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96" r:id="rId5"/>
    <p:sldId id="258" r:id="rId6"/>
    <p:sldId id="298" r:id="rId7"/>
    <p:sldId id="290" r:id="rId8"/>
    <p:sldId id="294" r:id="rId9"/>
    <p:sldId id="299" r:id="rId10"/>
    <p:sldId id="300" r:id="rId11"/>
    <p:sldId id="301" r:id="rId12"/>
    <p:sldId id="302" r:id="rId13"/>
    <p:sldId id="303" r:id="rId14"/>
    <p:sldId id="304" r:id="rId15"/>
    <p:sldId id="305" r:id="rId16"/>
    <p:sldId id="306" r:id="rId17"/>
    <p:sldId id="307" r:id="rId18"/>
    <p:sldId id="282"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yta Bancer" initials="EB" lastIdx="1" clrIdx="0">
    <p:extLst>
      <p:ext uri="{19B8F6BF-5375-455C-9EA6-DF929625EA0E}">
        <p15:presenceInfo xmlns:p15="http://schemas.microsoft.com/office/powerpoint/2012/main" userId="S::E.Bancer@syha.co.uk::9346e1aa-212f-43a0-822d-402d7d75fd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E6B02-0F0C-8C48-6874-F4CE2654A2CD}" v="10" dt="2020-07-13T09:55:56.311"/>
    <p1510:client id="{51E1B37E-C421-175F-1845-2A0C8E69B267}" v="19" dt="2020-07-15T10:28:58.980"/>
    <p1510:client id="{3765F3FA-614F-5B07-3EAB-EDAB8D028E27}" v="34" dt="2020-07-13T11:24:55.267"/>
    <p1510:client id="{8B48A821-671E-41B0-9997-145BE0EF75AE}" v="125" dt="2020-07-13T10:39:54.484"/>
    <p1510:client id="{E98787D3-AC2A-4754-B51D-28BE26C1C8FD}" v="24" dt="2020-07-14T09:10:05.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94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42C901-2215-47E8-A670-BFC932FD56F0}" type="datetimeFigureOut">
              <a:rPr lang="en-GB" smtClean="0"/>
              <a:t>16/07/2020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47C762-2262-4618-BEA6-4B8528ED428C}" type="slidenum">
              <a:rPr lang="en-GB" smtClean="0"/>
              <a:t>‹#›</a:t>
            </a:fld>
            <a:endParaRPr lang="en-GB"/>
          </a:p>
        </p:txBody>
      </p:sp>
    </p:spTree>
    <p:extLst>
      <p:ext uri="{BB962C8B-B14F-4D97-AF65-F5344CB8AC3E}">
        <p14:creationId xmlns:p14="http://schemas.microsoft.com/office/powerpoint/2010/main" val="311715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87313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7423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275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2528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99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8617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139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3735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880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1570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50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958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72710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gebettersheff.co.uk"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S9FZYQoyU&amp;t=75s"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65044"/>
        </a:solidFill>
        <a:effectLst/>
      </p:bgPr>
    </p:bg>
    <p:spTree>
      <p:nvGrpSpPr>
        <p:cNvPr id="1" name=""/>
        <p:cNvGrpSpPr/>
        <p:nvPr/>
      </p:nvGrpSpPr>
      <p:grpSpPr>
        <a:xfrm>
          <a:off x="0" y="0"/>
          <a:ext cx="0" cy="0"/>
          <a:chOff x="0" y="0"/>
          <a:chExt cx="0" cy="0"/>
        </a:xfrm>
      </p:grpSpPr>
      <p:sp>
        <p:nvSpPr>
          <p:cNvPr id="4" name="TextBox 3"/>
          <p:cNvSpPr txBox="1"/>
          <p:nvPr/>
        </p:nvSpPr>
        <p:spPr>
          <a:xfrm>
            <a:off x="195195" y="3766033"/>
            <a:ext cx="8576656" cy="2862322"/>
          </a:xfrm>
          <a:prstGeom prst="rect">
            <a:avLst/>
          </a:prstGeom>
          <a:noFill/>
        </p:spPr>
        <p:txBody>
          <a:bodyPr wrap="square" rtlCol="0" anchor="t">
            <a:spAutoFit/>
          </a:bodyPr>
          <a:lstStyle/>
          <a:p>
            <a:endParaRPr lang="en-US" sz="4800" b="1" dirty="0">
              <a:solidFill>
                <a:schemeClr val="bg1"/>
              </a:solidFill>
              <a:latin typeface="Work sans"/>
              <a:cs typeface="Avenir Book"/>
            </a:endParaRPr>
          </a:p>
          <a:p>
            <a:endParaRPr lang="en-US" sz="4800" b="1" dirty="0">
              <a:solidFill>
                <a:schemeClr val="bg1"/>
              </a:solidFill>
              <a:latin typeface="Work sans"/>
              <a:cs typeface="Avenir Book"/>
            </a:endParaRPr>
          </a:p>
          <a:p>
            <a:r>
              <a:rPr lang="en-GB" sz="2800" b="1" dirty="0">
                <a:solidFill>
                  <a:schemeClr val="bg1"/>
                </a:solidFill>
              </a:rPr>
              <a:t>Emotional Wellbeing Practitioners Project </a:t>
            </a:r>
          </a:p>
          <a:p>
            <a:r>
              <a:rPr lang="en-GB" b="1" dirty="0">
                <a:solidFill>
                  <a:schemeClr val="bg1"/>
                </a:solidFill>
              </a:rPr>
              <a:t>Presentation for Research and Policy Hub Meeting, Psychology of Loneliness </a:t>
            </a:r>
          </a:p>
          <a:p>
            <a:endParaRPr lang="en-GB" b="1" dirty="0"/>
          </a:p>
          <a:p>
            <a:r>
              <a:rPr lang="en-US" sz="2000" b="1" dirty="0">
                <a:solidFill>
                  <a:schemeClr val="bg1"/>
                </a:solidFill>
                <a:latin typeface="Work sans"/>
              </a:rPr>
              <a:t>Edyta Bancer, </a:t>
            </a:r>
            <a:r>
              <a:rPr lang="en-US" sz="2000" b="1" dirty="0" err="1">
                <a:solidFill>
                  <a:schemeClr val="bg1"/>
                </a:solidFill>
                <a:latin typeface="Work sans"/>
              </a:rPr>
              <a:t>Programme</a:t>
            </a:r>
            <a:r>
              <a:rPr lang="en-US" sz="2000" b="1" dirty="0">
                <a:solidFill>
                  <a:schemeClr val="bg1"/>
                </a:solidFill>
                <a:latin typeface="Work sans"/>
              </a:rPr>
              <a:t> Delivery Manager </a:t>
            </a:r>
          </a:p>
        </p:txBody>
      </p:sp>
      <p:pic>
        <p:nvPicPr>
          <p:cNvPr id="3" name="Picture 4" descr="A group of people sitting at a table&#10;&#10;Description generated with high confidence">
            <a:extLst>
              <a:ext uri="{FF2B5EF4-FFF2-40B4-BE49-F238E27FC236}">
                <a16:creationId xmlns:a16="http://schemas.microsoft.com/office/drawing/2014/main" xmlns="" id="{2EA8610C-AFCB-4B52-ACD4-061A4F821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81" y="-27082"/>
            <a:ext cx="9251574" cy="4986545"/>
          </a:xfrm>
          <a:prstGeom prst="rect">
            <a:avLst/>
          </a:prstGeom>
        </p:spPr>
      </p:pic>
    </p:spTree>
    <p:extLst>
      <p:ext uri="{BB962C8B-B14F-4D97-AF65-F5344CB8AC3E}">
        <p14:creationId xmlns:p14="http://schemas.microsoft.com/office/powerpoint/2010/main" val="32117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05DD1C-FF96-4A57-AC09-A4FCD9BFA686}"/>
              </a:ext>
            </a:extLst>
          </p:cNvPr>
          <p:cNvSpPr txBox="1"/>
          <p:nvPr/>
        </p:nvSpPr>
        <p:spPr>
          <a:xfrm>
            <a:off x="447040" y="365760"/>
            <a:ext cx="7955280" cy="507831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Ageing Better </a:t>
            </a:r>
            <a:r>
              <a:rPr lang="en-US" dirty="0" err="1"/>
              <a:t>programmes</a:t>
            </a:r>
            <a:r>
              <a:rPr lang="en-US" dirty="0"/>
              <a:t> across the country have identified that it is much harder to reduce loneliness and isolation than wellbeing, but 47% improved on De Jong </a:t>
            </a:r>
            <a:r>
              <a:rPr lang="en-US" dirty="0" err="1"/>
              <a:t>Gierveld</a:t>
            </a:r>
            <a:r>
              <a:rPr lang="en-US" dirty="0"/>
              <a:t> 6 item scale, the highest of Age Better in Sheffield interventions, and 52% improved against the UCLA loneliness scale.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45% of participants increased social contact with family members, and 43% increased social contact with non-family members. In a questionnaire devised by Sheffield Mind, 78% of respondents reported more regular contact with family, friends, colleagues, </a:t>
            </a:r>
            <a:r>
              <a:rPr lang="en-US" dirty="0" err="1"/>
              <a:t>neighbours</a:t>
            </a:r>
            <a:r>
              <a:rPr lang="en-US" dirty="0"/>
              <a:t> or others in their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4" name="Picture 3" descr="A picture containing person, building, person, person&#10;&#10;Description automatically generated">
            <a:extLst>
              <a:ext uri="{FF2B5EF4-FFF2-40B4-BE49-F238E27FC236}">
                <a16:creationId xmlns:a16="http://schemas.microsoft.com/office/drawing/2014/main" xmlns="" id="{3816D731-2CAD-4B9A-BA22-9BFB4C9B8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680" y="3693159"/>
            <a:ext cx="4572000" cy="2570261"/>
          </a:xfrm>
          <a:prstGeom prst="rect">
            <a:avLst/>
          </a:prstGeom>
        </p:spPr>
      </p:pic>
    </p:spTree>
    <p:extLst>
      <p:ext uri="{BB962C8B-B14F-4D97-AF65-F5344CB8AC3E}">
        <p14:creationId xmlns:p14="http://schemas.microsoft.com/office/powerpoint/2010/main" val="105826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FA272A3-25A8-4065-96EB-7C9B1ECE48F7}"/>
              </a:ext>
            </a:extLst>
          </p:cNvPr>
          <p:cNvSpPr txBox="1"/>
          <p:nvPr/>
        </p:nvSpPr>
        <p:spPr>
          <a:xfrm>
            <a:off x="223520" y="416560"/>
            <a:ext cx="848360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Wellbeing Practitioners have worked hard to increase access for men, who are typically under-represented in psychological treatment: the percentage of male clients has increased by 13% between year 1 and year 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Involvement in Wellbeing Practitioners has influenced Sheffield Mind’s approach to therapy in many ways. A greater focus on working with older adults has helped practitioners to understand the most effective ways of working with them and the challenges that are presented.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pic>
        <p:nvPicPr>
          <p:cNvPr id="4" name="Picture 3" descr="A group of people sitting in front of a crowd&#10;&#10;Description automatically generated">
            <a:extLst>
              <a:ext uri="{FF2B5EF4-FFF2-40B4-BE49-F238E27FC236}">
                <a16:creationId xmlns:a16="http://schemas.microsoft.com/office/drawing/2014/main" xmlns="" id="{946C5857-AE6F-446F-9898-24CEB1DB6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440" y="2678154"/>
            <a:ext cx="5638800" cy="3763286"/>
          </a:xfrm>
          <a:prstGeom prst="rect">
            <a:avLst/>
          </a:prstGeom>
        </p:spPr>
      </p:pic>
    </p:spTree>
    <p:extLst>
      <p:ext uri="{BB962C8B-B14F-4D97-AF65-F5344CB8AC3E}">
        <p14:creationId xmlns:p14="http://schemas.microsoft.com/office/powerpoint/2010/main" val="3746757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BC2106-FEA2-415D-A6F6-5AFB8554A801}"/>
              </a:ext>
            </a:extLst>
          </p:cNvPr>
          <p:cNvSpPr txBox="1"/>
          <p:nvPr/>
        </p:nvSpPr>
        <p:spPr>
          <a:xfrm>
            <a:off x="812800" y="1239520"/>
            <a:ext cx="7782560" cy="3785652"/>
          </a:xfrm>
          <a:prstGeom prst="rect">
            <a:avLst/>
          </a:prstGeom>
          <a:noFill/>
        </p:spPr>
        <p:txBody>
          <a:bodyPr wrap="square" rtlCol="0">
            <a:spAutoFit/>
          </a:bodyPr>
          <a:lstStyle/>
          <a:p>
            <a:pPr algn="ctr"/>
            <a:endParaRPr lang="en-US" sz="2400" i="1" dirty="0">
              <a:solidFill>
                <a:srgbClr val="00B050"/>
              </a:solidFill>
            </a:endParaRPr>
          </a:p>
          <a:p>
            <a:pPr algn="ctr"/>
            <a:endParaRPr lang="en-US" sz="2400" i="1" dirty="0">
              <a:solidFill>
                <a:srgbClr val="00B050"/>
              </a:solidFill>
            </a:endParaRPr>
          </a:p>
          <a:p>
            <a:pPr algn="ctr"/>
            <a:endParaRPr lang="en-US" sz="2400" i="1" dirty="0">
              <a:solidFill>
                <a:srgbClr val="00B050"/>
              </a:solidFill>
            </a:endParaRPr>
          </a:p>
          <a:p>
            <a:pPr algn="ctr"/>
            <a:endParaRPr lang="en-US" sz="2400" i="1" dirty="0">
              <a:solidFill>
                <a:srgbClr val="00B050"/>
              </a:solidFill>
            </a:endParaRPr>
          </a:p>
          <a:p>
            <a:pPr algn="ctr"/>
            <a:r>
              <a:rPr lang="en-US" sz="2400" i="1" dirty="0">
                <a:solidFill>
                  <a:srgbClr val="00B050"/>
                </a:solidFill>
              </a:rPr>
              <a:t>“It didn’t completely wipe out my problems and my mental health but it just made me aware of why I think the way I do, and helps me to find strategies to cope with how I feel with depression on a day to day basis, and also to understand others and to </a:t>
            </a:r>
            <a:r>
              <a:rPr lang="en-US" sz="2400" i="1" dirty="0" err="1">
                <a:solidFill>
                  <a:srgbClr val="00B050"/>
                </a:solidFill>
              </a:rPr>
              <a:t>sympathise</a:t>
            </a:r>
            <a:r>
              <a:rPr lang="en-US" sz="2400" i="1" dirty="0">
                <a:solidFill>
                  <a:srgbClr val="00B050"/>
                </a:solidFill>
              </a:rPr>
              <a:t> and </a:t>
            </a:r>
            <a:r>
              <a:rPr lang="en-US" sz="2400" i="1" dirty="0" err="1">
                <a:solidFill>
                  <a:srgbClr val="00B050"/>
                </a:solidFill>
              </a:rPr>
              <a:t>empathise</a:t>
            </a:r>
            <a:r>
              <a:rPr lang="en-US" sz="2400" i="1" dirty="0">
                <a:solidFill>
                  <a:srgbClr val="00B050"/>
                </a:solidFill>
              </a:rPr>
              <a:t> with people.” (Joanne)</a:t>
            </a:r>
            <a:endParaRPr lang="en-GB" sz="2400" i="1" dirty="0">
              <a:solidFill>
                <a:srgbClr val="00B050"/>
              </a:solidFill>
            </a:endParaRPr>
          </a:p>
        </p:txBody>
      </p:sp>
      <p:pic>
        <p:nvPicPr>
          <p:cNvPr id="4" name="Picture 3" descr="A picture containing drawing&#10;&#10;Description automatically generated">
            <a:extLst>
              <a:ext uri="{FF2B5EF4-FFF2-40B4-BE49-F238E27FC236}">
                <a16:creationId xmlns:a16="http://schemas.microsoft.com/office/drawing/2014/main" xmlns="" id="{AE455D46-AAF7-4134-BC03-AFFF3CC04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81280"/>
            <a:ext cx="2352040" cy="2352040"/>
          </a:xfrm>
          <a:prstGeom prst="rect">
            <a:avLst/>
          </a:prstGeom>
        </p:spPr>
      </p:pic>
    </p:spTree>
    <p:extLst>
      <p:ext uri="{BB962C8B-B14F-4D97-AF65-F5344CB8AC3E}">
        <p14:creationId xmlns:p14="http://schemas.microsoft.com/office/powerpoint/2010/main" val="258179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BCDDEB-56BB-4323-805D-39B9C8C24832}"/>
              </a:ext>
            </a:extLst>
          </p:cNvPr>
          <p:cNvSpPr txBox="1"/>
          <p:nvPr/>
        </p:nvSpPr>
        <p:spPr>
          <a:xfrm>
            <a:off x="792480" y="1503680"/>
            <a:ext cx="8006080" cy="4708981"/>
          </a:xfrm>
          <a:prstGeom prst="rect">
            <a:avLst/>
          </a:prstGeom>
          <a:noFill/>
        </p:spPr>
        <p:txBody>
          <a:bodyPr wrap="square" rtlCol="0">
            <a:spAutoFit/>
          </a:bodyPr>
          <a:lstStyle/>
          <a:p>
            <a:endParaRPr lang="en-US" sz="2400" b="1" u="sng" dirty="0"/>
          </a:p>
          <a:p>
            <a:r>
              <a:rPr lang="en-US" sz="2400" b="1" u="sng" dirty="0"/>
              <a:t>Learning </a:t>
            </a:r>
          </a:p>
          <a:p>
            <a:endParaRPr lang="en-US" dirty="0"/>
          </a:p>
          <a:p>
            <a:endParaRPr lang="en-US" dirty="0"/>
          </a:p>
          <a:p>
            <a:endParaRPr lang="en-US" dirty="0"/>
          </a:p>
          <a:p>
            <a:r>
              <a:rPr lang="en-US" dirty="0"/>
              <a:t>Over the course of the </a:t>
            </a:r>
            <a:r>
              <a:rPr lang="en-US" dirty="0" err="1"/>
              <a:t>programme</a:t>
            </a:r>
            <a:r>
              <a:rPr lang="en-US" dirty="0"/>
              <a:t>, clinicians and Age Better in Sheffield have gained in learning about the potential for counselling to reduce loneliness and isolation and improve wellbeing: </a:t>
            </a:r>
          </a:p>
          <a:p>
            <a:endParaRPr lang="en-US" dirty="0"/>
          </a:p>
          <a:p>
            <a:pPr marL="285750" indent="-285750">
              <a:buFont typeface="Arial" panose="020B0604020202020204" pitchFamily="34" charset="0"/>
              <a:buChar char="•"/>
            </a:pPr>
            <a:r>
              <a:rPr lang="en-US" dirty="0"/>
              <a:t>Loneliness isn’t always solved by reducing isolation: improving people’s sense of wellbeing and rekindling an interest in hobbies can make people feel less alone even if they remain physically isolated. </a:t>
            </a:r>
          </a:p>
          <a:p>
            <a:endParaRPr lang="en-US" dirty="0"/>
          </a:p>
          <a:p>
            <a:pPr marL="285750" indent="-285750">
              <a:buFont typeface="Arial" panose="020B0604020202020204" pitchFamily="34" charset="0"/>
              <a:buChar char="•"/>
            </a:pPr>
            <a:r>
              <a:rPr lang="en-US" dirty="0"/>
              <a:t>Challenges for older adults in accessing therapy include stigma and fear around mental health and what mental health practitioners might mean for them: fear of ‘men in white coats’ and the recollection of time of asylums.</a:t>
            </a:r>
            <a:endParaRPr lang="en-GB" dirty="0"/>
          </a:p>
        </p:txBody>
      </p:sp>
      <p:pic>
        <p:nvPicPr>
          <p:cNvPr id="4" name="Picture 3" descr="A group of people sitting at a table&#10;&#10;Description automatically generated">
            <a:extLst>
              <a:ext uri="{FF2B5EF4-FFF2-40B4-BE49-F238E27FC236}">
                <a16:creationId xmlns:a16="http://schemas.microsoft.com/office/drawing/2014/main" xmlns="" id="{C0157EAB-BA9F-46BB-9AD1-5D67119FB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289" y="273422"/>
            <a:ext cx="2991271" cy="2460515"/>
          </a:xfrm>
          <a:prstGeom prst="rect">
            <a:avLst/>
          </a:prstGeom>
        </p:spPr>
      </p:pic>
      <p:pic>
        <p:nvPicPr>
          <p:cNvPr id="3" name="Picture 4" descr="A picture containing drawing&#10;&#10;Description automatically generated">
            <a:extLst>
              <a:ext uri="{FF2B5EF4-FFF2-40B4-BE49-F238E27FC236}">
                <a16:creationId xmlns:a16="http://schemas.microsoft.com/office/drawing/2014/main" xmlns="" id="{D02E31B6-695F-4553-A07A-3AA905560883}"/>
              </a:ext>
            </a:extLst>
          </p:cNvPr>
          <p:cNvPicPr>
            <a:picLocks noChangeAspect="1"/>
          </p:cNvPicPr>
          <p:nvPr/>
        </p:nvPicPr>
        <p:blipFill>
          <a:blip r:embed="rId3"/>
          <a:stretch>
            <a:fillRect/>
          </a:stretch>
        </p:blipFill>
        <p:spPr>
          <a:xfrm>
            <a:off x="2252" y="-3378"/>
            <a:ext cx="1831053" cy="1831053"/>
          </a:xfrm>
          <a:prstGeom prst="rect">
            <a:avLst/>
          </a:prstGeom>
        </p:spPr>
      </p:pic>
    </p:spTree>
    <p:extLst>
      <p:ext uri="{BB962C8B-B14F-4D97-AF65-F5344CB8AC3E}">
        <p14:creationId xmlns:p14="http://schemas.microsoft.com/office/powerpoint/2010/main" val="95682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6B69404-F41D-4E20-B900-6DC71A48C5A5}"/>
              </a:ext>
            </a:extLst>
          </p:cNvPr>
          <p:cNvSpPr txBox="1"/>
          <p:nvPr/>
        </p:nvSpPr>
        <p:spPr>
          <a:xfrm>
            <a:off x="142240" y="172720"/>
            <a:ext cx="8661400" cy="6463308"/>
          </a:xfrm>
          <a:prstGeom prst="rect">
            <a:avLst/>
          </a:prstGeom>
          <a:noFill/>
        </p:spPr>
        <p:txBody>
          <a:bodyPr wrap="square" rtlCol="0">
            <a:spAutoFit/>
          </a:bodyPr>
          <a:lstStyle/>
          <a:p>
            <a:pPr marL="285750" indent="-285750">
              <a:buFont typeface="Arial" panose="020B0604020202020204" pitchFamily="34" charset="0"/>
              <a:buChar char="•"/>
            </a:pPr>
            <a:r>
              <a:rPr lang="en-US" dirty="0"/>
              <a:t>A male clinician having a regular slot on local radio appears to have been influential in increasing uptake amongst men, as well as having male counsellors.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people need a substantial period of therapy, but offering counselling in six week blocks with reviews (and the potential to have further blocks) has reduced the average number of counselling sessions that people receive before they are happy to end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Therapy delivered at people’s home enables people who would not otherwise to access therapy to do so. Therapists have learned that delivering therapy in someone’s home needs to be tailored to the environment. Expectations of outcomes for those who receive therapy at home may be different to those who are already able to function within the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Early indications suggest that group therapy is not successful for those who have not already received individual therapy, particularly amongst people from lower socio-economic backgrounds and of white British ethnicity. Group interventions appear to work better for those who have already received a short period of individual therapy.</a:t>
            </a:r>
            <a:endParaRPr lang="en-GB" dirty="0"/>
          </a:p>
        </p:txBody>
      </p:sp>
      <p:pic>
        <p:nvPicPr>
          <p:cNvPr id="4" name="Picture 3" descr="A person posing for a picture&#10;&#10;Description automatically generated">
            <a:extLst>
              <a:ext uri="{FF2B5EF4-FFF2-40B4-BE49-F238E27FC236}">
                <a16:creationId xmlns:a16="http://schemas.microsoft.com/office/drawing/2014/main" xmlns="" id="{65062A5E-111E-4E5C-9170-1DEE1D6E1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620" y="1928435"/>
            <a:ext cx="2644140" cy="1760909"/>
          </a:xfrm>
          <a:prstGeom prst="rect">
            <a:avLst/>
          </a:prstGeom>
        </p:spPr>
      </p:pic>
    </p:spTree>
    <p:extLst>
      <p:ext uri="{BB962C8B-B14F-4D97-AF65-F5344CB8AC3E}">
        <p14:creationId xmlns:p14="http://schemas.microsoft.com/office/powerpoint/2010/main" val="353397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uksouth1-mediap.svc.ms/transform/thumbnail?provider=spo&amp;inputFormat=jpg&amp;cs=fFNQTw&amp;docid=https%3A%2F%2Fsyha.sharepoint.com%3A443%2F_api%2Fv2.0%2Fdrives%2Fb!HlSbkHDWfE2k85zQrCHiBdayzQdDAZ5DnjRbCcDNhfZW8CaXqtYKToxOIPDNq9Qf%2Fitems%2F01NLZU4VJX4ODCB4VXHVHIXCZ7UWD7NJIT%3Fversion%3DPublished&amp;access_token=eyJ0eXAiOiJKV1QiLCJhbGciOiJub25lIn0.eyJhdWQiOiIwMDAwMDAwMy0wMDAwLTBmZjEtY2UwMC0wMDAwMDAwMDAwMDAvc3loYS5zaGFyZXBvaW50LmNvbUAyMDU2NTI5Ny0yZWY0LTRhNTYtYmJlZS1mZTFhMGZhM2ZjZjgiLCJpc3MiOiIwMDAwMDAwMy0wMDAwLTBmZjEtY2UwMC0wMDAwMDAwMDAwMDAiLCJuYmYiOiIxNTc0Njc1NDMwIiwiZXhwIjoiMTU3NDY5NzAzMCIsImVuZHBvaW50dXJsIjoiL29mSDc3YzVuUmFZMFV1ZmZqODNRQ2syOWtSSmZHdFdKSlMzU002RlRoST0iLCJlbmRwb2ludHVybExlbmd0aCI6IjExMSIsImlzbG9vcGJhY2siOiJUcnVlIiwiY2lkIjoiTlRBME1qRmlPV1l0TURCbE1TMDVNREF3TFRkallUSXROREUzTlRrek5tRXdOV0ZoIiwidmVyIjoiaGFzaGVkcHJvb2Z0b2tlbiIsInNpdGVpZCI6Ik9UQTVZalUwTVdVdFpEWTNNQzAwWkRkakxXRTBaak10T1dOa01HRmpNakZsTWpBMSIsInNpZ25pbl9zdGF0ZSI6IltcImttc2lcIl0iLCJuYW1laWQiOiIwIy5mfG1lbWJlcnNoaXB8di5zdGlybGluZ0BzeWhhLmNvLnVrIiwibmlpIjoibWljcm9zb2Z0LnNoYXJlcG9pbnQiLCJpc3VzZXIiOiJ0cnVlIiwiY2FjaGVrZXkiOiIwaC5mfG1lbWJlcnNoaXB8MTAwMzdmZmVhMTBiMTMxMUBsaXZlLmNvbSIsInR0IjoiMCIsInVzZVBlcnNpc3RlbnRDb29raWUiOiIzIn0.V3l4ZjY2Y3RJNFZzQk9HWEhOTzB4T3pRbHp3OWZQcyt2ZzhubTFVWjV1MD0&amp;encodeFailures=1&amp;srcWidth=&amp;srcHeight=&amp;width=1100&amp;height=734&amp;action=Access">
            <a:extLst>
              <a:ext uri="{FF2B5EF4-FFF2-40B4-BE49-F238E27FC236}">
                <a16:creationId xmlns:a16="http://schemas.microsoft.com/office/drawing/2014/main" xmlns="" id="{9B9FB816-54D9-4653-8CCF-BAF2CA3084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0" r="9091" b="13921"/>
          <a:stretch/>
        </p:blipFill>
        <p:spPr bwMode="auto">
          <a:xfrm>
            <a:off x="15" y="85725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5744"/>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49" y="857249"/>
            <a:ext cx="4081394" cy="4241205"/>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8504763-2BDC-43F3-BC25-C91D044D2DA2}"/>
              </a:ext>
            </a:extLst>
          </p:cNvPr>
          <p:cNvSpPr>
            <a:spLocks noGrp="1"/>
          </p:cNvSpPr>
          <p:nvPr>
            <p:ph type="title"/>
          </p:nvPr>
        </p:nvSpPr>
        <p:spPr>
          <a:xfrm>
            <a:off x="332376" y="862851"/>
            <a:ext cx="3046982" cy="782557"/>
          </a:xfrm>
        </p:spPr>
        <p:txBody>
          <a:bodyPr>
            <a:normAutofit/>
          </a:bodyPr>
          <a:lstStyle/>
          <a:p>
            <a:r>
              <a:rPr lang="en-GB" sz="2700" b="1"/>
              <a:t>Thank you!</a:t>
            </a:r>
          </a:p>
        </p:txBody>
      </p:sp>
      <p:sp>
        <p:nvSpPr>
          <p:cNvPr id="3" name="Content Placeholder 2">
            <a:extLst>
              <a:ext uri="{FF2B5EF4-FFF2-40B4-BE49-F238E27FC236}">
                <a16:creationId xmlns:a16="http://schemas.microsoft.com/office/drawing/2014/main" xmlns="" id="{ABAFF543-7B94-44B8-A607-F63909A1BAEA}"/>
              </a:ext>
            </a:extLst>
          </p:cNvPr>
          <p:cNvSpPr>
            <a:spLocks noGrp="1"/>
          </p:cNvSpPr>
          <p:nvPr>
            <p:ph idx="1"/>
          </p:nvPr>
        </p:nvSpPr>
        <p:spPr>
          <a:xfrm>
            <a:off x="270764" y="1514172"/>
            <a:ext cx="3166399" cy="3524168"/>
          </a:xfrm>
        </p:spPr>
        <p:txBody>
          <a:bodyPr anchor="t">
            <a:normAutofit/>
          </a:bodyPr>
          <a:lstStyle/>
          <a:p>
            <a:pPr marL="0" indent="0">
              <a:buNone/>
            </a:pPr>
            <a:r>
              <a:rPr lang="en-GB" sz="1800" dirty="0"/>
              <a:t>We’d love to connect with </a:t>
            </a:r>
            <a:r>
              <a:rPr lang="en-GB" sz="1800"/>
              <a:t>you to share learning on Ageing </a:t>
            </a:r>
            <a:r>
              <a:rPr lang="en-GB" sz="1800" dirty="0"/>
              <a:t>Better.</a:t>
            </a:r>
          </a:p>
          <a:p>
            <a:pPr marL="0" indent="0">
              <a:buNone/>
            </a:pPr>
            <a:endParaRPr lang="en-GB" sz="1800" dirty="0"/>
          </a:p>
          <a:p>
            <a:pPr marL="0" indent="0">
              <a:buNone/>
            </a:pPr>
            <a:r>
              <a:rPr lang="en-GB" sz="1800" dirty="0"/>
              <a:t>Get in touch!</a:t>
            </a:r>
            <a:endParaRPr lang="en-GB" sz="1800" dirty="0">
              <a:cs typeface="Calibri"/>
            </a:endParaRPr>
          </a:p>
          <a:p>
            <a:pPr marL="0" indent="0">
              <a:buNone/>
            </a:pPr>
            <a:r>
              <a:rPr lang="en-GB" sz="1800" dirty="0"/>
              <a:t>@</a:t>
            </a:r>
            <a:r>
              <a:rPr lang="en-GB" sz="1800"/>
              <a:t>agebettersheff </a:t>
            </a:r>
            <a:endParaRPr lang="en-GB" sz="1800" dirty="0"/>
          </a:p>
          <a:p>
            <a:pPr marL="0" indent="0">
              <a:buNone/>
            </a:pPr>
            <a:r>
              <a:rPr lang="en-GB" sz="1800" dirty="0">
                <a:hlinkClick r:id="rId3"/>
              </a:rPr>
              <a:t>www.agebettersheff.co.uk</a:t>
            </a:r>
          </a:p>
          <a:p>
            <a:pPr marL="0" indent="0">
              <a:buNone/>
            </a:pPr>
            <a:r>
              <a:rPr lang="en-GB" sz="1800" dirty="0">
                <a:cs typeface="Calibri"/>
                <a:hlinkClick r:id="rId3"/>
              </a:rPr>
              <a:t>e.bancer@syha.co.uk</a:t>
            </a:r>
          </a:p>
          <a:p>
            <a:pPr marL="0" indent="0">
              <a:buNone/>
            </a:pPr>
            <a:endParaRPr lang="en-GB" sz="1350" dirty="0">
              <a:cs typeface="Calibri"/>
            </a:endParaRPr>
          </a:p>
        </p:txBody>
      </p:sp>
    </p:spTree>
    <p:extLst>
      <p:ext uri="{BB962C8B-B14F-4D97-AF65-F5344CB8AC3E}">
        <p14:creationId xmlns:p14="http://schemas.microsoft.com/office/powerpoint/2010/main" val="329606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9" name="Rectangle 109">
            <a:extLst>
              <a:ext uri="{FF2B5EF4-FFF2-40B4-BE49-F238E27FC236}">
                <a16:creationId xmlns:a16="http://schemas.microsoft.com/office/drawing/2014/main" xmlns=""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4"/>
          <p:cNvSpPr txBox="1">
            <a:spLocks noGrp="1"/>
          </p:cNvSpPr>
          <p:nvPr>
            <p:ph type="title"/>
          </p:nvPr>
        </p:nvSpPr>
        <p:spPr>
          <a:xfrm>
            <a:off x="308610" y="987552"/>
            <a:ext cx="3364395" cy="1088136"/>
          </a:xfrm>
          <a:prstGeom prst="rect">
            <a:avLst/>
          </a:prstGeom>
        </p:spPr>
        <p:txBody>
          <a:bodyPr spcFirstLastPara="1" vert="horz" lIns="68569" tIns="34275" rIns="68569" bIns="34275" rtlCol="0" anchor="b" anchorCtr="0">
            <a:normAutofit/>
          </a:bodyPr>
          <a:lstStyle/>
          <a:p>
            <a:pPr>
              <a:spcBef>
                <a:spcPts val="0"/>
              </a:spcBef>
              <a:buClr>
                <a:schemeClr val="dk1"/>
              </a:buClr>
              <a:buSzPts val="4400"/>
            </a:pPr>
            <a:r>
              <a:rPr lang="en-GB" sz="3000" b="1">
                <a:latin typeface="Raleway"/>
              </a:rPr>
              <a:t>Our story</a:t>
            </a:r>
          </a:p>
        </p:txBody>
      </p:sp>
      <p:sp>
        <p:nvSpPr>
          <p:cNvPr id="120" name="Rectangle 111">
            <a:extLst>
              <a:ext uri="{FF2B5EF4-FFF2-40B4-BE49-F238E27FC236}">
                <a16:creationId xmlns:a16="http://schemas.microsoft.com/office/drawing/2014/main" xmlns=""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4" name="Rectangle 113">
            <a:extLst>
              <a:ext uri="{FF2B5EF4-FFF2-40B4-BE49-F238E27FC236}">
                <a16:creationId xmlns:a16="http://schemas.microsoft.com/office/drawing/2014/main" xmlns=""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8" name="Google Shape;98;p4"/>
          <p:cNvSpPr txBox="1">
            <a:spLocks noGrp="1"/>
          </p:cNvSpPr>
          <p:nvPr>
            <p:ph idx="1"/>
          </p:nvPr>
        </p:nvSpPr>
        <p:spPr>
          <a:xfrm>
            <a:off x="308608" y="2688336"/>
            <a:ext cx="3950443" cy="3276578"/>
          </a:xfrm>
          <a:prstGeom prst="rect">
            <a:avLst/>
          </a:prstGeom>
        </p:spPr>
        <p:txBody>
          <a:bodyPr spcFirstLastPara="1" vert="horz" lIns="68569" tIns="34275" rIns="68569" bIns="34275" rtlCol="0" anchor="t" anchorCtr="0">
            <a:normAutofit/>
          </a:bodyPr>
          <a:lstStyle/>
          <a:p>
            <a:pPr marL="85725" indent="0">
              <a:buNone/>
            </a:pPr>
            <a:r>
              <a:rPr lang="en-GB" sz="1600" dirty="0">
                <a:latin typeface="Raleway"/>
              </a:rPr>
              <a:t>We love helping to make Sheffield a city we can all be proud to grow older in.  In partnership with lots of organisations across Sheffield we’re delivering innovative and exciting projects to help tackle loneliness and social isolation for people aged 50 and over.  We’ve made it our mission to support individuals to develop positive and meaningful connections with others.</a:t>
            </a:r>
          </a:p>
        </p:txBody>
      </p:sp>
      <p:pic>
        <p:nvPicPr>
          <p:cNvPr id="4" name="Picture 3" descr="A picture containing drawing&#10;&#10;Description automatically generated">
            <a:extLst>
              <a:ext uri="{FF2B5EF4-FFF2-40B4-BE49-F238E27FC236}">
                <a16:creationId xmlns:a16="http://schemas.microsoft.com/office/drawing/2014/main" xmlns="" id="{589798A5-2705-4B48-AD73-DDA9C1418AEF}"/>
              </a:ext>
            </a:extLst>
          </p:cNvPr>
          <p:cNvPicPr>
            <a:picLocks noChangeAspect="1"/>
          </p:cNvPicPr>
          <p:nvPr/>
        </p:nvPicPr>
        <p:blipFill rotWithShape="1">
          <a:blip r:embed="rId3">
            <a:extLst>
              <a:ext uri="{28A0092B-C50C-407E-A947-70E740481C1C}">
                <a14:useLocalDpi xmlns:a14="http://schemas.microsoft.com/office/drawing/2010/main" val="0"/>
              </a:ext>
            </a:extLst>
          </a:blip>
          <a:srcRect l="22554" r="3478" b="-2"/>
          <a:stretch/>
        </p:blipFill>
        <p:spPr>
          <a:xfrm>
            <a:off x="4259052" y="477279"/>
            <a:ext cx="4722388" cy="6272774"/>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2" name="Rectangle 1"/>
          <p:cNvSpPr/>
          <p:nvPr/>
        </p:nvSpPr>
        <p:spPr>
          <a:xfrm>
            <a:off x="4485919" y="3313584"/>
            <a:ext cx="181781" cy="300082"/>
          </a:xfrm>
          <a:prstGeom prst="rect">
            <a:avLst/>
          </a:prstGeom>
        </p:spPr>
        <p:txBody>
          <a:bodyPr wrap="square">
            <a:spAutoFit/>
          </a:bodyPr>
          <a:lstStyle/>
          <a:p>
            <a:pPr>
              <a:spcAft>
                <a:spcPts val="450"/>
              </a:spcAft>
            </a:pPr>
            <a:r>
              <a:rPr lang="en-GB" sz="1350">
                <a:latin typeface="Times New Roman" panose="02020603050405020304" pitchFamily="18" charset="0"/>
              </a:rPr>
              <a:t> </a:t>
            </a:r>
            <a:endParaRPr lang="en-GB" sz="1350"/>
          </a:p>
        </p:txBody>
      </p:sp>
      <p:pic>
        <p:nvPicPr>
          <p:cNvPr id="7" name="Picture 6">
            <a:extLst>
              <a:ext uri="{FF2B5EF4-FFF2-40B4-BE49-F238E27FC236}">
                <a16:creationId xmlns:a16="http://schemas.microsoft.com/office/drawing/2014/main" xmlns="" id="{34EAD96E-C737-42E3-96A7-F9D443448B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19" r="9600" b="3159"/>
          <a:stretch/>
        </p:blipFill>
        <p:spPr>
          <a:xfrm>
            <a:off x="7483816" y="6074642"/>
            <a:ext cx="1306400" cy="77840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C222D-8B46-4C95-9A3B-65C5AA0244F8}"/>
              </a:ext>
            </a:extLst>
          </p:cNvPr>
          <p:cNvSpPr>
            <a:spLocks noGrp="1"/>
          </p:cNvSpPr>
          <p:nvPr>
            <p:ph type="title"/>
          </p:nvPr>
        </p:nvSpPr>
        <p:spPr>
          <a:xfrm>
            <a:off x="1101616" y="5533963"/>
            <a:ext cx="7886700" cy="1325563"/>
          </a:xfrm>
        </p:spPr>
        <p:txBody>
          <a:bodyPr/>
          <a:lstStyle/>
          <a:p>
            <a:r>
              <a:rPr lang="en-GB" b="1" dirty="0">
                <a:cs typeface="Calibri Light"/>
              </a:rPr>
              <a:t>Older people leading the way</a:t>
            </a:r>
            <a:endParaRPr lang="en-GB" b="1" dirty="0"/>
          </a:p>
        </p:txBody>
      </p:sp>
      <p:pic>
        <p:nvPicPr>
          <p:cNvPr id="12" name="Picture 12" descr="A group of people standing around a red truck&#10;&#10;Description generated with high confidence">
            <a:extLst>
              <a:ext uri="{FF2B5EF4-FFF2-40B4-BE49-F238E27FC236}">
                <a16:creationId xmlns:a16="http://schemas.microsoft.com/office/drawing/2014/main" xmlns="" id="{6CB29CBC-5AAB-494E-8A57-FC4925FD4BD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0489" y="-1417566"/>
            <a:ext cx="10003983" cy="6231938"/>
          </a:xfrm>
        </p:spPr>
      </p:pic>
      <p:pic>
        <p:nvPicPr>
          <p:cNvPr id="5" name="Picture 4" descr="Image">
            <a:extLst>
              <a:ext uri="{FF2B5EF4-FFF2-40B4-BE49-F238E27FC236}">
                <a16:creationId xmlns:a16="http://schemas.microsoft.com/office/drawing/2014/main" xmlns="" id="{9334F8A8-99AE-4CAF-AD52-CA705E1A5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0876" y="3604918"/>
            <a:ext cx="2119122" cy="2119122"/>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Image">
            <a:extLst>
              <a:ext uri="{FF2B5EF4-FFF2-40B4-BE49-F238E27FC236}">
                <a16:creationId xmlns:a16="http://schemas.microsoft.com/office/drawing/2014/main" xmlns="" id="{EE2C3FD2-0798-48D2-8A89-6C15502880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93442" y="3604918"/>
            <a:ext cx="2119122" cy="2119122"/>
          </a:xfrm>
          <a:prstGeom prst="rect">
            <a:avLst/>
          </a:prstGeom>
          <a:extLst>
            <a:ext uri="{909E8E84-426E-40DD-AFC4-6F175D3DCCD1}">
              <a14:hiddenFill xmlns:a14="http://schemas.microsoft.com/office/drawing/2010/main">
                <a:solidFill>
                  <a:srgbClr val="FFFFFF"/>
                </a:solidFill>
              </a14:hiddenFill>
            </a:ext>
          </a:extLst>
        </p:spPr>
      </p:pic>
      <p:pic>
        <p:nvPicPr>
          <p:cNvPr id="9" name="Picture 6" descr="Image">
            <a:extLst>
              <a:ext uri="{FF2B5EF4-FFF2-40B4-BE49-F238E27FC236}">
                <a16:creationId xmlns:a16="http://schemas.microsoft.com/office/drawing/2014/main" xmlns="" id="{160288CB-3093-4CFE-89D3-F1FDEA7BF5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36008" y="3604918"/>
            <a:ext cx="2119122" cy="2119122"/>
          </a:xfrm>
          <a:prstGeom prst="rect">
            <a:avLst/>
          </a:prstGeom>
          <a:extLst>
            <a:ext uri="{909E8E84-426E-40DD-AFC4-6F175D3DCCD1}">
              <a14:hiddenFill xmlns:a14="http://schemas.microsoft.com/office/drawing/2010/main">
                <a:solidFill>
                  <a:srgbClr val="FFFFFF"/>
                </a:solidFill>
              </a14:hiddenFill>
            </a:ext>
          </a:extLst>
        </p:spPr>
      </p:pic>
      <p:pic>
        <p:nvPicPr>
          <p:cNvPr id="11" name="Picture 8" descr="Image">
            <a:extLst>
              <a:ext uri="{FF2B5EF4-FFF2-40B4-BE49-F238E27FC236}">
                <a16:creationId xmlns:a16="http://schemas.microsoft.com/office/drawing/2014/main" xmlns="" id="{97FE86AC-6686-48DA-A2E1-2DFA1CE1A2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71716" y="3604917"/>
            <a:ext cx="2119122" cy="211912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7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4" y="1090837"/>
            <a:ext cx="3249230" cy="4634664"/>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DAA7EFE1-90B2-40C0-BB50-650076D6C106}"/>
              </a:ext>
            </a:extLst>
          </p:cNvPr>
          <p:cNvSpPr>
            <a:spLocks noGrp="1"/>
          </p:cNvSpPr>
          <p:nvPr>
            <p:ph type="title"/>
          </p:nvPr>
        </p:nvSpPr>
        <p:spPr>
          <a:xfrm>
            <a:off x="557213" y="1414463"/>
            <a:ext cx="2607469" cy="3721893"/>
          </a:xfrm>
        </p:spPr>
        <p:txBody>
          <a:bodyPr vert="horz" lIns="68580" tIns="34290" rIns="68580" bIns="34290" rtlCol="0" anchor="ctr">
            <a:normAutofit fontScale="90000"/>
          </a:bodyPr>
          <a:lstStyle/>
          <a:p>
            <a:r>
              <a:rPr lang="en-US" sz="3600" kern="1200">
                <a:solidFill>
                  <a:srgbClr val="FFFFFF"/>
                </a:solidFill>
                <a:latin typeface="+mj-lt"/>
                <a:ea typeface="+mj-ea"/>
                <a:cs typeface="+mj-cs"/>
              </a:rPr>
              <a:t>Our projects</a:t>
            </a:r>
            <a:br>
              <a:rPr lang="en-US" sz="3600" kern="1200">
                <a:solidFill>
                  <a:srgbClr val="FFFFFF"/>
                </a:solidFill>
                <a:latin typeface="+mj-lt"/>
                <a:ea typeface="+mj-ea"/>
                <a:cs typeface="+mj-cs"/>
              </a:rPr>
            </a:br>
            <a:r>
              <a:rPr lang="en-US" sz="3600" kern="1200">
                <a:solidFill>
                  <a:srgbClr val="FFFFFF"/>
                </a:solidFill>
                <a:latin typeface="+mj-lt"/>
                <a:ea typeface="+mj-ea"/>
                <a:cs typeface="+mj-cs"/>
              </a:rPr>
              <a:t/>
            </a:r>
            <a:br>
              <a:rPr lang="en-US" sz="3600" kern="1200">
                <a:solidFill>
                  <a:srgbClr val="FFFFFF"/>
                </a:solidFill>
                <a:latin typeface="+mj-lt"/>
                <a:ea typeface="+mj-ea"/>
                <a:cs typeface="+mj-cs"/>
              </a:rPr>
            </a:br>
            <a:r>
              <a:rPr lang="en-US" sz="1500" kern="1200">
                <a:solidFill>
                  <a:srgbClr val="FFFFFF"/>
                </a:solidFill>
                <a:latin typeface="+mj-lt"/>
                <a:ea typeface="+mj-ea"/>
                <a:cs typeface="+mj-cs"/>
              </a:rPr>
              <a:t>Opportunity to collaborate with 3</a:t>
            </a:r>
            <a:r>
              <a:rPr lang="en-US" sz="1500" kern="1200" baseline="30000">
                <a:solidFill>
                  <a:srgbClr val="FFFFFF"/>
                </a:solidFill>
                <a:latin typeface="+mj-lt"/>
                <a:ea typeface="+mj-ea"/>
                <a:cs typeface="+mj-cs"/>
              </a:rPr>
              <a:t>rd</a:t>
            </a:r>
            <a:r>
              <a:rPr lang="en-US" sz="1500" kern="1200">
                <a:solidFill>
                  <a:srgbClr val="FFFFFF"/>
                </a:solidFill>
                <a:latin typeface="+mj-lt"/>
                <a:ea typeface="+mj-ea"/>
                <a:cs typeface="+mj-cs"/>
              </a:rPr>
              <a:t> sector &amp; arts </a:t>
            </a:r>
            <a:r>
              <a:rPr lang="en-US" sz="1500" kern="1200" err="1">
                <a:solidFill>
                  <a:srgbClr val="FFFFFF"/>
                </a:solidFill>
                <a:latin typeface="+mj-lt"/>
                <a:ea typeface="+mj-ea"/>
                <a:cs typeface="+mj-cs"/>
              </a:rPr>
              <a:t>organisations</a:t>
            </a:r>
            <a:r>
              <a:rPr lang="en-US" sz="1500" kern="1200">
                <a:solidFill>
                  <a:srgbClr val="FFFFFF"/>
                </a:solidFill>
                <a:latin typeface="+mj-lt"/>
                <a:ea typeface="+mj-ea"/>
                <a:cs typeface="+mj-cs"/>
              </a:rPr>
              <a:t> across Sheffield</a:t>
            </a:r>
            <a:r>
              <a:rPr lang="en-US" sz="1500">
                <a:solidFill>
                  <a:srgbClr val="FFFFFF"/>
                </a:solidFill>
              </a:rPr>
              <a:t/>
            </a:r>
            <a:br>
              <a:rPr lang="en-US" sz="1500">
                <a:solidFill>
                  <a:srgbClr val="FFFFFF"/>
                </a:solidFill>
              </a:rPr>
            </a:br>
            <a:r>
              <a:rPr lang="en-US" sz="1500">
                <a:solidFill>
                  <a:srgbClr val="FFFFFF"/>
                </a:solidFill>
              </a:rPr>
              <a:t/>
            </a:r>
            <a:br>
              <a:rPr lang="en-US" sz="1500">
                <a:solidFill>
                  <a:srgbClr val="FFFFFF"/>
                </a:solidFill>
              </a:rPr>
            </a:br>
            <a:r>
              <a:rPr lang="en-US" sz="1500">
                <a:solidFill>
                  <a:srgbClr val="FFFFFF"/>
                </a:solidFill>
              </a:rPr>
              <a:t>Testing out a range of innovative interventions </a:t>
            </a:r>
            <a:br>
              <a:rPr lang="en-US" sz="1500">
                <a:solidFill>
                  <a:srgbClr val="FFFFFF"/>
                </a:solidFill>
              </a:rPr>
            </a:br>
            <a:r>
              <a:rPr lang="en-US" sz="1500">
                <a:solidFill>
                  <a:srgbClr val="FFFFFF"/>
                </a:solidFill>
              </a:rPr>
              <a:t/>
            </a:r>
            <a:br>
              <a:rPr lang="en-US" sz="1500">
                <a:solidFill>
                  <a:srgbClr val="FFFFFF"/>
                </a:solidFill>
              </a:rPr>
            </a:br>
            <a:r>
              <a:rPr lang="en-US" sz="1500">
                <a:solidFill>
                  <a:srgbClr val="FFFFFF"/>
                </a:solidFill>
              </a:rPr>
              <a:t>Co-designed and delivered projects</a:t>
            </a:r>
            <a:br>
              <a:rPr lang="en-US" sz="1500">
                <a:solidFill>
                  <a:srgbClr val="FFFFFF"/>
                </a:solidFill>
              </a:rPr>
            </a:br>
            <a:r>
              <a:rPr lang="en-US" sz="1500">
                <a:solidFill>
                  <a:srgbClr val="FFFFFF"/>
                </a:solidFill>
              </a:rPr>
              <a:t/>
            </a:r>
            <a:br>
              <a:rPr lang="en-US" sz="1500">
                <a:solidFill>
                  <a:srgbClr val="FFFFFF"/>
                </a:solidFill>
              </a:rPr>
            </a:br>
            <a:r>
              <a:rPr lang="en-US" sz="1500">
                <a:solidFill>
                  <a:srgbClr val="FFFFFF"/>
                </a:solidFill>
              </a:rPr>
              <a:t>Focus on key issues of bereavement, access to resources/impact of austerity/ travel &amp; accessibility/employment  and making Sheffield a more Age Friendly place to live.</a:t>
            </a:r>
            <a:r>
              <a:rPr lang="en-US" sz="1500" kern="1200">
                <a:solidFill>
                  <a:srgbClr val="FFFFFF"/>
                </a:solidFill>
                <a:latin typeface="+mj-lt"/>
                <a:ea typeface="+mj-ea"/>
                <a:cs typeface="+mj-cs"/>
              </a:rPr>
              <a:t/>
            </a:r>
            <a:br>
              <a:rPr lang="en-US" sz="1500" kern="1200">
                <a:solidFill>
                  <a:srgbClr val="FFFFFF"/>
                </a:solidFill>
                <a:latin typeface="+mj-lt"/>
                <a:ea typeface="+mj-ea"/>
                <a:cs typeface="+mj-cs"/>
              </a:rPr>
            </a:br>
            <a:endParaRPr lang="en-US" sz="1500" kern="1200">
              <a:solidFill>
                <a:srgbClr val="FFFFFF"/>
              </a:solidFill>
              <a:latin typeface="+mj-lt"/>
              <a:ea typeface="+mj-ea"/>
              <a:cs typeface="+mj-cs"/>
            </a:endParaRPr>
          </a:p>
        </p:txBody>
      </p:sp>
      <p:pic>
        <p:nvPicPr>
          <p:cNvPr id="5" name="Picture 10" descr="https://www.agebettersheff.co.uk/wp-content/uploads/2018/10/The-ripple-effect-522x286.png">
            <a:extLst>
              <a:ext uri="{FF2B5EF4-FFF2-40B4-BE49-F238E27FC236}">
                <a16:creationId xmlns:a16="http://schemas.microsoft.com/office/drawing/2014/main" xmlns="" id="{7809E025-C7AF-475A-B9DD-78EC423EC14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28301" y="3284340"/>
            <a:ext cx="2038234" cy="1075018"/>
          </a:xfrm>
          <a:prstGeom prst="rect">
            <a:avLst/>
          </a:prstGeom>
          <a:extLst>
            <a:ext uri="{909E8E84-426E-40DD-AFC4-6F175D3DCCD1}">
              <a14:hiddenFill xmlns:a14="http://schemas.microsoft.com/office/drawing/2010/main">
                <a:solidFill>
                  <a:srgbClr val="FFFFFF"/>
                </a:solidFill>
              </a14:hiddenFill>
            </a:ext>
          </a:extLst>
        </p:spPr>
      </p:pic>
      <p:pic>
        <p:nvPicPr>
          <p:cNvPr id="8" name="Picture 6" descr="https://www.agebettersheff.co.uk/wp-content/uploads/2018/10/age_friendly_badge_logo_border-522x286.png">
            <a:extLst>
              <a:ext uri="{FF2B5EF4-FFF2-40B4-BE49-F238E27FC236}">
                <a16:creationId xmlns:a16="http://schemas.microsoft.com/office/drawing/2014/main" xmlns="" id="{10C9C154-6581-422D-B8D1-A79A11B046FC}"/>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6356805" y="4466036"/>
            <a:ext cx="2181225" cy="1138237"/>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https://www.agebettersheff.co.uk/wp-content/uploads/2019/04/start_up_badge_logo_border-522x286.png">
            <a:extLst>
              <a:ext uri="{FF2B5EF4-FFF2-40B4-BE49-F238E27FC236}">
                <a16:creationId xmlns:a16="http://schemas.microsoft.com/office/drawing/2014/main" xmlns="" id="{43777375-CBE1-44F3-BA1E-C8258A3CD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419" y="1257300"/>
            <a:ext cx="2180035" cy="1138238"/>
          </a:xfrm>
          <a:prstGeom prst="rect">
            <a:avLst/>
          </a:prstGeom>
          <a:extLst>
            <a:ext uri="{909E8E84-426E-40DD-AFC4-6F175D3DCCD1}">
              <a14:hiddenFill xmlns:a14="http://schemas.microsoft.com/office/drawing/2010/main">
                <a:solidFill>
                  <a:srgbClr val="FFFFFF"/>
                </a:solidFill>
              </a14:hiddenFill>
            </a:ext>
          </a:extLst>
        </p:spPr>
      </p:pic>
      <p:pic>
        <p:nvPicPr>
          <p:cNvPr id="6" name="Picture 16" descr="https://www.agebettersheff.co.uk/wp-content/uploads/2018/10/live_better_badge_logo_border-522x286.png">
            <a:extLst>
              <a:ext uri="{FF2B5EF4-FFF2-40B4-BE49-F238E27FC236}">
                <a16:creationId xmlns:a16="http://schemas.microsoft.com/office/drawing/2014/main" xmlns="" id="{78E19DB5-2DA0-4A08-AE22-3529B6A0B1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2419" y="2457450"/>
            <a:ext cx="1443038" cy="744141"/>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https://www.agebettersheff.co.uk/wp-content/uploads/2018/10/better_journeys_logo_border-522x286.png">
            <a:extLst>
              <a:ext uri="{FF2B5EF4-FFF2-40B4-BE49-F238E27FC236}">
                <a16:creationId xmlns:a16="http://schemas.microsoft.com/office/drawing/2014/main" xmlns="" id="{65706801-6F70-4A8B-9DFD-BC56CE732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419" y="3264694"/>
            <a:ext cx="2180035" cy="1138238"/>
          </a:xfrm>
          <a:prstGeom prst="rect">
            <a:avLst/>
          </a:prstGeom>
          <a:extLst>
            <a:ext uri="{909E8E84-426E-40DD-AFC4-6F175D3DCCD1}">
              <a14:hiddenFill xmlns:a14="http://schemas.microsoft.com/office/drawing/2010/main">
                <a:solidFill>
                  <a:srgbClr val="FFFFFF"/>
                </a:solidFill>
              </a14:hiddenFill>
            </a:ext>
          </a:extLst>
        </p:spPr>
      </p:pic>
      <p:pic>
        <p:nvPicPr>
          <p:cNvPr id="9" name="Picture 18" descr="https://www.agebettersheff.co.uk/wp-content/uploads/2019/01/All-about-you-square-522x286.png">
            <a:extLst>
              <a:ext uri="{FF2B5EF4-FFF2-40B4-BE49-F238E27FC236}">
                <a16:creationId xmlns:a16="http://schemas.microsoft.com/office/drawing/2014/main" xmlns="" id="{B9F9D4E2-F2E7-4E97-B28A-7468AE987D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8726" y="2501025"/>
            <a:ext cx="1340310" cy="700567"/>
          </a:xfrm>
          <a:prstGeom prst="rect">
            <a:avLst/>
          </a:prstGeom>
          <a:extLst>
            <a:ext uri="{909E8E84-426E-40DD-AFC4-6F175D3DCCD1}">
              <a14:hiddenFill xmlns:a14="http://schemas.microsoft.com/office/drawing/2010/main">
                <a:solidFill>
                  <a:srgbClr val="FFFFFF"/>
                </a:solidFill>
              </a14:hiddenFill>
            </a:ext>
          </a:extLst>
        </p:spPr>
      </p:pic>
      <p:pic>
        <p:nvPicPr>
          <p:cNvPr id="10" name="Picture 8" descr="https://www.agebettersheff.co.uk/wp-content/uploads/2018/10/better_life_logo_border-522x286.png">
            <a:extLst>
              <a:ext uri="{FF2B5EF4-FFF2-40B4-BE49-F238E27FC236}">
                <a16:creationId xmlns:a16="http://schemas.microsoft.com/office/drawing/2014/main" xmlns="" id="{F3DD60C5-80A9-4AC0-8598-B8B84D9C72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2419" y="4464844"/>
            <a:ext cx="2176463" cy="1139429"/>
          </a:xfrm>
          <a:prstGeom prst="rect">
            <a:avLst/>
          </a:prstGeom>
          <a:extLst>
            <a:ext uri="{909E8E84-426E-40DD-AFC4-6F175D3DCCD1}">
              <a14:hiddenFill xmlns:a14="http://schemas.microsoft.com/office/drawing/2010/main">
                <a:solidFill>
                  <a:srgbClr val="FFFFFF"/>
                </a:solidFill>
              </a14:hiddenFill>
            </a:ext>
          </a:extLst>
        </p:spPr>
      </p:pic>
      <p:pic>
        <p:nvPicPr>
          <p:cNvPr id="11" name="Picture 14" descr="https://www.agebettersheff.co.uk/wp-content/uploads/2018/11/wellbeing_prac_badge_logo_border-522x286.png">
            <a:extLst>
              <a:ext uri="{FF2B5EF4-FFF2-40B4-BE49-F238E27FC236}">
                <a16:creationId xmlns:a16="http://schemas.microsoft.com/office/drawing/2014/main" xmlns="" id="{F5FCCA7E-73E2-47C8-BF8A-64CEE6CE2E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8881" y="1270693"/>
            <a:ext cx="2177654" cy="1104009"/>
          </a:xfrm>
          <a:prstGeom prst="rect">
            <a:avLst/>
          </a:prstGeom>
          <a:extLst>
            <a:ext uri="{909E8E84-426E-40DD-AFC4-6F175D3DCCD1}">
              <a14:hiddenFill xmlns:a14="http://schemas.microsoft.com/office/drawing/2010/main">
                <a:solidFill>
                  <a:srgbClr val="FFFFFF"/>
                </a:solidFill>
              </a14:hiddenFill>
            </a:ext>
          </a:extLst>
        </p:spPr>
      </p:pic>
      <p:pic>
        <p:nvPicPr>
          <p:cNvPr id="12" name="Picture 12" descr="https://www.agebettersheff.co.uk/wp-content/uploads/2018/10/sparks_badge_logo_border-522x286.png">
            <a:extLst>
              <a:ext uri="{FF2B5EF4-FFF2-40B4-BE49-F238E27FC236}">
                <a16:creationId xmlns:a16="http://schemas.microsoft.com/office/drawing/2014/main" xmlns="" id="{9C24F2BC-E770-459B-A908-4CBBA460F6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0173" y="2457450"/>
            <a:ext cx="1441847" cy="74414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98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3EAF38DC-B069-4F74-89ED-92C7579C3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xmlns="" id="{840617AE-C90D-416E-B45B-B25B346E37EB}"/>
              </a:ext>
            </a:extLst>
          </p:cNvPr>
          <p:cNvPicPr>
            <a:picLocks noChangeAspect="1"/>
          </p:cNvPicPr>
          <p:nvPr/>
        </p:nvPicPr>
        <p:blipFill rotWithShape="1">
          <a:blip r:embed="rId2">
            <a:extLst>
              <a:ext uri="{28A0092B-C50C-407E-A947-70E740481C1C}">
                <a14:useLocalDpi xmlns:a14="http://schemas.microsoft.com/office/drawing/2010/main" val="0"/>
              </a:ext>
            </a:extLst>
          </a:blip>
          <a:srcRect l="17665" r="2403"/>
          <a:stretch/>
        </p:blipFill>
        <p:spPr>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4" name="Freeform: Shape 33">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xmlns="" id="{2EE5396D-BDEC-46AE-B2AC-3627C46A299B}"/>
              </a:ext>
            </a:extLst>
          </p:cNvPr>
          <p:cNvSpPr>
            <a:spLocks noGrp="1"/>
          </p:cNvSpPr>
          <p:nvPr>
            <p:ph type="title"/>
          </p:nvPr>
        </p:nvSpPr>
        <p:spPr>
          <a:xfrm>
            <a:off x="336042" y="-58755"/>
            <a:ext cx="3744468" cy="1173761"/>
          </a:xfrm>
        </p:spPr>
        <p:txBody>
          <a:bodyPr anchor="b">
            <a:normAutofit/>
          </a:bodyPr>
          <a:lstStyle/>
          <a:p>
            <a:r>
              <a:rPr lang="en-US" sz="3000" dirty="0"/>
              <a:t>Wellbeing Practitioners</a:t>
            </a:r>
            <a:endParaRPr lang="en-GB" sz="3000" dirty="0"/>
          </a:p>
        </p:txBody>
      </p:sp>
      <p:sp>
        <p:nvSpPr>
          <p:cNvPr id="38" name="Rectangle 37">
            <a:extLst>
              <a:ext uri="{FF2B5EF4-FFF2-40B4-BE49-F238E27FC236}">
                <a16:creationId xmlns:a16="http://schemas.microsoft.com/office/drawing/2014/main" xmlns="" id="{7A0CBFF4-EA32-4FE2-BA6B-8F3A6E6ED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xmlns="" id="{F9BB088E-6D8B-40A2-9EB8-AF9D538445C3}"/>
              </a:ext>
            </a:extLst>
          </p:cNvPr>
          <p:cNvSpPr>
            <a:spLocks noGrp="1"/>
          </p:cNvSpPr>
          <p:nvPr>
            <p:ph idx="1"/>
          </p:nvPr>
        </p:nvSpPr>
        <p:spPr>
          <a:xfrm>
            <a:off x="281178" y="1534160"/>
            <a:ext cx="3975862" cy="5079999"/>
          </a:xfrm>
        </p:spPr>
        <p:txBody>
          <a:bodyPr anchor="t">
            <a:normAutofit/>
          </a:bodyPr>
          <a:lstStyle/>
          <a:p>
            <a:r>
              <a:rPr lang="en-US" sz="1400" dirty="0"/>
              <a:t>Wellbeing Practitioners is a service we’ve proudly offered since the beginning of the Age Better in Sheffield </a:t>
            </a:r>
            <a:r>
              <a:rPr lang="en-US" sz="1400" dirty="0" err="1"/>
              <a:t>programme</a:t>
            </a:r>
            <a:r>
              <a:rPr lang="en-US" sz="1400" dirty="0"/>
              <a:t>, and it has had wonderful results for many people living in Sheffield.</a:t>
            </a:r>
          </a:p>
          <a:p>
            <a:r>
              <a:rPr lang="en-US" sz="1400" dirty="0"/>
              <a:t>The service can be provided in client’s own home or at a community venue in Sheffield and is delivered by professional counsellors from Sheffield Mind – a local charity who know that good mental health is fundamental to living a healthy and fulfilling life.</a:t>
            </a:r>
          </a:p>
          <a:p>
            <a:r>
              <a:rPr lang="en-US" sz="1400" dirty="0"/>
              <a:t>Having someone to talk to can really lift a weight off individuals’ shoulders, and our Wellbeing Practitioners will support clients with practical ways to build resilience, confidence and improve their wellbeing.</a:t>
            </a:r>
            <a:endParaRPr lang="en-US" sz="1400" b="1" dirty="0"/>
          </a:p>
          <a:p>
            <a:r>
              <a:rPr lang="en-US" sz="1400" dirty="0"/>
              <a:t>This service is for anyone in Sheffield who is aged 50 or over and who would benefit from talking to someone and accessing professional counselling or therapy. The project is designed for somebody who has become socially isolated due to experiencing low mental wellbeing or might not feel confident enough to leave their house.</a:t>
            </a:r>
          </a:p>
          <a:p>
            <a:pPr marL="0" indent="0">
              <a:buNone/>
            </a:pPr>
            <a:endParaRPr lang="en-GB" sz="1100" dirty="0"/>
          </a:p>
        </p:txBody>
      </p:sp>
    </p:spTree>
    <p:extLst>
      <p:ext uri="{BB962C8B-B14F-4D97-AF65-F5344CB8AC3E}">
        <p14:creationId xmlns:p14="http://schemas.microsoft.com/office/powerpoint/2010/main" val="230320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xmlns="" id="{18761AE0-7E5F-4CF3-B92D-FF8EE83E2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10000" cy="3810000"/>
          </a:xfrm>
          <a:prstGeom prst="rect">
            <a:avLst/>
          </a:prstGeom>
        </p:spPr>
      </p:pic>
      <p:sp>
        <p:nvSpPr>
          <p:cNvPr id="4" name="TextBox 3">
            <a:extLst>
              <a:ext uri="{FF2B5EF4-FFF2-40B4-BE49-F238E27FC236}">
                <a16:creationId xmlns:a16="http://schemas.microsoft.com/office/drawing/2014/main" xmlns="" id="{A145A524-2158-4CDA-BA6E-C77F88CF9637}"/>
              </a:ext>
            </a:extLst>
          </p:cNvPr>
          <p:cNvSpPr txBox="1"/>
          <p:nvPr/>
        </p:nvSpPr>
        <p:spPr>
          <a:xfrm>
            <a:off x="1554480" y="5706348"/>
            <a:ext cx="7945120" cy="369332"/>
          </a:xfrm>
          <a:prstGeom prst="rect">
            <a:avLst/>
          </a:prstGeom>
          <a:noFill/>
        </p:spPr>
        <p:txBody>
          <a:bodyPr wrap="square" rtlCol="0">
            <a:spAutoFit/>
          </a:bodyPr>
          <a:lstStyle/>
          <a:p>
            <a:r>
              <a:rPr lang="en-GB" dirty="0">
                <a:hlinkClick r:id="rId3"/>
              </a:rPr>
              <a:t>https://www.youtube.com/watch?v=-dS9FZYQoyU&amp;t=75s</a:t>
            </a:r>
            <a:r>
              <a:rPr lang="en-GB" dirty="0"/>
              <a:t>  </a:t>
            </a:r>
          </a:p>
        </p:txBody>
      </p:sp>
      <p:sp>
        <p:nvSpPr>
          <p:cNvPr id="5" name="TextBox 4">
            <a:extLst>
              <a:ext uri="{FF2B5EF4-FFF2-40B4-BE49-F238E27FC236}">
                <a16:creationId xmlns:a16="http://schemas.microsoft.com/office/drawing/2014/main" xmlns="" id="{AA3B1305-7767-4ECB-9D28-CA0BF03093C2}"/>
              </a:ext>
            </a:extLst>
          </p:cNvPr>
          <p:cNvSpPr txBox="1"/>
          <p:nvPr/>
        </p:nvSpPr>
        <p:spPr>
          <a:xfrm>
            <a:off x="3810000" y="782320"/>
            <a:ext cx="4754880" cy="4524315"/>
          </a:xfrm>
          <a:prstGeom prst="rect">
            <a:avLst/>
          </a:prstGeom>
          <a:noFill/>
        </p:spPr>
        <p:txBody>
          <a:bodyPr wrap="square" rtlCol="0">
            <a:spAutoFit/>
          </a:bodyPr>
          <a:lstStyle/>
          <a:p>
            <a:r>
              <a:rPr lang="en-US" dirty="0"/>
              <a:t>The service has changed its delivery method over time to reflect learning, for example moving to offering therapy in six week blocks (with potential for extension) rather than an initial offer of 26 weeks. </a:t>
            </a:r>
          </a:p>
          <a:p>
            <a:endParaRPr lang="en-US" dirty="0"/>
          </a:p>
          <a:p>
            <a:r>
              <a:rPr lang="en-US" dirty="0"/>
              <a:t>• The project was recommissioned in 2018, with an increased focus on creative and movement therapies as well as group therapy. </a:t>
            </a:r>
          </a:p>
          <a:p>
            <a:endParaRPr lang="en-US" dirty="0"/>
          </a:p>
          <a:p>
            <a:r>
              <a:rPr lang="en-US" dirty="0"/>
              <a:t>• Sheffield Mind were also part of a consortium delivering a second Age Better in Sheffield intervention, Peer Mentors, which matched people who had experienced loneliness and isolation with people currently experiencing or at risk of loneliness and isolation</a:t>
            </a:r>
            <a:endParaRPr lang="en-GB" dirty="0"/>
          </a:p>
        </p:txBody>
      </p:sp>
    </p:spTree>
    <p:extLst>
      <p:ext uri="{BB962C8B-B14F-4D97-AF65-F5344CB8AC3E}">
        <p14:creationId xmlns:p14="http://schemas.microsoft.com/office/powerpoint/2010/main" val="322003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4FADF80-8237-44CB-BFB9-9353366B2E53}"/>
              </a:ext>
            </a:extLst>
          </p:cNvPr>
          <p:cNvSpPr txBox="1"/>
          <p:nvPr/>
        </p:nvSpPr>
        <p:spPr>
          <a:xfrm>
            <a:off x="650240" y="548640"/>
            <a:ext cx="7315200" cy="2174240"/>
          </a:xfrm>
          <a:prstGeom prst="rect">
            <a:avLst/>
          </a:prstGeom>
          <a:noFill/>
        </p:spPr>
        <p:txBody>
          <a:bodyPr wrap="square" rtlCol="0">
            <a:spAutoFit/>
          </a:bodyPr>
          <a:lstStyle/>
          <a:p>
            <a:endParaRPr lang="en-GB" dirty="0"/>
          </a:p>
        </p:txBody>
      </p:sp>
      <p:sp>
        <p:nvSpPr>
          <p:cNvPr id="3" name="TextBox 2">
            <a:extLst>
              <a:ext uri="{FF2B5EF4-FFF2-40B4-BE49-F238E27FC236}">
                <a16:creationId xmlns:a16="http://schemas.microsoft.com/office/drawing/2014/main" xmlns="" id="{CCACE428-DD2A-435D-9AB7-E01031C960BE}"/>
              </a:ext>
            </a:extLst>
          </p:cNvPr>
          <p:cNvSpPr txBox="1"/>
          <p:nvPr/>
        </p:nvSpPr>
        <p:spPr>
          <a:xfrm>
            <a:off x="802640" y="701040"/>
            <a:ext cx="7315200" cy="217424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xmlns="" id="{9F78F106-CBC9-4AF1-8306-F1127C792FAE}"/>
              </a:ext>
            </a:extLst>
          </p:cNvPr>
          <p:cNvSpPr txBox="1"/>
          <p:nvPr/>
        </p:nvSpPr>
        <p:spPr>
          <a:xfrm>
            <a:off x="955040" y="853440"/>
            <a:ext cx="7315200" cy="217424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xmlns="" id="{8EB8A282-059C-420F-88EC-9A7A8DE72F72}"/>
              </a:ext>
            </a:extLst>
          </p:cNvPr>
          <p:cNvSpPr txBox="1"/>
          <p:nvPr/>
        </p:nvSpPr>
        <p:spPr>
          <a:xfrm>
            <a:off x="1107440" y="1005840"/>
            <a:ext cx="7315200" cy="1477328"/>
          </a:xfrm>
          <a:prstGeom prst="rect">
            <a:avLst/>
          </a:prstGeom>
          <a:noFill/>
        </p:spPr>
        <p:txBody>
          <a:bodyPr wrap="square" rtlCol="0">
            <a:spAutoFit/>
          </a:bodyPr>
          <a:lstStyle/>
          <a:p>
            <a:r>
              <a:rPr lang="en-US" dirty="0"/>
              <a:t>Participants tended to experience a sense of loss of some kind resulting from a change in life circumstances, including bereavement, ill health and caring responsibilities</a:t>
            </a:r>
          </a:p>
          <a:p>
            <a:endParaRPr lang="en-US" dirty="0"/>
          </a:p>
          <a:p>
            <a:endParaRPr lang="en-GB" dirty="0"/>
          </a:p>
        </p:txBody>
      </p:sp>
      <p:pic>
        <p:nvPicPr>
          <p:cNvPr id="7" name="Picture 6">
            <a:extLst>
              <a:ext uri="{FF2B5EF4-FFF2-40B4-BE49-F238E27FC236}">
                <a16:creationId xmlns:a16="http://schemas.microsoft.com/office/drawing/2014/main" xmlns="" id="{B1D49C73-BF91-4E63-B4D5-3A68A7594B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6840" y="2113551"/>
            <a:ext cx="6451600" cy="4305945"/>
          </a:xfrm>
          <a:prstGeom prst="rect">
            <a:avLst/>
          </a:prstGeom>
        </p:spPr>
      </p:pic>
    </p:spTree>
    <p:extLst>
      <p:ext uri="{BB962C8B-B14F-4D97-AF65-F5344CB8AC3E}">
        <p14:creationId xmlns:p14="http://schemas.microsoft.com/office/powerpoint/2010/main" val="256024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C2FDF55-726C-47F4-B1EE-5E37F188B7CE}"/>
              </a:ext>
            </a:extLst>
          </p:cNvPr>
          <p:cNvSpPr txBox="1"/>
          <p:nvPr/>
        </p:nvSpPr>
        <p:spPr>
          <a:xfrm>
            <a:off x="365760" y="1696720"/>
            <a:ext cx="8778240" cy="4893647"/>
          </a:xfrm>
          <a:prstGeom prst="rect">
            <a:avLst/>
          </a:prstGeom>
          <a:noFill/>
        </p:spPr>
        <p:txBody>
          <a:bodyPr wrap="square" rtlCol="0">
            <a:spAutoFit/>
          </a:bodyPr>
          <a:lstStyle/>
          <a:p>
            <a:pPr algn="ctr"/>
            <a:r>
              <a:rPr lang="en-US" sz="2400" b="1" u="sng" dirty="0"/>
              <a:t>Methods of evaluation</a:t>
            </a:r>
          </a:p>
          <a:p>
            <a:endParaRPr lang="en-US" dirty="0"/>
          </a:p>
          <a:p>
            <a:r>
              <a:rPr lang="en-US" dirty="0"/>
              <a:t>• As part of the Ageing Better: Fulfilling Lives project, Wellbeing Practitioners is being evaluated using a mixed methods approach.</a:t>
            </a:r>
          </a:p>
          <a:p>
            <a:endParaRPr lang="en-US" dirty="0"/>
          </a:p>
          <a:p>
            <a:r>
              <a:rPr lang="en-US" dirty="0"/>
              <a:t>• Learning has also been drawn from a focus group carried out with Wellbeing Practitioners staff. </a:t>
            </a:r>
          </a:p>
          <a:p>
            <a:endParaRPr lang="en-US" dirty="0"/>
          </a:p>
          <a:p>
            <a:r>
              <a:rPr lang="en-US" dirty="0"/>
              <a:t>• Quantitative evaluation is carried out using the national Ageing Better: Fulfilling Lives Common Measurement Framework which measures a range of indicators including loneliness and isolation (using De Jong </a:t>
            </a:r>
            <a:r>
              <a:rPr lang="en-US" dirty="0" err="1"/>
              <a:t>Gierveld</a:t>
            </a:r>
            <a:r>
              <a:rPr lang="en-US" dirty="0"/>
              <a:t> 6 item scale and UCLA scales) and wellbeing (SWEBWBS). A survey tailored to Wellbeing Practitioners is also completed, and Sheffield Mind also sent out a separate questionnaire to participants. </a:t>
            </a:r>
          </a:p>
          <a:p>
            <a:endParaRPr lang="en-US" dirty="0"/>
          </a:p>
          <a:p>
            <a:r>
              <a:rPr lang="en-US" dirty="0"/>
              <a:t>• Coproduction, including co-evaluation, is a key to Age Better in Sheffield, and qualitative evaluation to date has involved interviews and focus groups carried out by volunteer researchers aged over 50 and carried out with participants and practitioners. </a:t>
            </a:r>
            <a:endParaRPr lang="en-GB" dirty="0"/>
          </a:p>
        </p:txBody>
      </p:sp>
      <p:pic>
        <p:nvPicPr>
          <p:cNvPr id="4" name="Picture 3" descr="A picture containing drawing&#10;&#10;Description automatically generated">
            <a:extLst>
              <a:ext uri="{FF2B5EF4-FFF2-40B4-BE49-F238E27FC236}">
                <a16:creationId xmlns:a16="http://schemas.microsoft.com/office/drawing/2014/main" xmlns="" id="{606834D7-3D4C-4D8F-942F-2CB21D1E4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267633"/>
            <a:ext cx="2016760" cy="2016760"/>
          </a:xfrm>
          <a:prstGeom prst="rect">
            <a:avLst/>
          </a:prstGeom>
        </p:spPr>
      </p:pic>
    </p:spTree>
    <p:extLst>
      <p:ext uri="{BB962C8B-B14F-4D97-AF65-F5344CB8AC3E}">
        <p14:creationId xmlns:p14="http://schemas.microsoft.com/office/powerpoint/2010/main" val="396639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107E244-BDE6-42AB-9956-886882202536}"/>
              </a:ext>
            </a:extLst>
          </p:cNvPr>
          <p:cNvSpPr txBox="1"/>
          <p:nvPr/>
        </p:nvSpPr>
        <p:spPr>
          <a:xfrm>
            <a:off x="266308" y="725864"/>
            <a:ext cx="8717436"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dirty="0"/>
              <a:t>Outcomes</a:t>
            </a:r>
            <a:endParaRPr lang="en-US" sz="2400" b="1" u="sng" dirty="0"/>
          </a:p>
          <a:p>
            <a:endParaRPr lang="en-GB" dirty="0"/>
          </a:p>
          <a:p>
            <a:r>
              <a:rPr lang="en-GB" dirty="0"/>
              <a:t>• 80% of Wellbeing Practitioners’ clients during the first three years have improved in wellbeing (80% on SWEMWBS). 62% demonstrated improvements in EQ-VAS health self-reported score. </a:t>
            </a:r>
          </a:p>
          <a:p>
            <a:endParaRPr lang="en-GB" dirty="0"/>
          </a:p>
          <a:p>
            <a:endParaRPr lang="en-GB" dirty="0">
              <a:cs typeface="Calibri" panose="020F0502020204030204"/>
            </a:endParaRPr>
          </a:p>
          <a:p>
            <a:endParaRPr lang="en-GB" dirty="0"/>
          </a:p>
          <a:p>
            <a:endParaRPr lang="en-GB" dirty="0"/>
          </a:p>
          <a:p>
            <a:endParaRPr lang="en-GB" dirty="0"/>
          </a:p>
          <a:p>
            <a:endParaRPr lang="en-GB" dirty="0"/>
          </a:p>
          <a:p>
            <a:endParaRPr lang="en-GB" dirty="0"/>
          </a:p>
          <a:p>
            <a:endParaRPr lang="en-GB" dirty="0"/>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r>
              <a:rPr lang="en-GB" dirty="0"/>
              <a:t>• Responding to a questionnaire devised by Sheffield Mind, 61% of respondents reported visiting their GP less frequently for their mental health concerns (one client reported a reduction from weekly visits to every two months).</a:t>
            </a:r>
            <a:endParaRPr lang="en-GB" dirty="0">
              <a:cs typeface="Calibri"/>
            </a:endParaRPr>
          </a:p>
        </p:txBody>
      </p:sp>
      <p:pic>
        <p:nvPicPr>
          <p:cNvPr id="5" name="Picture 5" descr="A person wearing a hat&#10;&#10;Description automatically generated">
            <a:extLst>
              <a:ext uri="{FF2B5EF4-FFF2-40B4-BE49-F238E27FC236}">
                <a16:creationId xmlns:a16="http://schemas.microsoft.com/office/drawing/2014/main" xmlns="" id="{B607785C-90E0-48F2-838A-2CEC2B085489}"/>
              </a:ext>
            </a:extLst>
          </p:cNvPr>
          <p:cNvPicPr>
            <a:picLocks noChangeAspect="1"/>
          </p:cNvPicPr>
          <p:nvPr/>
        </p:nvPicPr>
        <p:blipFill>
          <a:blip r:embed="rId2"/>
          <a:stretch>
            <a:fillRect/>
          </a:stretch>
        </p:blipFill>
        <p:spPr>
          <a:xfrm>
            <a:off x="2693709" y="2442906"/>
            <a:ext cx="3768364" cy="2584931"/>
          </a:xfrm>
          <a:prstGeom prst="rect">
            <a:avLst/>
          </a:prstGeom>
        </p:spPr>
      </p:pic>
    </p:spTree>
    <p:extLst>
      <p:ext uri="{BB962C8B-B14F-4D97-AF65-F5344CB8AC3E}">
        <p14:creationId xmlns:p14="http://schemas.microsoft.com/office/powerpoint/2010/main" val="4257133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B0059DD51E50419FF60F28E5FE6F64" ma:contentTypeVersion="12" ma:contentTypeDescription="Create a new document." ma:contentTypeScope="" ma:versionID="adfb7b87f4f85144b8fd3858fb7cce74">
  <xsd:schema xmlns:xsd="http://www.w3.org/2001/XMLSchema" xmlns:xs="http://www.w3.org/2001/XMLSchema" xmlns:p="http://schemas.microsoft.com/office/2006/metadata/properties" xmlns:ns2="9726f056-d6aa-4e0a-8c4e-20f0cdabd41f" xmlns:ns3="07cdb2d6-0143-439e-9e34-5b09c0cd85f6" targetNamespace="http://schemas.microsoft.com/office/2006/metadata/properties" ma:root="true" ma:fieldsID="27a5f0bd4640fb3cf146f7d45a42b35d" ns2:_="" ns3:_="">
    <xsd:import namespace="9726f056-d6aa-4e0a-8c4e-20f0cdabd41f"/>
    <xsd:import namespace="07cdb2d6-0143-439e-9e34-5b09c0cd85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f056-d6aa-4e0a-8c4e-20f0cdabd4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db2d6-0143-439e-9e34-5b09c0cd85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2C7D3E-C7ED-4D47-8206-5307BDA0A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6f056-d6aa-4e0a-8c4e-20f0cdabd41f"/>
    <ds:schemaRef ds:uri="07cdb2d6-0143-439e-9e34-5b09c0cd8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58A270-A02D-4683-A002-E23E52649C67}">
  <ds:schemaRefs>
    <ds:schemaRef ds:uri="http://schemas.microsoft.com/sharepoint/v3/contenttype/forms"/>
  </ds:schemaRefs>
</ds:datastoreItem>
</file>

<file path=customXml/itemProps3.xml><?xml version="1.0" encoding="utf-8"?>
<ds:datastoreItem xmlns:ds="http://schemas.openxmlformats.org/officeDocument/2006/customXml" ds:itemID="{DBE65F55-41AE-48FB-BAA5-5033F8A41069}">
  <ds:schemaRefs>
    <ds:schemaRef ds:uri="07cdb2d6-0143-439e-9e34-5b09c0cd85f6"/>
    <ds:schemaRef ds:uri="http://schemas.microsoft.com/office/2006/documentManagement/types"/>
    <ds:schemaRef ds:uri="http://schemas.microsoft.com/office/2006/metadata/properties"/>
    <ds:schemaRef ds:uri="http://purl.org/dc/terms/"/>
    <ds:schemaRef ds:uri="http://schemas.openxmlformats.org/package/2006/metadata/core-properties"/>
    <ds:schemaRef ds:uri="9726f056-d6aa-4e0a-8c4e-20f0cdabd41f"/>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1327</TotalTime>
  <Words>1106</Words>
  <Application>Microsoft Office PowerPoint</Application>
  <PresentationFormat>On-screen Show (4:3)</PresentationFormat>
  <Paragraphs>106</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Book</vt:lpstr>
      <vt:lpstr>Calibri</vt:lpstr>
      <vt:lpstr>Calibri Light</vt:lpstr>
      <vt:lpstr>Raleway</vt:lpstr>
      <vt:lpstr>Times New Roman</vt:lpstr>
      <vt:lpstr>Work sans</vt:lpstr>
      <vt:lpstr>Office Theme</vt:lpstr>
      <vt:lpstr>PowerPoint Presentation</vt:lpstr>
      <vt:lpstr>Our story</vt:lpstr>
      <vt:lpstr>Older people leading the way</vt:lpstr>
      <vt:lpstr>Our projects  Opportunity to collaborate with 3rd sector &amp; arts organisations across Sheffield  Testing out a range of innovative interventions   Co-designed and delivered projects  Focus on key issues of bereavement, access to resources/impact of austerity/ travel &amp; accessibility/employment  and making Sheffield a more Age Friendly place to live. </vt:lpstr>
      <vt:lpstr>Wellbeing Practitioners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Edyta Bancer</dc:creator>
  <cp:lastModifiedBy>Pattison</cp:lastModifiedBy>
  <cp:revision>23</cp:revision>
  <dcterms:created xsi:type="dcterms:W3CDTF">2020-07-13T10:21:56Z</dcterms:created>
  <dcterms:modified xsi:type="dcterms:W3CDTF">2020-07-16T10:56:16Z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0x0101003FB0059DD51E50419FF60F28E5FE6F64</vt:lpwstr>
  </property>
</Properties>
</file>