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7" r:id="rId4"/>
  </p:sldMasterIdLst>
  <p:notesMasterIdLst>
    <p:notesMasterId r:id="rId65"/>
  </p:notesMasterIdLst>
  <p:sldIdLst>
    <p:sldId id="256" r:id="rId5"/>
    <p:sldId id="257" r:id="rId6"/>
    <p:sldId id="258" r:id="rId7"/>
    <p:sldId id="260" r:id="rId8"/>
    <p:sldId id="328" r:id="rId9"/>
    <p:sldId id="329" r:id="rId10"/>
    <p:sldId id="330" r:id="rId11"/>
    <p:sldId id="331" r:id="rId12"/>
    <p:sldId id="332" r:id="rId13"/>
    <p:sldId id="333" r:id="rId14"/>
    <p:sldId id="259"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62" r:id="rId33"/>
    <p:sldId id="261"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263" r:id="rId49"/>
    <p:sldId id="317" r:id="rId50"/>
    <p:sldId id="318" r:id="rId51"/>
    <p:sldId id="319" r:id="rId52"/>
    <p:sldId id="320" r:id="rId53"/>
    <p:sldId id="321" r:id="rId54"/>
    <p:sldId id="322" r:id="rId55"/>
    <p:sldId id="323" r:id="rId56"/>
    <p:sldId id="324" r:id="rId57"/>
    <p:sldId id="325" r:id="rId58"/>
    <p:sldId id="326" r:id="rId59"/>
    <p:sldId id="327" r:id="rId60"/>
    <p:sldId id="264" r:id="rId61"/>
    <p:sldId id="301" r:id="rId62"/>
    <p:sldId id="302" r:id="rId63"/>
    <p:sldId id="265"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B96D54-22F9-4395-A352-5AFFB730868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GB"/>
        </a:p>
      </dgm:t>
    </dgm:pt>
    <dgm:pt modelId="{ADC841F7-B418-46CB-B0C6-4D7AB81BE609}">
      <dgm:prSet phldrT="[Text]" custT="1"/>
      <dgm:spPr/>
      <dgm:t>
        <a:bodyPr/>
        <a:lstStyle/>
        <a:p>
          <a:r>
            <a:rPr lang="en-GB" sz="1400" dirty="0" smtClean="0"/>
            <a:t>Mindfulness</a:t>
          </a:r>
          <a:endParaRPr lang="en-GB" sz="1400" dirty="0"/>
        </a:p>
      </dgm:t>
    </dgm:pt>
    <dgm:pt modelId="{70626A5D-4152-4517-8CE5-B869BC8386FA}" type="parTrans" cxnId="{D271AC4B-25D4-44AB-8C36-7CA8E5A2E9EC}">
      <dgm:prSet/>
      <dgm:spPr/>
      <dgm:t>
        <a:bodyPr/>
        <a:lstStyle/>
        <a:p>
          <a:endParaRPr lang="en-GB" sz="1050"/>
        </a:p>
      </dgm:t>
    </dgm:pt>
    <dgm:pt modelId="{82263839-6CB3-4783-B8B1-D25C26ABBAEC}" type="sibTrans" cxnId="{D271AC4B-25D4-44AB-8C36-7CA8E5A2E9EC}">
      <dgm:prSet/>
      <dgm:spPr/>
      <dgm:t>
        <a:bodyPr/>
        <a:lstStyle/>
        <a:p>
          <a:endParaRPr lang="en-GB" sz="1050"/>
        </a:p>
      </dgm:t>
    </dgm:pt>
    <dgm:pt modelId="{0D0DDAB6-277A-4B05-9199-B81E03FAE60B}">
      <dgm:prSet phldrT="[Text]" custT="1"/>
      <dgm:spPr/>
      <dgm:t>
        <a:bodyPr/>
        <a:lstStyle/>
        <a:p>
          <a:r>
            <a:rPr lang="en-GB" sz="1400" dirty="0"/>
            <a:t>Interventions</a:t>
          </a:r>
        </a:p>
        <a:p>
          <a:r>
            <a:rPr lang="en-GB" sz="1400" dirty="0" smtClean="0"/>
            <a:t>50%</a:t>
          </a:r>
          <a:endParaRPr lang="en-GB" sz="1400" dirty="0"/>
        </a:p>
      </dgm:t>
    </dgm:pt>
    <dgm:pt modelId="{AB383779-BA69-43F2-AF9E-A6F0F16000C7}" type="sibTrans" cxnId="{3F14A8D2-E291-4B3C-920E-42F18BB1F109}">
      <dgm:prSet/>
      <dgm:spPr/>
      <dgm:t>
        <a:bodyPr/>
        <a:lstStyle/>
        <a:p>
          <a:endParaRPr lang="en-GB" sz="1050"/>
        </a:p>
      </dgm:t>
    </dgm:pt>
    <dgm:pt modelId="{3505560B-882A-474F-9A64-C24EFE2399FD}" type="parTrans" cxnId="{3F14A8D2-E291-4B3C-920E-42F18BB1F109}">
      <dgm:prSet/>
      <dgm:spPr/>
      <dgm:t>
        <a:bodyPr/>
        <a:lstStyle/>
        <a:p>
          <a:endParaRPr lang="en-GB" sz="1050"/>
        </a:p>
      </dgm:t>
    </dgm:pt>
    <dgm:pt modelId="{AC667958-0258-414C-BF98-C7E852674674}">
      <dgm:prSet phldrT="[Text]" custT="1"/>
      <dgm:spPr/>
      <dgm:t>
        <a:bodyPr/>
        <a:lstStyle/>
        <a:p>
          <a:r>
            <a:rPr lang="en-GB" sz="1400" dirty="0"/>
            <a:t>Befriending </a:t>
          </a:r>
          <a:r>
            <a:rPr lang="en-GB" sz="1400" dirty="0" smtClean="0"/>
            <a:t>others</a:t>
          </a:r>
          <a:endParaRPr lang="en-GB" sz="1400" dirty="0"/>
        </a:p>
      </dgm:t>
    </dgm:pt>
    <dgm:pt modelId="{B610A263-09E1-4A7B-9A6E-DADB49B41BCE}" type="parTrans" cxnId="{2B1C193B-2EAA-47F1-AB9D-70366D02927E}">
      <dgm:prSet/>
      <dgm:spPr/>
      <dgm:t>
        <a:bodyPr/>
        <a:lstStyle/>
        <a:p>
          <a:endParaRPr lang="en-GB" sz="1050"/>
        </a:p>
      </dgm:t>
    </dgm:pt>
    <dgm:pt modelId="{7C34E2D8-0EFE-4E54-8E5B-2A5BBD827391}" type="sibTrans" cxnId="{2B1C193B-2EAA-47F1-AB9D-70366D02927E}">
      <dgm:prSet/>
      <dgm:spPr/>
      <dgm:t>
        <a:bodyPr/>
        <a:lstStyle/>
        <a:p>
          <a:endParaRPr lang="en-GB" sz="1050"/>
        </a:p>
      </dgm:t>
    </dgm:pt>
    <dgm:pt modelId="{70A88A30-A8CE-47B9-BF1F-B516301C80A0}">
      <dgm:prSet phldrT="[Text]" custT="1"/>
      <dgm:spPr/>
      <dgm:t>
        <a:bodyPr/>
        <a:lstStyle/>
        <a:p>
          <a:r>
            <a:rPr lang="en-GB" sz="1400" dirty="0"/>
            <a:t>Men in </a:t>
          </a:r>
          <a:r>
            <a:rPr lang="en-GB" sz="1400" dirty="0" smtClean="0"/>
            <a:t>Sheds</a:t>
          </a:r>
          <a:endParaRPr lang="en-GB" sz="1400" dirty="0"/>
        </a:p>
      </dgm:t>
    </dgm:pt>
    <dgm:pt modelId="{81A5F67E-C79E-41F1-A4D6-7AA33ECEB2DF}" type="parTrans" cxnId="{C696FBAA-655E-4715-9C94-E5AB9FEE498D}">
      <dgm:prSet/>
      <dgm:spPr/>
      <dgm:t>
        <a:bodyPr/>
        <a:lstStyle/>
        <a:p>
          <a:endParaRPr lang="en-GB" sz="1050"/>
        </a:p>
      </dgm:t>
    </dgm:pt>
    <dgm:pt modelId="{95D58AC5-5C03-4010-93EA-EA70ED7183A7}" type="sibTrans" cxnId="{C696FBAA-655E-4715-9C94-E5AB9FEE498D}">
      <dgm:prSet/>
      <dgm:spPr/>
      <dgm:t>
        <a:bodyPr/>
        <a:lstStyle/>
        <a:p>
          <a:endParaRPr lang="en-GB" sz="1050"/>
        </a:p>
      </dgm:t>
    </dgm:pt>
    <dgm:pt modelId="{7C472AFF-8355-4734-BD9F-2F975D330110}">
      <dgm:prSet custT="1"/>
      <dgm:spPr/>
      <dgm:t>
        <a:bodyPr/>
        <a:lstStyle/>
        <a:p>
          <a:r>
            <a:rPr lang="en-GB" sz="1400" dirty="0" smtClean="0"/>
            <a:t>Above cut-off score</a:t>
          </a:r>
          <a:endParaRPr lang="en-GB" sz="1400" dirty="0"/>
        </a:p>
      </dgm:t>
    </dgm:pt>
    <dgm:pt modelId="{F9C1BCBA-AB02-4304-925F-8D63504414C2}" type="parTrans" cxnId="{D3CEB31F-582B-4383-8DB9-7C5D3F2061BF}">
      <dgm:prSet/>
      <dgm:spPr/>
      <dgm:t>
        <a:bodyPr/>
        <a:lstStyle/>
        <a:p>
          <a:endParaRPr lang="en-GB" sz="1050"/>
        </a:p>
      </dgm:t>
    </dgm:pt>
    <dgm:pt modelId="{FD856DB1-7269-4186-8C21-B9F16FCE3065}" type="sibTrans" cxnId="{D3CEB31F-582B-4383-8DB9-7C5D3F2061BF}">
      <dgm:prSet/>
      <dgm:spPr/>
      <dgm:t>
        <a:bodyPr/>
        <a:lstStyle/>
        <a:p>
          <a:endParaRPr lang="en-GB" sz="1050"/>
        </a:p>
      </dgm:t>
    </dgm:pt>
    <dgm:pt modelId="{DE5297C5-F3C0-4E4D-9C21-9214FF9077F7}">
      <dgm:prSet custT="1"/>
      <dgm:spPr/>
      <dgm:t>
        <a:bodyPr/>
        <a:lstStyle/>
        <a:p>
          <a:r>
            <a:rPr lang="en-GB" sz="1400" dirty="0" smtClean="0"/>
            <a:t>Usual care (control)</a:t>
          </a:r>
          <a:endParaRPr lang="en-GB" sz="1400" dirty="0"/>
        </a:p>
        <a:p>
          <a:r>
            <a:rPr lang="en-GB" sz="1400" dirty="0" smtClean="0"/>
            <a:t>50%</a:t>
          </a:r>
          <a:endParaRPr lang="en-GB" sz="1400" dirty="0"/>
        </a:p>
      </dgm:t>
    </dgm:pt>
    <dgm:pt modelId="{336608D7-8848-40BA-AB92-B736E8BF7114}" type="parTrans" cxnId="{74CAAB8F-4386-41E7-A400-919785AFAB80}">
      <dgm:prSet/>
      <dgm:spPr/>
      <dgm:t>
        <a:bodyPr/>
        <a:lstStyle/>
        <a:p>
          <a:endParaRPr lang="en-GB" sz="1050"/>
        </a:p>
      </dgm:t>
    </dgm:pt>
    <dgm:pt modelId="{F23C191A-1A30-4C65-BD2A-0732E04B7973}" type="sibTrans" cxnId="{74CAAB8F-4386-41E7-A400-919785AFAB80}">
      <dgm:prSet/>
      <dgm:spPr/>
      <dgm:t>
        <a:bodyPr/>
        <a:lstStyle/>
        <a:p>
          <a:endParaRPr lang="en-GB" sz="1050"/>
        </a:p>
      </dgm:t>
    </dgm:pt>
    <dgm:pt modelId="{7E78C632-2AEC-4102-A430-A022E50E3089}">
      <dgm:prSet custT="1"/>
      <dgm:spPr/>
      <dgm:t>
        <a:bodyPr/>
        <a:lstStyle/>
        <a:p>
          <a:r>
            <a:rPr lang="en-GB" sz="1400" dirty="0" smtClean="0"/>
            <a:t>Identification </a:t>
          </a:r>
        </a:p>
        <a:p>
          <a:r>
            <a:rPr lang="en-GB" sz="1400" dirty="0" smtClean="0"/>
            <a:t>(GP or automated)</a:t>
          </a:r>
          <a:endParaRPr lang="en-GB" sz="1400" dirty="0"/>
        </a:p>
      </dgm:t>
    </dgm:pt>
    <dgm:pt modelId="{16A5A11A-6A71-4083-AB10-ADD2B258E023}" type="parTrans" cxnId="{99993D7C-56B6-4B4D-A939-DB412766D4A2}">
      <dgm:prSet/>
      <dgm:spPr/>
      <dgm:t>
        <a:bodyPr/>
        <a:lstStyle/>
        <a:p>
          <a:endParaRPr lang="en-GB"/>
        </a:p>
      </dgm:t>
    </dgm:pt>
    <dgm:pt modelId="{FA6AC78D-861D-4E6D-B32F-E2DC25AF2DB4}" type="sibTrans" cxnId="{99993D7C-56B6-4B4D-A939-DB412766D4A2}">
      <dgm:prSet/>
      <dgm:spPr/>
      <dgm:t>
        <a:bodyPr/>
        <a:lstStyle/>
        <a:p>
          <a:endParaRPr lang="en-GB"/>
        </a:p>
      </dgm:t>
    </dgm:pt>
    <dgm:pt modelId="{446A8BA3-33C5-49DA-9EF2-86196C3A3EB0}">
      <dgm:prSet custT="1"/>
      <dgm:spPr/>
      <dgm:t>
        <a:bodyPr/>
        <a:lstStyle/>
        <a:p>
          <a:r>
            <a:rPr lang="en-GB" sz="1400" dirty="0" smtClean="0"/>
            <a:t>Below cut-off score</a:t>
          </a:r>
          <a:endParaRPr lang="en-GB" sz="1400" dirty="0"/>
        </a:p>
      </dgm:t>
    </dgm:pt>
    <dgm:pt modelId="{A5EC7321-A969-44BB-9EB6-3BDAADF04485}" type="parTrans" cxnId="{59AC1F71-37E8-447A-9851-4D6BEAF30695}">
      <dgm:prSet/>
      <dgm:spPr/>
      <dgm:t>
        <a:bodyPr/>
        <a:lstStyle/>
        <a:p>
          <a:endParaRPr lang="en-GB"/>
        </a:p>
      </dgm:t>
    </dgm:pt>
    <dgm:pt modelId="{50BAD7F1-7EF7-471C-AAD3-201539815ECE}" type="sibTrans" cxnId="{59AC1F71-37E8-447A-9851-4D6BEAF30695}">
      <dgm:prSet/>
      <dgm:spPr/>
      <dgm:t>
        <a:bodyPr/>
        <a:lstStyle/>
        <a:p>
          <a:endParaRPr lang="en-GB"/>
        </a:p>
      </dgm:t>
    </dgm:pt>
    <dgm:pt modelId="{99D52A74-31F0-4C72-AFEE-0B6E9D0650C7}" type="pres">
      <dgm:prSet presAssocID="{FFB96D54-22F9-4395-A352-5AFFB7308681}" presName="hierChild1" presStyleCnt="0">
        <dgm:presLayoutVars>
          <dgm:orgChart val="1"/>
          <dgm:chPref val="1"/>
          <dgm:dir/>
          <dgm:animOne val="branch"/>
          <dgm:animLvl val="lvl"/>
          <dgm:resizeHandles/>
        </dgm:presLayoutVars>
      </dgm:prSet>
      <dgm:spPr/>
      <dgm:t>
        <a:bodyPr/>
        <a:lstStyle/>
        <a:p>
          <a:endParaRPr lang="en-GB"/>
        </a:p>
      </dgm:t>
    </dgm:pt>
    <dgm:pt modelId="{8C35F45C-3FAD-4D6C-A06F-2F63A358A81E}" type="pres">
      <dgm:prSet presAssocID="{7E78C632-2AEC-4102-A430-A022E50E3089}" presName="hierRoot1" presStyleCnt="0">
        <dgm:presLayoutVars>
          <dgm:hierBranch val="init"/>
        </dgm:presLayoutVars>
      </dgm:prSet>
      <dgm:spPr/>
    </dgm:pt>
    <dgm:pt modelId="{1D39943B-F704-43DB-96B0-1C8E58929315}" type="pres">
      <dgm:prSet presAssocID="{7E78C632-2AEC-4102-A430-A022E50E3089}" presName="rootComposite1" presStyleCnt="0"/>
      <dgm:spPr/>
    </dgm:pt>
    <dgm:pt modelId="{C8EB1EC3-2A73-4557-B6C1-497B568EAC13}" type="pres">
      <dgm:prSet presAssocID="{7E78C632-2AEC-4102-A430-A022E50E3089}" presName="rootText1" presStyleLbl="node0" presStyleIdx="0" presStyleCnt="1">
        <dgm:presLayoutVars>
          <dgm:chPref val="3"/>
        </dgm:presLayoutVars>
      </dgm:prSet>
      <dgm:spPr/>
      <dgm:t>
        <a:bodyPr/>
        <a:lstStyle/>
        <a:p>
          <a:endParaRPr lang="en-GB"/>
        </a:p>
      </dgm:t>
    </dgm:pt>
    <dgm:pt modelId="{65740CE3-699E-41BE-944B-DF56B59E8BCD}" type="pres">
      <dgm:prSet presAssocID="{7E78C632-2AEC-4102-A430-A022E50E3089}" presName="rootConnector1" presStyleLbl="node1" presStyleIdx="0" presStyleCnt="0"/>
      <dgm:spPr/>
      <dgm:t>
        <a:bodyPr/>
        <a:lstStyle/>
        <a:p>
          <a:endParaRPr lang="en-GB"/>
        </a:p>
      </dgm:t>
    </dgm:pt>
    <dgm:pt modelId="{C855D9D1-CCD9-4BC6-9555-8773D373189E}" type="pres">
      <dgm:prSet presAssocID="{7E78C632-2AEC-4102-A430-A022E50E3089}" presName="hierChild2" presStyleCnt="0"/>
      <dgm:spPr/>
    </dgm:pt>
    <dgm:pt modelId="{A7C24045-89B4-48B8-A20B-A6482DDD1FFB}" type="pres">
      <dgm:prSet presAssocID="{A5EC7321-A969-44BB-9EB6-3BDAADF04485}" presName="Name64" presStyleLbl="parChTrans1D2" presStyleIdx="0" presStyleCnt="2"/>
      <dgm:spPr/>
      <dgm:t>
        <a:bodyPr/>
        <a:lstStyle/>
        <a:p>
          <a:endParaRPr lang="en-GB"/>
        </a:p>
      </dgm:t>
    </dgm:pt>
    <dgm:pt modelId="{1AC3816F-B250-4239-A25D-3BA3E30B2E37}" type="pres">
      <dgm:prSet presAssocID="{446A8BA3-33C5-49DA-9EF2-86196C3A3EB0}" presName="hierRoot2" presStyleCnt="0">
        <dgm:presLayoutVars>
          <dgm:hierBranch val="init"/>
        </dgm:presLayoutVars>
      </dgm:prSet>
      <dgm:spPr/>
    </dgm:pt>
    <dgm:pt modelId="{FE0E40C8-4DF5-4A16-8B20-D644204B0BDF}" type="pres">
      <dgm:prSet presAssocID="{446A8BA3-33C5-49DA-9EF2-86196C3A3EB0}" presName="rootComposite" presStyleCnt="0"/>
      <dgm:spPr/>
    </dgm:pt>
    <dgm:pt modelId="{C95FFAA5-1274-4544-A4B5-1E72BB8190D8}" type="pres">
      <dgm:prSet presAssocID="{446A8BA3-33C5-49DA-9EF2-86196C3A3EB0}" presName="rootText" presStyleLbl="node2" presStyleIdx="0" presStyleCnt="2">
        <dgm:presLayoutVars>
          <dgm:chPref val="3"/>
        </dgm:presLayoutVars>
      </dgm:prSet>
      <dgm:spPr/>
      <dgm:t>
        <a:bodyPr/>
        <a:lstStyle/>
        <a:p>
          <a:endParaRPr lang="en-GB"/>
        </a:p>
      </dgm:t>
    </dgm:pt>
    <dgm:pt modelId="{CBD5B43A-19E6-4696-9C42-3270F2570263}" type="pres">
      <dgm:prSet presAssocID="{446A8BA3-33C5-49DA-9EF2-86196C3A3EB0}" presName="rootConnector" presStyleLbl="node2" presStyleIdx="0" presStyleCnt="2"/>
      <dgm:spPr/>
      <dgm:t>
        <a:bodyPr/>
        <a:lstStyle/>
        <a:p>
          <a:endParaRPr lang="en-GB"/>
        </a:p>
      </dgm:t>
    </dgm:pt>
    <dgm:pt modelId="{8A48FF0E-E450-4C86-8141-638F1D9364F0}" type="pres">
      <dgm:prSet presAssocID="{446A8BA3-33C5-49DA-9EF2-86196C3A3EB0}" presName="hierChild4" presStyleCnt="0"/>
      <dgm:spPr/>
    </dgm:pt>
    <dgm:pt modelId="{7D76AF44-EA7A-42EE-BC78-217B1C81E7CB}" type="pres">
      <dgm:prSet presAssocID="{446A8BA3-33C5-49DA-9EF2-86196C3A3EB0}" presName="hierChild5" presStyleCnt="0"/>
      <dgm:spPr/>
    </dgm:pt>
    <dgm:pt modelId="{6AB554DD-3855-4DB4-BF2F-E73761DFFC1A}" type="pres">
      <dgm:prSet presAssocID="{F9C1BCBA-AB02-4304-925F-8D63504414C2}" presName="Name64" presStyleLbl="parChTrans1D2" presStyleIdx="1" presStyleCnt="2"/>
      <dgm:spPr/>
      <dgm:t>
        <a:bodyPr/>
        <a:lstStyle/>
        <a:p>
          <a:endParaRPr lang="en-GB"/>
        </a:p>
      </dgm:t>
    </dgm:pt>
    <dgm:pt modelId="{9A709FA4-3032-4827-839E-DE9C9F32B997}" type="pres">
      <dgm:prSet presAssocID="{7C472AFF-8355-4734-BD9F-2F975D330110}" presName="hierRoot2" presStyleCnt="0">
        <dgm:presLayoutVars>
          <dgm:hierBranch val="init"/>
        </dgm:presLayoutVars>
      </dgm:prSet>
      <dgm:spPr/>
    </dgm:pt>
    <dgm:pt modelId="{AD34663E-B64B-40EE-89F9-BF2251DAE1A9}" type="pres">
      <dgm:prSet presAssocID="{7C472AFF-8355-4734-BD9F-2F975D330110}" presName="rootComposite" presStyleCnt="0"/>
      <dgm:spPr/>
    </dgm:pt>
    <dgm:pt modelId="{630D06F7-0EAD-47B6-8EB4-AED83F1D6BF8}" type="pres">
      <dgm:prSet presAssocID="{7C472AFF-8355-4734-BD9F-2F975D330110}" presName="rootText" presStyleLbl="node2" presStyleIdx="1" presStyleCnt="2">
        <dgm:presLayoutVars>
          <dgm:chPref val="3"/>
        </dgm:presLayoutVars>
      </dgm:prSet>
      <dgm:spPr/>
      <dgm:t>
        <a:bodyPr/>
        <a:lstStyle/>
        <a:p>
          <a:endParaRPr lang="en-GB"/>
        </a:p>
      </dgm:t>
    </dgm:pt>
    <dgm:pt modelId="{6F7E0911-CE70-44B4-B5C5-5D3C4F19EE9D}" type="pres">
      <dgm:prSet presAssocID="{7C472AFF-8355-4734-BD9F-2F975D330110}" presName="rootConnector" presStyleLbl="node2" presStyleIdx="1" presStyleCnt="2"/>
      <dgm:spPr/>
      <dgm:t>
        <a:bodyPr/>
        <a:lstStyle/>
        <a:p>
          <a:endParaRPr lang="en-GB"/>
        </a:p>
      </dgm:t>
    </dgm:pt>
    <dgm:pt modelId="{0A93D1B2-EC01-4B64-923D-9B7B7A93DEE7}" type="pres">
      <dgm:prSet presAssocID="{7C472AFF-8355-4734-BD9F-2F975D330110}" presName="hierChild4" presStyleCnt="0"/>
      <dgm:spPr/>
    </dgm:pt>
    <dgm:pt modelId="{77A4AF22-E23A-414F-800A-49D4D1CD36B7}" type="pres">
      <dgm:prSet presAssocID="{336608D7-8848-40BA-AB92-B736E8BF7114}" presName="Name64" presStyleLbl="parChTrans1D3" presStyleIdx="0" presStyleCnt="2"/>
      <dgm:spPr/>
      <dgm:t>
        <a:bodyPr/>
        <a:lstStyle/>
        <a:p>
          <a:endParaRPr lang="en-GB"/>
        </a:p>
      </dgm:t>
    </dgm:pt>
    <dgm:pt modelId="{C5CAAA36-A09C-4E64-9680-AE4B20F0621D}" type="pres">
      <dgm:prSet presAssocID="{DE5297C5-F3C0-4E4D-9C21-9214FF9077F7}" presName="hierRoot2" presStyleCnt="0">
        <dgm:presLayoutVars>
          <dgm:hierBranch val="init"/>
        </dgm:presLayoutVars>
      </dgm:prSet>
      <dgm:spPr/>
    </dgm:pt>
    <dgm:pt modelId="{4B8C62EF-E01C-4DC9-B830-8025A88AD5A0}" type="pres">
      <dgm:prSet presAssocID="{DE5297C5-F3C0-4E4D-9C21-9214FF9077F7}" presName="rootComposite" presStyleCnt="0"/>
      <dgm:spPr/>
    </dgm:pt>
    <dgm:pt modelId="{2DA2212F-88C4-4E59-B677-B2E963C43A0A}" type="pres">
      <dgm:prSet presAssocID="{DE5297C5-F3C0-4E4D-9C21-9214FF9077F7}" presName="rootText" presStyleLbl="node3" presStyleIdx="0" presStyleCnt="2" custLinFactNeighborY="-94484">
        <dgm:presLayoutVars>
          <dgm:chPref val="3"/>
        </dgm:presLayoutVars>
      </dgm:prSet>
      <dgm:spPr/>
      <dgm:t>
        <a:bodyPr/>
        <a:lstStyle/>
        <a:p>
          <a:endParaRPr lang="en-GB"/>
        </a:p>
      </dgm:t>
    </dgm:pt>
    <dgm:pt modelId="{48FA8607-CBDD-461F-8929-DA422BD1E89E}" type="pres">
      <dgm:prSet presAssocID="{DE5297C5-F3C0-4E4D-9C21-9214FF9077F7}" presName="rootConnector" presStyleLbl="node3" presStyleIdx="0" presStyleCnt="2"/>
      <dgm:spPr/>
      <dgm:t>
        <a:bodyPr/>
        <a:lstStyle/>
        <a:p>
          <a:endParaRPr lang="en-GB"/>
        </a:p>
      </dgm:t>
    </dgm:pt>
    <dgm:pt modelId="{067421EB-63D2-4C24-971B-4D18D032E6D4}" type="pres">
      <dgm:prSet presAssocID="{DE5297C5-F3C0-4E4D-9C21-9214FF9077F7}" presName="hierChild4" presStyleCnt="0"/>
      <dgm:spPr/>
    </dgm:pt>
    <dgm:pt modelId="{D05D1610-632F-43AC-94E6-927ADFD496A9}" type="pres">
      <dgm:prSet presAssocID="{DE5297C5-F3C0-4E4D-9C21-9214FF9077F7}" presName="hierChild5" presStyleCnt="0"/>
      <dgm:spPr/>
    </dgm:pt>
    <dgm:pt modelId="{5C35D204-0DD7-461B-A3E4-A3A38DF718E5}" type="pres">
      <dgm:prSet presAssocID="{3505560B-882A-474F-9A64-C24EFE2399FD}" presName="Name64" presStyleLbl="parChTrans1D3" presStyleIdx="1" presStyleCnt="2"/>
      <dgm:spPr/>
      <dgm:t>
        <a:bodyPr/>
        <a:lstStyle/>
        <a:p>
          <a:endParaRPr lang="en-GB"/>
        </a:p>
      </dgm:t>
    </dgm:pt>
    <dgm:pt modelId="{F8F946A0-EACF-43B8-A957-F220CB68DF51}" type="pres">
      <dgm:prSet presAssocID="{0D0DDAB6-277A-4B05-9199-B81E03FAE60B}" presName="hierRoot2" presStyleCnt="0">
        <dgm:presLayoutVars>
          <dgm:hierBranch val="init"/>
        </dgm:presLayoutVars>
      </dgm:prSet>
      <dgm:spPr/>
    </dgm:pt>
    <dgm:pt modelId="{7B99013F-3F1E-4F34-8C3B-2F178690C2F2}" type="pres">
      <dgm:prSet presAssocID="{0D0DDAB6-277A-4B05-9199-B81E03FAE60B}" presName="rootComposite" presStyleCnt="0"/>
      <dgm:spPr/>
    </dgm:pt>
    <dgm:pt modelId="{BF5DE388-1DAE-4CD1-8634-464854581DF5}" type="pres">
      <dgm:prSet presAssocID="{0D0DDAB6-277A-4B05-9199-B81E03FAE60B}" presName="rootText" presStyleLbl="node3" presStyleIdx="1" presStyleCnt="2" custLinFactY="10837" custLinFactNeighborY="100000">
        <dgm:presLayoutVars>
          <dgm:chPref val="3"/>
        </dgm:presLayoutVars>
      </dgm:prSet>
      <dgm:spPr/>
      <dgm:t>
        <a:bodyPr/>
        <a:lstStyle/>
        <a:p>
          <a:endParaRPr lang="en-GB"/>
        </a:p>
      </dgm:t>
    </dgm:pt>
    <dgm:pt modelId="{8C188068-5FB3-4C1A-B52E-456BC3D30ABC}" type="pres">
      <dgm:prSet presAssocID="{0D0DDAB6-277A-4B05-9199-B81E03FAE60B}" presName="rootConnector" presStyleLbl="node3" presStyleIdx="1" presStyleCnt="2"/>
      <dgm:spPr/>
      <dgm:t>
        <a:bodyPr/>
        <a:lstStyle/>
        <a:p>
          <a:endParaRPr lang="en-GB"/>
        </a:p>
      </dgm:t>
    </dgm:pt>
    <dgm:pt modelId="{02C06CCB-94F9-4086-90D8-1C98488CBB07}" type="pres">
      <dgm:prSet presAssocID="{0D0DDAB6-277A-4B05-9199-B81E03FAE60B}" presName="hierChild4" presStyleCnt="0"/>
      <dgm:spPr/>
    </dgm:pt>
    <dgm:pt modelId="{BA091946-0432-4D91-95E0-7F50F8C785E8}" type="pres">
      <dgm:prSet presAssocID="{70626A5D-4152-4517-8CE5-B869BC8386FA}" presName="Name64" presStyleLbl="parChTrans1D4" presStyleIdx="0" presStyleCnt="3"/>
      <dgm:spPr/>
      <dgm:t>
        <a:bodyPr/>
        <a:lstStyle/>
        <a:p>
          <a:endParaRPr lang="en-GB"/>
        </a:p>
      </dgm:t>
    </dgm:pt>
    <dgm:pt modelId="{7732E2A7-E22B-4A8D-A84C-274B03AE46D1}" type="pres">
      <dgm:prSet presAssocID="{ADC841F7-B418-46CB-B0C6-4D7AB81BE609}" presName="hierRoot2" presStyleCnt="0">
        <dgm:presLayoutVars>
          <dgm:hierBranch val="init"/>
        </dgm:presLayoutVars>
      </dgm:prSet>
      <dgm:spPr/>
    </dgm:pt>
    <dgm:pt modelId="{2B295151-2477-4086-A125-410EF220B9AD}" type="pres">
      <dgm:prSet presAssocID="{ADC841F7-B418-46CB-B0C6-4D7AB81BE609}" presName="rootComposite" presStyleCnt="0"/>
      <dgm:spPr/>
    </dgm:pt>
    <dgm:pt modelId="{4DB5B19D-FE94-4FE6-9508-E4AF6D3D02B7}" type="pres">
      <dgm:prSet presAssocID="{ADC841F7-B418-46CB-B0C6-4D7AB81BE609}" presName="rootText" presStyleLbl="node4" presStyleIdx="0" presStyleCnt="3" custLinFactY="10837" custLinFactNeighborX="-5089" custLinFactNeighborY="100000">
        <dgm:presLayoutVars>
          <dgm:chPref val="3"/>
        </dgm:presLayoutVars>
      </dgm:prSet>
      <dgm:spPr/>
      <dgm:t>
        <a:bodyPr/>
        <a:lstStyle/>
        <a:p>
          <a:endParaRPr lang="en-GB"/>
        </a:p>
      </dgm:t>
    </dgm:pt>
    <dgm:pt modelId="{832E586A-0200-415B-B474-0CA1FAD604E9}" type="pres">
      <dgm:prSet presAssocID="{ADC841F7-B418-46CB-B0C6-4D7AB81BE609}" presName="rootConnector" presStyleLbl="node4" presStyleIdx="0" presStyleCnt="3"/>
      <dgm:spPr/>
      <dgm:t>
        <a:bodyPr/>
        <a:lstStyle/>
        <a:p>
          <a:endParaRPr lang="en-GB"/>
        </a:p>
      </dgm:t>
    </dgm:pt>
    <dgm:pt modelId="{344E1664-FCB9-41C9-9EBE-C68BF2BF38EC}" type="pres">
      <dgm:prSet presAssocID="{ADC841F7-B418-46CB-B0C6-4D7AB81BE609}" presName="hierChild4" presStyleCnt="0"/>
      <dgm:spPr/>
    </dgm:pt>
    <dgm:pt modelId="{FA542C0D-A504-456E-8612-E3C637921806}" type="pres">
      <dgm:prSet presAssocID="{ADC841F7-B418-46CB-B0C6-4D7AB81BE609}" presName="hierChild5" presStyleCnt="0"/>
      <dgm:spPr/>
    </dgm:pt>
    <dgm:pt modelId="{BB7278B4-2BE0-415A-B9CB-2168C0AB49B8}" type="pres">
      <dgm:prSet presAssocID="{B610A263-09E1-4A7B-9A6E-DADB49B41BCE}" presName="Name64" presStyleLbl="parChTrans1D4" presStyleIdx="1" presStyleCnt="3"/>
      <dgm:spPr/>
      <dgm:t>
        <a:bodyPr/>
        <a:lstStyle/>
        <a:p>
          <a:endParaRPr lang="en-GB"/>
        </a:p>
      </dgm:t>
    </dgm:pt>
    <dgm:pt modelId="{972D8A41-C4DE-4030-8E16-8580D35A5BAC}" type="pres">
      <dgm:prSet presAssocID="{AC667958-0258-414C-BF98-C7E852674674}" presName="hierRoot2" presStyleCnt="0">
        <dgm:presLayoutVars>
          <dgm:hierBranch val="init"/>
        </dgm:presLayoutVars>
      </dgm:prSet>
      <dgm:spPr/>
    </dgm:pt>
    <dgm:pt modelId="{B591DE3A-115A-47CC-8D41-358E04BDCC74}" type="pres">
      <dgm:prSet presAssocID="{AC667958-0258-414C-BF98-C7E852674674}" presName="rootComposite" presStyleCnt="0"/>
      <dgm:spPr/>
    </dgm:pt>
    <dgm:pt modelId="{F540CA52-A874-4967-96B5-0CC01AA740EA}" type="pres">
      <dgm:prSet presAssocID="{AC667958-0258-414C-BF98-C7E852674674}" presName="rootText" presStyleLbl="node4" presStyleIdx="1" presStyleCnt="3" custLinFactY="10837" custLinFactNeighborX="-5089" custLinFactNeighborY="100000">
        <dgm:presLayoutVars>
          <dgm:chPref val="3"/>
        </dgm:presLayoutVars>
      </dgm:prSet>
      <dgm:spPr/>
      <dgm:t>
        <a:bodyPr/>
        <a:lstStyle/>
        <a:p>
          <a:endParaRPr lang="en-GB"/>
        </a:p>
      </dgm:t>
    </dgm:pt>
    <dgm:pt modelId="{00985AD6-D3A2-49D7-8501-58D6D77D3BCB}" type="pres">
      <dgm:prSet presAssocID="{AC667958-0258-414C-BF98-C7E852674674}" presName="rootConnector" presStyleLbl="node4" presStyleIdx="1" presStyleCnt="3"/>
      <dgm:spPr/>
      <dgm:t>
        <a:bodyPr/>
        <a:lstStyle/>
        <a:p>
          <a:endParaRPr lang="en-GB"/>
        </a:p>
      </dgm:t>
    </dgm:pt>
    <dgm:pt modelId="{FB764472-EAEB-4D5A-84CC-B5D84434722B}" type="pres">
      <dgm:prSet presAssocID="{AC667958-0258-414C-BF98-C7E852674674}" presName="hierChild4" presStyleCnt="0"/>
      <dgm:spPr/>
    </dgm:pt>
    <dgm:pt modelId="{D337F8D6-6C9C-41D4-AEF3-3DF0B41CAF83}" type="pres">
      <dgm:prSet presAssocID="{AC667958-0258-414C-BF98-C7E852674674}" presName="hierChild5" presStyleCnt="0"/>
      <dgm:spPr/>
    </dgm:pt>
    <dgm:pt modelId="{A74AD866-E2AE-419C-9A8D-9A43FA7267C7}" type="pres">
      <dgm:prSet presAssocID="{81A5F67E-C79E-41F1-A4D6-7AA33ECEB2DF}" presName="Name64" presStyleLbl="parChTrans1D4" presStyleIdx="2" presStyleCnt="3"/>
      <dgm:spPr/>
      <dgm:t>
        <a:bodyPr/>
        <a:lstStyle/>
        <a:p>
          <a:endParaRPr lang="en-GB"/>
        </a:p>
      </dgm:t>
    </dgm:pt>
    <dgm:pt modelId="{AE53F627-DA5A-410D-AF82-0D54A31901E0}" type="pres">
      <dgm:prSet presAssocID="{70A88A30-A8CE-47B9-BF1F-B516301C80A0}" presName="hierRoot2" presStyleCnt="0">
        <dgm:presLayoutVars>
          <dgm:hierBranch val="init"/>
        </dgm:presLayoutVars>
      </dgm:prSet>
      <dgm:spPr/>
    </dgm:pt>
    <dgm:pt modelId="{10433982-1107-4FD2-9D3C-2B2670CA9148}" type="pres">
      <dgm:prSet presAssocID="{70A88A30-A8CE-47B9-BF1F-B516301C80A0}" presName="rootComposite" presStyleCnt="0"/>
      <dgm:spPr/>
    </dgm:pt>
    <dgm:pt modelId="{52213733-5317-477F-9F19-2C19CBB8E141}" type="pres">
      <dgm:prSet presAssocID="{70A88A30-A8CE-47B9-BF1F-B516301C80A0}" presName="rootText" presStyleLbl="node4" presStyleIdx="2" presStyleCnt="3" custLinFactY="10837" custLinFactNeighborX="-5089" custLinFactNeighborY="100000">
        <dgm:presLayoutVars>
          <dgm:chPref val="3"/>
        </dgm:presLayoutVars>
      </dgm:prSet>
      <dgm:spPr/>
      <dgm:t>
        <a:bodyPr/>
        <a:lstStyle/>
        <a:p>
          <a:endParaRPr lang="en-GB"/>
        </a:p>
      </dgm:t>
    </dgm:pt>
    <dgm:pt modelId="{B35D3B63-96A1-46E5-B720-314654DF0D41}" type="pres">
      <dgm:prSet presAssocID="{70A88A30-A8CE-47B9-BF1F-B516301C80A0}" presName="rootConnector" presStyleLbl="node4" presStyleIdx="2" presStyleCnt="3"/>
      <dgm:spPr/>
      <dgm:t>
        <a:bodyPr/>
        <a:lstStyle/>
        <a:p>
          <a:endParaRPr lang="en-GB"/>
        </a:p>
      </dgm:t>
    </dgm:pt>
    <dgm:pt modelId="{2FF86F24-8390-4BF0-9766-8A23B501EEAB}" type="pres">
      <dgm:prSet presAssocID="{70A88A30-A8CE-47B9-BF1F-B516301C80A0}" presName="hierChild4" presStyleCnt="0"/>
      <dgm:spPr/>
    </dgm:pt>
    <dgm:pt modelId="{65C89A7C-F746-4618-AFED-C22C4C7F02C3}" type="pres">
      <dgm:prSet presAssocID="{70A88A30-A8CE-47B9-BF1F-B516301C80A0}" presName="hierChild5" presStyleCnt="0"/>
      <dgm:spPr/>
    </dgm:pt>
    <dgm:pt modelId="{C0B8DF07-42CF-4993-938B-0A40E4467400}" type="pres">
      <dgm:prSet presAssocID="{0D0DDAB6-277A-4B05-9199-B81E03FAE60B}" presName="hierChild5" presStyleCnt="0"/>
      <dgm:spPr/>
    </dgm:pt>
    <dgm:pt modelId="{83E87586-A346-404E-95C3-B5817071918D}" type="pres">
      <dgm:prSet presAssocID="{7C472AFF-8355-4734-BD9F-2F975D330110}" presName="hierChild5" presStyleCnt="0"/>
      <dgm:spPr/>
    </dgm:pt>
    <dgm:pt modelId="{118A3B60-68BC-4BDC-B85B-CAF609C347A2}" type="pres">
      <dgm:prSet presAssocID="{7E78C632-2AEC-4102-A430-A022E50E3089}" presName="hierChild3" presStyleCnt="0"/>
      <dgm:spPr/>
    </dgm:pt>
  </dgm:ptLst>
  <dgm:cxnLst>
    <dgm:cxn modelId="{E2EB306E-B593-476D-BAD1-D3C9D66EF7C2}" type="presOf" srcId="{446A8BA3-33C5-49DA-9EF2-86196C3A3EB0}" destId="{C95FFAA5-1274-4544-A4B5-1E72BB8190D8}" srcOrd="0" destOrd="0" presId="urn:microsoft.com/office/officeart/2009/3/layout/HorizontalOrganizationChart"/>
    <dgm:cxn modelId="{CFDE2ED1-7269-41A1-9421-5588D44676C2}" type="presOf" srcId="{446A8BA3-33C5-49DA-9EF2-86196C3A3EB0}" destId="{CBD5B43A-19E6-4696-9C42-3270F2570263}" srcOrd="1" destOrd="0" presId="urn:microsoft.com/office/officeart/2009/3/layout/HorizontalOrganizationChart"/>
    <dgm:cxn modelId="{C0B28312-2990-4568-9EA5-EC48EFF6F0BF}" type="presOf" srcId="{70A88A30-A8CE-47B9-BF1F-B516301C80A0}" destId="{52213733-5317-477F-9F19-2C19CBB8E141}" srcOrd="0" destOrd="0" presId="urn:microsoft.com/office/officeart/2009/3/layout/HorizontalOrganizationChart"/>
    <dgm:cxn modelId="{BF15AD2C-6FFD-4D1D-951C-222472B0470F}" type="presOf" srcId="{0D0DDAB6-277A-4B05-9199-B81E03FAE60B}" destId="{8C188068-5FB3-4C1A-B52E-456BC3D30ABC}" srcOrd="1" destOrd="0" presId="urn:microsoft.com/office/officeart/2009/3/layout/HorizontalOrganizationChart"/>
    <dgm:cxn modelId="{B6BEDAFA-B680-433C-A085-7513C504C5DE}" type="presOf" srcId="{AC667958-0258-414C-BF98-C7E852674674}" destId="{00985AD6-D3A2-49D7-8501-58D6D77D3BCB}" srcOrd="1" destOrd="0" presId="urn:microsoft.com/office/officeart/2009/3/layout/HorizontalOrganizationChart"/>
    <dgm:cxn modelId="{6DA153A8-16B0-4B45-BE30-BA76EF2E8B84}" type="presOf" srcId="{A5EC7321-A969-44BB-9EB6-3BDAADF04485}" destId="{A7C24045-89B4-48B8-A20B-A6482DDD1FFB}" srcOrd="0" destOrd="0" presId="urn:microsoft.com/office/officeart/2009/3/layout/HorizontalOrganizationChart"/>
    <dgm:cxn modelId="{D1928865-E479-4D96-8637-4EB9CBCAA8F3}" type="presOf" srcId="{B610A263-09E1-4A7B-9A6E-DADB49B41BCE}" destId="{BB7278B4-2BE0-415A-B9CB-2168C0AB49B8}" srcOrd="0" destOrd="0" presId="urn:microsoft.com/office/officeart/2009/3/layout/HorizontalOrganizationChart"/>
    <dgm:cxn modelId="{6C53DA64-74EF-4419-AE59-8FEC38F17641}" type="presOf" srcId="{DE5297C5-F3C0-4E4D-9C21-9214FF9077F7}" destId="{48FA8607-CBDD-461F-8929-DA422BD1E89E}" srcOrd="1" destOrd="0" presId="urn:microsoft.com/office/officeart/2009/3/layout/HorizontalOrganizationChart"/>
    <dgm:cxn modelId="{2A54F067-31F3-49B3-862A-BDDC7176EE44}" type="presOf" srcId="{0D0DDAB6-277A-4B05-9199-B81E03FAE60B}" destId="{BF5DE388-1DAE-4CD1-8634-464854581DF5}" srcOrd="0" destOrd="0" presId="urn:microsoft.com/office/officeart/2009/3/layout/HorizontalOrganizationChart"/>
    <dgm:cxn modelId="{8BA5B0C6-EE86-4A80-B891-D4FF8F8C6AF9}" type="presOf" srcId="{F9C1BCBA-AB02-4304-925F-8D63504414C2}" destId="{6AB554DD-3855-4DB4-BF2F-E73761DFFC1A}" srcOrd="0" destOrd="0" presId="urn:microsoft.com/office/officeart/2009/3/layout/HorizontalOrganizationChart"/>
    <dgm:cxn modelId="{722CC6FA-9702-4943-A3AA-E2F1D7EC9083}" type="presOf" srcId="{AC667958-0258-414C-BF98-C7E852674674}" destId="{F540CA52-A874-4967-96B5-0CC01AA740EA}" srcOrd="0" destOrd="0" presId="urn:microsoft.com/office/officeart/2009/3/layout/HorizontalOrganizationChart"/>
    <dgm:cxn modelId="{74CAAB8F-4386-41E7-A400-919785AFAB80}" srcId="{7C472AFF-8355-4734-BD9F-2F975D330110}" destId="{DE5297C5-F3C0-4E4D-9C21-9214FF9077F7}" srcOrd="0" destOrd="0" parTransId="{336608D7-8848-40BA-AB92-B736E8BF7114}" sibTransId="{F23C191A-1A30-4C65-BD2A-0732E04B7973}"/>
    <dgm:cxn modelId="{669A5B5C-C27D-41FF-BDE2-921581CA381E}" type="presOf" srcId="{7E78C632-2AEC-4102-A430-A022E50E3089}" destId="{C8EB1EC3-2A73-4557-B6C1-497B568EAC13}" srcOrd="0" destOrd="0" presId="urn:microsoft.com/office/officeart/2009/3/layout/HorizontalOrganizationChart"/>
    <dgm:cxn modelId="{99993D7C-56B6-4B4D-A939-DB412766D4A2}" srcId="{FFB96D54-22F9-4395-A352-5AFFB7308681}" destId="{7E78C632-2AEC-4102-A430-A022E50E3089}" srcOrd="0" destOrd="0" parTransId="{16A5A11A-6A71-4083-AB10-ADD2B258E023}" sibTransId="{FA6AC78D-861D-4E6D-B32F-E2DC25AF2DB4}"/>
    <dgm:cxn modelId="{BCA8F305-44F5-4ACD-BA80-70587A1F0307}" type="presOf" srcId="{7E78C632-2AEC-4102-A430-A022E50E3089}" destId="{65740CE3-699E-41BE-944B-DF56B59E8BCD}" srcOrd="1" destOrd="0" presId="urn:microsoft.com/office/officeart/2009/3/layout/HorizontalOrganizationChart"/>
    <dgm:cxn modelId="{EFECDB31-BD75-4A48-9B34-393AF19D23F2}" type="presOf" srcId="{81A5F67E-C79E-41F1-A4D6-7AA33ECEB2DF}" destId="{A74AD866-E2AE-419C-9A8D-9A43FA7267C7}" srcOrd="0" destOrd="0" presId="urn:microsoft.com/office/officeart/2009/3/layout/HorizontalOrganizationChart"/>
    <dgm:cxn modelId="{59AC1F71-37E8-447A-9851-4D6BEAF30695}" srcId="{7E78C632-2AEC-4102-A430-A022E50E3089}" destId="{446A8BA3-33C5-49DA-9EF2-86196C3A3EB0}" srcOrd="0" destOrd="0" parTransId="{A5EC7321-A969-44BB-9EB6-3BDAADF04485}" sibTransId="{50BAD7F1-7EF7-471C-AAD3-201539815ECE}"/>
    <dgm:cxn modelId="{C696FBAA-655E-4715-9C94-E5AB9FEE498D}" srcId="{0D0DDAB6-277A-4B05-9199-B81E03FAE60B}" destId="{70A88A30-A8CE-47B9-BF1F-B516301C80A0}" srcOrd="2" destOrd="0" parTransId="{81A5F67E-C79E-41F1-A4D6-7AA33ECEB2DF}" sibTransId="{95D58AC5-5C03-4010-93EA-EA70ED7183A7}"/>
    <dgm:cxn modelId="{D3CEB31F-582B-4383-8DB9-7C5D3F2061BF}" srcId="{7E78C632-2AEC-4102-A430-A022E50E3089}" destId="{7C472AFF-8355-4734-BD9F-2F975D330110}" srcOrd="1" destOrd="0" parTransId="{F9C1BCBA-AB02-4304-925F-8D63504414C2}" sibTransId="{FD856DB1-7269-4186-8C21-B9F16FCE3065}"/>
    <dgm:cxn modelId="{60241A21-45BE-4AE3-B780-5C5C2FEF538B}" type="presOf" srcId="{DE5297C5-F3C0-4E4D-9C21-9214FF9077F7}" destId="{2DA2212F-88C4-4E59-B677-B2E963C43A0A}" srcOrd="0" destOrd="0" presId="urn:microsoft.com/office/officeart/2009/3/layout/HorizontalOrganizationChart"/>
    <dgm:cxn modelId="{F4A0FC9E-FE32-4201-99CA-056B13DE285E}" type="presOf" srcId="{3505560B-882A-474F-9A64-C24EFE2399FD}" destId="{5C35D204-0DD7-461B-A3E4-A3A38DF718E5}" srcOrd="0" destOrd="0" presId="urn:microsoft.com/office/officeart/2009/3/layout/HorizontalOrganizationChart"/>
    <dgm:cxn modelId="{D271AC4B-25D4-44AB-8C36-7CA8E5A2E9EC}" srcId="{0D0DDAB6-277A-4B05-9199-B81E03FAE60B}" destId="{ADC841F7-B418-46CB-B0C6-4D7AB81BE609}" srcOrd="0" destOrd="0" parTransId="{70626A5D-4152-4517-8CE5-B869BC8386FA}" sibTransId="{82263839-6CB3-4783-B8B1-D25C26ABBAEC}"/>
    <dgm:cxn modelId="{3F14A8D2-E291-4B3C-920E-42F18BB1F109}" srcId="{7C472AFF-8355-4734-BD9F-2F975D330110}" destId="{0D0DDAB6-277A-4B05-9199-B81E03FAE60B}" srcOrd="1" destOrd="0" parTransId="{3505560B-882A-474F-9A64-C24EFE2399FD}" sibTransId="{AB383779-BA69-43F2-AF9E-A6F0F16000C7}"/>
    <dgm:cxn modelId="{2ADFB709-BA5E-4DB1-B2A3-C6061ECDD18F}" type="presOf" srcId="{FFB96D54-22F9-4395-A352-5AFFB7308681}" destId="{99D52A74-31F0-4C72-AFEE-0B6E9D0650C7}" srcOrd="0" destOrd="0" presId="urn:microsoft.com/office/officeart/2009/3/layout/HorizontalOrganizationChart"/>
    <dgm:cxn modelId="{2B1C193B-2EAA-47F1-AB9D-70366D02927E}" srcId="{0D0DDAB6-277A-4B05-9199-B81E03FAE60B}" destId="{AC667958-0258-414C-BF98-C7E852674674}" srcOrd="1" destOrd="0" parTransId="{B610A263-09E1-4A7B-9A6E-DADB49B41BCE}" sibTransId="{7C34E2D8-0EFE-4E54-8E5B-2A5BBD827391}"/>
    <dgm:cxn modelId="{66E03220-B8AF-4DBB-B942-AF845B3670D8}" type="presOf" srcId="{ADC841F7-B418-46CB-B0C6-4D7AB81BE609}" destId="{832E586A-0200-415B-B474-0CA1FAD604E9}" srcOrd="1" destOrd="0" presId="urn:microsoft.com/office/officeart/2009/3/layout/HorizontalOrganizationChart"/>
    <dgm:cxn modelId="{A2A82A75-D182-4C6B-BC1A-4ED79D42FEB1}" type="presOf" srcId="{7C472AFF-8355-4734-BD9F-2F975D330110}" destId="{630D06F7-0EAD-47B6-8EB4-AED83F1D6BF8}" srcOrd="0" destOrd="0" presId="urn:microsoft.com/office/officeart/2009/3/layout/HorizontalOrganizationChart"/>
    <dgm:cxn modelId="{D4F704DD-DCFD-40CD-B43B-3D019A42BBD4}" type="presOf" srcId="{336608D7-8848-40BA-AB92-B736E8BF7114}" destId="{77A4AF22-E23A-414F-800A-49D4D1CD36B7}" srcOrd="0" destOrd="0" presId="urn:microsoft.com/office/officeart/2009/3/layout/HorizontalOrganizationChart"/>
    <dgm:cxn modelId="{0D3DD65F-F70D-4ABB-8C6A-6F5D01486FE5}" type="presOf" srcId="{70626A5D-4152-4517-8CE5-B869BC8386FA}" destId="{BA091946-0432-4D91-95E0-7F50F8C785E8}" srcOrd="0" destOrd="0" presId="urn:microsoft.com/office/officeart/2009/3/layout/HorizontalOrganizationChart"/>
    <dgm:cxn modelId="{5021477B-AACC-4E17-9074-74B67B585790}" type="presOf" srcId="{7C472AFF-8355-4734-BD9F-2F975D330110}" destId="{6F7E0911-CE70-44B4-B5C5-5D3C4F19EE9D}" srcOrd="1" destOrd="0" presId="urn:microsoft.com/office/officeart/2009/3/layout/HorizontalOrganizationChart"/>
    <dgm:cxn modelId="{7924DA0E-BD85-471D-8ABA-60CC45DA3B2E}" type="presOf" srcId="{70A88A30-A8CE-47B9-BF1F-B516301C80A0}" destId="{B35D3B63-96A1-46E5-B720-314654DF0D41}" srcOrd="1" destOrd="0" presId="urn:microsoft.com/office/officeart/2009/3/layout/HorizontalOrganizationChart"/>
    <dgm:cxn modelId="{8D08D109-4C33-4C3C-89CB-E6D6E161ED4C}" type="presOf" srcId="{ADC841F7-B418-46CB-B0C6-4D7AB81BE609}" destId="{4DB5B19D-FE94-4FE6-9508-E4AF6D3D02B7}" srcOrd="0" destOrd="0" presId="urn:microsoft.com/office/officeart/2009/3/layout/HorizontalOrganizationChart"/>
    <dgm:cxn modelId="{672DC047-EA92-43B9-98BD-A78CF33A4248}" type="presParOf" srcId="{99D52A74-31F0-4C72-AFEE-0B6E9D0650C7}" destId="{8C35F45C-3FAD-4D6C-A06F-2F63A358A81E}" srcOrd="0" destOrd="0" presId="urn:microsoft.com/office/officeart/2009/3/layout/HorizontalOrganizationChart"/>
    <dgm:cxn modelId="{D0FDCD8F-04BF-40ED-8F88-85342CEDE9D3}" type="presParOf" srcId="{8C35F45C-3FAD-4D6C-A06F-2F63A358A81E}" destId="{1D39943B-F704-43DB-96B0-1C8E58929315}" srcOrd="0" destOrd="0" presId="urn:microsoft.com/office/officeart/2009/3/layout/HorizontalOrganizationChart"/>
    <dgm:cxn modelId="{7B2FDCD8-8645-4D62-AC14-0495FD8190B1}" type="presParOf" srcId="{1D39943B-F704-43DB-96B0-1C8E58929315}" destId="{C8EB1EC3-2A73-4557-B6C1-497B568EAC13}" srcOrd="0" destOrd="0" presId="urn:microsoft.com/office/officeart/2009/3/layout/HorizontalOrganizationChart"/>
    <dgm:cxn modelId="{1C512E11-3D47-489C-98DF-EBD2D622349F}" type="presParOf" srcId="{1D39943B-F704-43DB-96B0-1C8E58929315}" destId="{65740CE3-699E-41BE-944B-DF56B59E8BCD}" srcOrd="1" destOrd="0" presId="urn:microsoft.com/office/officeart/2009/3/layout/HorizontalOrganizationChart"/>
    <dgm:cxn modelId="{D5D58DBD-2F77-4329-9BB6-17F28759C113}" type="presParOf" srcId="{8C35F45C-3FAD-4D6C-A06F-2F63A358A81E}" destId="{C855D9D1-CCD9-4BC6-9555-8773D373189E}" srcOrd="1" destOrd="0" presId="urn:microsoft.com/office/officeart/2009/3/layout/HorizontalOrganizationChart"/>
    <dgm:cxn modelId="{08224F2C-188A-4BF5-AF36-97E7389A2B9D}" type="presParOf" srcId="{C855D9D1-CCD9-4BC6-9555-8773D373189E}" destId="{A7C24045-89B4-48B8-A20B-A6482DDD1FFB}" srcOrd="0" destOrd="0" presId="urn:microsoft.com/office/officeart/2009/3/layout/HorizontalOrganizationChart"/>
    <dgm:cxn modelId="{6616A1E3-FA24-4582-B569-4B275D1B26C7}" type="presParOf" srcId="{C855D9D1-CCD9-4BC6-9555-8773D373189E}" destId="{1AC3816F-B250-4239-A25D-3BA3E30B2E37}" srcOrd="1" destOrd="0" presId="urn:microsoft.com/office/officeart/2009/3/layout/HorizontalOrganizationChart"/>
    <dgm:cxn modelId="{8FF17D9F-9C8B-457F-9AA3-B2B6F8DFAD6F}" type="presParOf" srcId="{1AC3816F-B250-4239-A25D-3BA3E30B2E37}" destId="{FE0E40C8-4DF5-4A16-8B20-D644204B0BDF}" srcOrd="0" destOrd="0" presId="urn:microsoft.com/office/officeart/2009/3/layout/HorizontalOrganizationChart"/>
    <dgm:cxn modelId="{606CC049-D22E-4ADE-93F6-56C37D9BB9D4}" type="presParOf" srcId="{FE0E40C8-4DF5-4A16-8B20-D644204B0BDF}" destId="{C95FFAA5-1274-4544-A4B5-1E72BB8190D8}" srcOrd="0" destOrd="0" presId="urn:microsoft.com/office/officeart/2009/3/layout/HorizontalOrganizationChart"/>
    <dgm:cxn modelId="{0F7018CC-0F86-4344-ABB9-FD70C01ACA0D}" type="presParOf" srcId="{FE0E40C8-4DF5-4A16-8B20-D644204B0BDF}" destId="{CBD5B43A-19E6-4696-9C42-3270F2570263}" srcOrd="1" destOrd="0" presId="urn:microsoft.com/office/officeart/2009/3/layout/HorizontalOrganizationChart"/>
    <dgm:cxn modelId="{C844499A-F643-400E-8D73-56250B04D680}" type="presParOf" srcId="{1AC3816F-B250-4239-A25D-3BA3E30B2E37}" destId="{8A48FF0E-E450-4C86-8141-638F1D9364F0}" srcOrd="1" destOrd="0" presId="urn:microsoft.com/office/officeart/2009/3/layout/HorizontalOrganizationChart"/>
    <dgm:cxn modelId="{BB36B233-2477-4034-90AB-5F92FE921D48}" type="presParOf" srcId="{1AC3816F-B250-4239-A25D-3BA3E30B2E37}" destId="{7D76AF44-EA7A-42EE-BC78-217B1C81E7CB}" srcOrd="2" destOrd="0" presId="urn:microsoft.com/office/officeart/2009/3/layout/HorizontalOrganizationChart"/>
    <dgm:cxn modelId="{A56A09F9-03AC-4A2A-BE72-FDB741F0CD13}" type="presParOf" srcId="{C855D9D1-CCD9-4BC6-9555-8773D373189E}" destId="{6AB554DD-3855-4DB4-BF2F-E73761DFFC1A}" srcOrd="2" destOrd="0" presId="urn:microsoft.com/office/officeart/2009/3/layout/HorizontalOrganizationChart"/>
    <dgm:cxn modelId="{D5C6370B-B367-4EA6-990F-1CFBF2AB489A}" type="presParOf" srcId="{C855D9D1-CCD9-4BC6-9555-8773D373189E}" destId="{9A709FA4-3032-4827-839E-DE9C9F32B997}" srcOrd="3" destOrd="0" presId="urn:microsoft.com/office/officeart/2009/3/layout/HorizontalOrganizationChart"/>
    <dgm:cxn modelId="{1B7B59E6-5B41-4A1F-A21E-D31BDECCDA1B}" type="presParOf" srcId="{9A709FA4-3032-4827-839E-DE9C9F32B997}" destId="{AD34663E-B64B-40EE-89F9-BF2251DAE1A9}" srcOrd="0" destOrd="0" presId="urn:microsoft.com/office/officeart/2009/3/layout/HorizontalOrganizationChart"/>
    <dgm:cxn modelId="{ACA9B7FF-C88C-4B52-8392-A5F471C7D919}" type="presParOf" srcId="{AD34663E-B64B-40EE-89F9-BF2251DAE1A9}" destId="{630D06F7-0EAD-47B6-8EB4-AED83F1D6BF8}" srcOrd="0" destOrd="0" presId="urn:microsoft.com/office/officeart/2009/3/layout/HorizontalOrganizationChart"/>
    <dgm:cxn modelId="{AF8AC4C7-56F6-49B9-9A03-59F11DCB4E9B}" type="presParOf" srcId="{AD34663E-B64B-40EE-89F9-BF2251DAE1A9}" destId="{6F7E0911-CE70-44B4-B5C5-5D3C4F19EE9D}" srcOrd="1" destOrd="0" presId="urn:microsoft.com/office/officeart/2009/3/layout/HorizontalOrganizationChart"/>
    <dgm:cxn modelId="{7F5AF92E-D28C-4B14-80C4-E9AF46E5C00F}" type="presParOf" srcId="{9A709FA4-3032-4827-839E-DE9C9F32B997}" destId="{0A93D1B2-EC01-4B64-923D-9B7B7A93DEE7}" srcOrd="1" destOrd="0" presId="urn:microsoft.com/office/officeart/2009/3/layout/HorizontalOrganizationChart"/>
    <dgm:cxn modelId="{FBB00631-18BA-4D8D-B83E-CEA0249177B1}" type="presParOf" srcId="{0A93D1B2-EC01-4B64-923D-9B7B7A93DEE7}" destId="{77A4AF22-E23A-414F-800A-49D4D1CD36B7}" srcOrd="0" destOrd="0" presId="urn:microsoft.com/office/officeart/2009/3/layout/HorizontalOrganizationChart"/>
    <dgm:cxn modelId="{0943A6C1-45BD-486A-8B51-E59870E6B91A}" type="presParOf" srcId="{0A93D1B2-EC01-4B64-923D-9B7B7A93DEE7}" destId="{C5CAAA36-A09C-4E64-9680-AE4B20F0621D}" srcOrd="1" destOrd="0" presId="urn:microsoft.com/office/officeart/2009/3/layout/HorizontalOrganizationChart"/>
    <dgm:cxn modelId="{7448E3B7-ECED-422B-9ADD-B71323E7EF2B}" type="presParOf" srcId="{C5CAAA36-A09C-4E64-9680-AE4B20F0621D}" destId="{4B8C62EF-E01C-4DC9-B830-8025A88AD5A0}" srcOrd="0" destOrd="0" presId="urn:microsoft.com/office/officeart/2009/3/layout/HorizontalOrganizationChart"/>
    <dgm:cxn modelId="{F4E8AECC-2594-4207-9DF3-3EA59FE96E36}" type="presParOf" srcId="{4B8C62EF-E01C-4DC9-B830-8025A88AD5A0}" destId="{2DA2212F-88C4-4E59-B677-B2E963C43A0A}" srcOrd="0" destOrd="0" presId="urn:microsoft.com/office/officeart/2009/3/layout/HorizontalOrganizationChart"/>
    <dgm:cxn modelId="{5C8F23CD-A22A-479C-99F2-B109D8134D99}" type="presParOf" srcId="{4B8C62EF-E01C-4DC9-B830-8025A88AD5A0}" destId="{48FA8607-CBDD-461F-8929-DA422BD1E89E}" srcOrd="1" destOrd="0" presId="urn:microsoft.com/office/officeart/2009/3/layout/HorizontalOrganizationChart"/>
    <dgm:cxn modelId="{77614B96-102E-4998-815A-8DBE1C21A613}" type="presParOf" srcId="{C5CAAA36-A09C-4E64-9680-AE4B20F0621D}" destId="{067421EB-63D2-4C24-971B-4D18D032E6D4}" srcOrd="1" destOrd="0" presId="urn:microsoft.com/office/officeart/2009/3/layout/HorizontalOrganizationChart"/>
    <dgm:cxn modelId="{9655D8B3-A1E8-475E-89C9-929D1F276ECD}" type="presParOf" srcId="{C5CAAA36-A09C-4E64-9680-AE4B20F0621D}" destId="{D05D1610-632F-43AC-94E6-927ADFD496A9}" srcOrd="2" destOrd="0" presId="urn:microsoft.com/office/officeart/2009/3/layout/HorizontalOrganizationChart"/>
    <dgm:cxn modelId="{D1B34065-BA3C-4397-9C69-B7A0E7C41585}" type="presParOf" srcId="{0A93D1B2-EC01-4B64-923D-9B7B7A93DEE7}" destId="{5C35D204-0DD7-461B-A3E4-A3A38DF718E5}" srcOrd="2" destOrd="0" presId="urn:microsoft.com/office/officeart/2009/3/layout/HorizontalOrganizationChart"/>
    <dgm:cxn modelId="{326BFBE4-5A7F-42FF-850E-D3333AAC1E10}" type="presParOf" srcId="{0A93D1B2-EC01-4B64-923D-9B7B7A93DEE7}" destId="{F8F946A0-EACF-43B8-A957-F220CB68DF51}" srcOrd="3" destOrd="0" presId="urn:microsoft.com/office/officeart/2009/3/layout/HorizontalOrganizationChart"/>
    <dgm:cxn modelId="{91052F2E-258E-4424-B167-CA15A1732A22}" type="presParOf" srcId="{F8F946A0-EACF-43B8-A957-F220CB68DF51}" destId="{7B99013F-3F1E-4F34-8C3B-2F178690C2F2}" srcOrd="0" destOrd="0" presId="urn:microsoft.com/office/officeart/2009/3/layout/HorizontalOrganizationChart"/>
    <dgm:cxn modelId="{1422B298-3F60-4823-80F3-1C960B60C142}" type="presParOf" srcId="{7B99013F-3F1E-4F34-8C3B-2F178690C2F2}" destId="{BF5DE388-1DAE-4CD1-8634-464854581DF5}" srcOrd="0" destOrd="0" presId="urn:microsoft.com/office/officeart/2009/3/layout/HorizontalOrganizationChart"/>
    <dgm:cxn modelId="{700F6D42-EC55-40E8-B564-0CC8D7300683}" type="presParOf" srcId="{7B99013F-3F1E-4F34-8C3B-2F178690C2F2}" destId="{8C188068-5FB3-4C1A-B52E-456BC3D30ABC}" srcOrd="1" destOrd="0" presId="urn:microsoft.com/office/officeart/2009/3/layout/HorizontalOrganizationChart"/>
    <dgm:cxn modelId="{0673CB31-D930-43D5-AABB-191839819B57}" type="presParOf" srcId="{F8F946A0-EACF-43B8-A957-F220CB68DF51}" destId="{02C06CCB-94F9-4086-90D8-1C98488CBB07}" srcOrd="1" destOrd="0" presId="urn:microsoft.com/office/officeart/2009/3/layout/HorizontalOrganizationChart"/>
    <dgm:cxn modelId="{BF9C9A0B-E4EF-41A0-9911-CFBD723BB06D}" type="presParOf" srcId="{02C06CCB-94F9-4086-90D8-1C98488CBB07}" destId="{BA091946-0432-4D91-95E0-7F50F8C785E8}" srcOrd="0" destOrd="0" presId="urn:microsoft.com/office/officeart/2009/3/layout/HorizontalOrganizationChart"/>
    <dgm:cxn modelId="{69E5A0A6-5C08-4541-987D-3E56A1B728F1}" type="presParOf" srcId="{02C06CCB-94F9-4086-90D8-1C98488CBB07}" destId="{7732E2A7-E22B-4A8D-A84C-274B03AE46D1}" srcOrd="1" destOrd="0" presId="urn:microsoft.com/office/officeart/2009/3/layout/HorizontalOrganizationChart"/>
    <dgm:cxn modelId="{9F70635E-3FAA-4631-9202-4AB49A53CAE0}" type="presParOf" srcId="{7732E2A7-E22B-4A8D-A84C-274B03AE46D1}" destId="{2B295151-2477-4086-A125-410EF220B9AD}" srcOrd="0" destOrd="0" presId="urn:microsoft.com/office/officeart/2009/3/layout/HorizontalOrganizationChart"/>
    <dgm:cxn modelId="{5F6E9CBE-554F-48A7-973D-4267A25A28F8}" type="presParOf" srcId="{2B295151-2477-4086-A125-410EF220B9AD}" destId="{4DB5B19D-FE94-4FE6-9508-E4AF6D3D02B7}" srcOrd="0" destOrd="0" presId="urn:microsoft.com/office/officeart/2009/3/layout/HorizontalOrganizationChart"/>
    <dgm:cxn modelId="{40278463-57FF-41FA-955F-19B68BE3AA14}" type="presParOf" srcId="{2B295151-2477-4086-A125-410EF220B9AD}" destId="{832E586A-0200-415B-B474-0CA1FAD604E9}" srcOrd="1" destOrd="0" presId="urn:microsoft.com/office/officeart/2009/3/layout/HorizontalOrganizationChart"/>
    <dgm:cxn modelId="{DF1E5808-A195-42F4-AE7C-3065C50805D9}" type="presParOf" srcId="{7732E2A7-E22B-4A8D-A84C-274B03AE46D1}" destId="{344E1664-FCB9-41C9-9EBE-C68BF2BF38EC}" srcOrd="1" destOrd="0" presId="urn:microsoft.com/office/officeart/2009/3/layout/HorizontalOrganizationChart"/>
    <dgm:cxn modelId="{8C08075F-B649-41D6-B65E-859F243A628E}" type="presParOf" srcId="{7732E2A7-E22B-4A8D-A84C-274B03AE46D1}" destId="{FA542C0D-A504-456E-8612-E3C637921806}" srcOrd="2" destOrd="0" presId="urn:microsoft.com/office/officeart/2009/3/layout/HorizontalOrganizationChart"/>
    <dgm:cxn modelId="{49BE3DC6-1732-4D6C-BE25-1B48353B229A}" type="presParOf" srcId="{02C06CCB-94F9-4086-90D8-1C98488CBB07}" destId="{BB7278B4-2BE0-415A-B9CB-2168C0AB49B8}" srcOrd="2" destOrd="0" presId="urn:microsoft.com/office/officeart/2009/3/layout/HorizontalOrganizationChart"/>
    <dgm:cxn modelId="{877E6416-5662-4AE8-8057-784A44F03949}" type="presParOf" srcId="{02C06CCB-94F9-4086-90D8-1C98488CBB07}" destId="{972D8A41-C4DE-4030-8E16-8580D35A5BAC}" srcOrd="3" destOrd="0" presId="urn:microsoft.com/office/officeart/2009/3/layout/HorizontalOrganizationChart"/>
    <dgm:cxn modelId="{4963637F-36EF-41B4-B440-F814E62428E2}" type="presParOf" srcId="{972D8A41-C4DE-4030-8E16-8580D35A5BAC}" destId="{B591DE3A-115A-47CC-8D41-358E04BDCC74}" srcOrd="0" destOrd="0" presId="urn:microsoft.com/office/officeart/2009/3/layout/HorizontalOrganizationChart"/>
    <dgm:cxn modelId="{E0B18046-6D10-48E3-9302-29D2427A5D61}" type="presParOf" srcId="{B591DE3A-115A-47CC-8D41-358E04BDCC74}" destId="{F540CA52-A874-4967-96B5-0CC01AA740EA}" srcOrd="0" destOrd="0" presId="urn:microsoft.com/office/officeart/2009/3/layout/HorizontalOrganizationChart"/>
    <dgm:cxn modelId="{E14C3E51-5120-4309-931A-826E6E86F608}" type="presParOf" srcId="{B591DE3A-115A-47CC-8D41-358E04BDCC74}" destId="{00985AD6-D3A2-49D7-8501-58D6D77D3BCB}" srcOrd="1" destOrd="0" presId="urn:microsoft.com/office/officeart/2009/3/layout/HorizontalOrganizationChart"/>
    <dgm:cxn modelId="{D10C90D1-0CC0-42D0-BF47-99A57CFA812A}" type="presParOf" srcId="{972D8A41-C4DE-4030-8E16-8580D35A5BAC}" destId="{FB764472-EAEB-4D5A-84CC-B5D84434722B}" srcOrd="1" destOrd="0" presId="urn:microsoft.com/office/officeart/2009/3/layout/HorizontalOrganizationChart"/>
    <dgm:cxn modelId="{302EEC12-4E92-46EE-96E5-C7FBDB3B160E}" type="presParOf" srcId="{972D8A41-C4DE-4030-8E16-8580D35A5BAC}" destId="{D337F8D6-6C9C-41D4-AEF3-3DF0B41CAF83}" srcOrd="2" destOrd="0" presId="urn:microsoft.com/office/officeart/2009/3/layout/HorizontalOrganizationChart"/>
    <dgm:cxn modelId="{7F9708B4-17D0-4CE2-8A97-A6062482ED27}" type="presParOf" srcId="{02C06CCB-94F9-4086-90D8-1C98488CBB07}" destId="{A74AD866-E2AE-419C-9A8D-9A43FA7267C7}" srcOrd="4" destOrd="0" presId="urn:microsoft.com/office/officeart/2009/3/layout/HorizontalOrganizationChart"/>
    <dgm:cxn modelId="{FAD1B208-7899-4B40-BFF7-600ED12779B5}" type="presParOf" srcId="{02C06CCB-94F9-4086-90D8-1C98488CBB07}" destId="{AE53F627-DA5A-410D-AF82-0D54A31901E0}" srcOrd="5" destOrd="0" presId="urn:microsoft.com/office/officeart/2009/3/layout/HorizontalOrganizationChart"/>
    <dgm:cxn modelId="{216F42C4-87AB-4E77-ADCC-6B2150317C4E}" type="presParOf" srcId="{AE53F627-DA5A-410D-AF82-0D54A31901E0}" destId="{10433982-1107-4FD2-9D3C-2B2670CA9148}" srcOrd="0" destOrd="0" presId="urn:microsoft.com/office/officeart/2009/3/layout/HorizontalOrganizationChart"/>
    <dgm:cxn modelId="{9FD44C9F-567F-47AF-873E-9A8A754F7128}" type="presParOf" srcId="{10433982-1107-4FD2-9D3C-2B2670CA9148}" destId="{52213733-5317-477F-9F19-2C19CBB8E141}" srcOrd="0" destOrd="0" presId="urn:microsoft.com/office/officeart/2009/3/layout/HorizontalOrganizationChart"/>
    <dgm:cxn modelId="{B3B6A9D0-D4DA-4918-9086-AB89309C27AC}" type="presParOf" srcId="{10433982-1107-4FD2-9D3C-2B2670CA9148}" destId="{B35D3B63-96A1-46E5-B720-314654DF0D41}" srcOrd="1" destOrd="0" presId="urn:microsoft.com/office/officeart/2009/3/layout/HorizontalOrganizationChart"/>
    <dgm:cxn modelId="{518C8EDA-A5FD-4989-A29C-A9D2E0BE9370}" type="presParOf" srcId="{AE53F627-DA5A-410D-AF82-0D54A31901E0}" destId="{2FF86F24-8390-4BF0-9766-8A23B501EEAB}" srcOrd="1" destOrd="0" presId="urn:microsoft.com/office/officeart/2009/3/layout/HorizontalOrganizationChart"/>
    <dgm:cxn modelId="{50EBCDFD-7B56-4677-A0FD-D0E960EBC616}" type="presParOf" srcId="{AE53F627-DA5A-410D-AF82-0D54A31901E0}" destId="{65C89A7C-F746-4618-AFED-C22C4C7F02C3}" srcOrd="2" destOrd="0" presId="urn:microsoft.com/office/officeart/2009/3/layout/HorizontalOrganizationChart"/>
    <dgm:cxn modelId="{ADF8A584-EAB1-45F3-B89F-6AD5385935C6}" type="presParOf" srcId="{F8F946A0-EACF-43B8-A957-F220CB68DF51}" destId="{C0B8DF07-42CF-4993-938B-0A40E4467400}" srcOrd="2" destOrd="0" presId="urn:microsoft.com/office/officeart/2009/3/layout/HorizontalOrganizationChart"/>
    <dgm:cxn modelId="{43063D8C-DDD8-4A2B-9474-1EAADA551431}" type="presParOf" srcId="{9A709FA4-3032-4827-839E-DE9C9F32B997}" destId="{83E87586-A346-404E-95C3-B5817071918D}" srcOrd="2" destOrd="0" presId="urn:microsoft.com/office/officeart/2009/3/layout/HorizontalOrganizationChart"/>
    <dgm:cxn modelId="{3EB59A21-EE9D-41BA-8041-B3A96B0DF2AE}" type="presParOf" srcId="{8C35F45C-3FAD-4D6C-A06F-2F63A358A81E}" destId="{118A3B60-68BC-4BDC-B85B-CAF609C347A2}"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630DFF-2542-3741-8BFA-ABDD2101F189}"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51777B5B-12C5-064C-BDD8-8FB28E02EC71}">
      <dgm:prSet phldrT="[Text]">
        <dgm:style>
          <a:lnRef idx="1">
            <a:schemeClr val="accent4"/>
          </a:lnRef>
          <a:fillRef idx="2">
            <a:schemeClr val="accent4"/>
          </a:fillRef>
          <a:effectRef idx="1">
            <a:schemeClr val="accent4"/>
          </a:effectRef>
          <a:fontRef idx="minor">
            <a:schemeClr val="dk1"/>
          </a:fontRef>
        </dgm:style>
      </dgm:prSet>
      <dgm:spPr/>
      <dgm:t>
        <a:bodyPr/>
        <a:lstStyle/>
        <a:p>
          <a:r>
            <a:rPr lang="en-US"/>
            <a:t>Loneliness</a:t>
          </a:r>
        </a:p>
      </dgm:t>
    </dgm:pt>
    <dgm:pt modelId="{1FBD8620-60DD-5E43-AD01-047141D45651}" type="parTrans" cxnId="{94A87D8C-91C5-B34B-973A-2C0564469EB9}">
      <dgm:prSet/>
      <dgm:spPr/>
      <dgm:t>
        <a:bodyPr/>
        <a:lstStyle/>
        <a:p>
          <a:endParaRPr lang="en-US"/>
        </a:p>
      </dgm:t>
    </dgm:pt>
    <dgm:pt modelId="{D3C24648-827C-AF4C-B97A-0F651B285856}" type="sibTrans" cxnId="{94A87D8C-91C5-B34B-973A-2C0564469EB9}">
      <dgm:prSet/>
      <dgm:spPr/>
      <dgm:t>
        <a:bodyPr/>
        <a:lstStyle/>
        <a:p>
          <a:endParaRPr lang="en-US"/>
        </a:p>
      </dgm:t>
    </dgm:pt>
    <dgm:pt modelId="{5B9E5EFA-EFA2-1747-B28F-A90B6CF2938F}">
      <dgm:prSet phldrT="[Text]">
        <dgm:style>
          <a:lnRef idx="1">
            <a:schemeClr val="accent2"/>
          </a:lnRef>
          <a:fillRef idx="2">
            <a:schemeClr val="accent2"/>
          </a:fillRef>
          <a:effectRef idx="1">
            <a:schemeClr val="accent2"/>
          </a:effectRef>
          <a:fontRef idx="minor">
            <a:schemeClr val="dk1"/>
          </a:fontRef>
        </dgm:style>
      </dgm:prSet>
      <dgm:spPr/>
      <dgm:t>
        <a:bodyPr/>
        <a:lstStyle/>
        <a:p>
          <a:r>
            <a:rPr lang="en-US"/>
            <a:t>Personality</a:t>
          </a:r>
        </a:p>
      </dgm:t>
    </dgm:pt>
    <dgm:pt modelId="{62118C14-6F12-864A-BDBB-3EEB939360E2}" type="parTrans" cxnId="{12BDBA4C-AA56-C943-A7A9-F1BB61F2875F}">
      <dgm:prSet/>
      <dgm:spPr/>
      <dgm:t>
        <a:bodyPr/>
        <a:lstStyle/>
        <a:p>
          <a:endParaRPr lang="en-US"/>
        </a:p>
      </dgm:t>
    </dgm:pt>
    <dgm:pt modelId="{538E6F29-D5B5-8D45-A8A0-DAF6CDE4D7C3}" type="sibTrans" cxnId="{12BDBA4C-AA56-C943-A7A9-F1BB61F2875F}">
      <dgm:prSet/>
      <dgm:spPr/>
      <dgm:t>
        <a:bodyPr/>
        <a:lstStyle/>
        <a:p>
          <a:endParaRPr lang="en-US"/>
        </a:p>
      </dgm:t>
    </dgm:pt>
    <dgm:pt modelId="{A5E9A1A0-ED03-BA47-B081-42E76B62863A}">
      <dgm:prSet phldrT="[Text]">
        <dgm:style>
          <a:lnRef idx="1">
            <a:schemeClr val="accent2"/>
          </a:lnRef>
          <a:fillRef idx="2">
            <a:schemeClr val="accent2"/>
          </a:fillRef>
          <a:effectRef idx="1">
            <a:schemeClr val="accent2"/>
          </a:effectRef>
          <a:fontRef idx="minor">
            <a:schemeClr val="dk1"/>
          </a:fontRef>
        </dgm:style>
      </dgm:prSet>
      <dgm:spPr/>
      <dgm:t>
        <a:bodyPr/>
        <a:lstStyle/>
        <a:p>
          <a:r>
            <a:rPr lang="en-US"/>
            <a:t>Psychological response</a:t>
          </a:r>
        </a:p>
      </dgm:t>
    </dgm:pt>
    <dgm:pt modelId="{40DA7F2C-5AE4-7D42-83A7-3C1A5F2AC0E4}" type="parTrans" cxnId="{A059D6A1-6514-9346-843A-186F5087468D}">
      <dgm:prSet/>
      <dgm:spPr/>
      <dgm:t>
        <a:bodyPr/>
        <a:lstStyle/>
        <a:p>
          <a:endParaRPr lang="en-US"/>
        </a:p>
      </dgm:t>
    </dgm:pt>
    <dgm:pt modelId="{2FF79FBB-C2D3-F74E-AB22-DC4E52925FA4}" type="sibTrans" cxnId="{A059D6A1-6514-9346-843A-186F5087468D}">
      <dgm:prSet/>
      <dgm:spPr/>
      <dgm:t>
        <a:bodyPr/>
        <a:lstStyle/>
        <a:p>
          <a:endParaRPr lang="en-US"/>
        </a:p>
      </dgm:t>
    </dgm:pt>
    <dgm:pt modelId="{E3A435C5-3D9B-DD47-91BE-3D542CB2F68B}">
      <dgm:prSet phldrT="[Text]">
        <dgm:style>
          <a:lnRef idx="1">
            <a:schemeClr val="accent1"/>
          </a:lnRef>
          <a:fillRef idx="2">
            <a:schemeClr val="accent1"/>
          </a:fillRef>
          <a:effectRef idx="1">
            <a:schemeClr val="accent1"/>
          </a:effectRef>
          <a:fontRef idx="minor">
            <a:schemeClr val="dk1"/>
          </a:fontRef>
        </dgm:style>
      </dgm:prSet>
      <dgm:spPr/>
      <dgm:t>
        <a:bodyPr/>
        <a:lstStyle/>
        <a:p>
          <a:r>
            <a:rPr lang="en-US"/>
            <a:t>Life events, traumas and tranistitions</a:t>
          </a:r>
        </a:p>
      </dgm:t>
    </dgm:pt>
    <dgm:pt modelId="{A6FABB8A-1243-EF48-AE42-E7A2B20014E3}" type="parTrans" cxnId="{306739E3-B94F-2149-8D32-4573C18570ED}">
      <dgm:prSet/>
      <dgm:spPr/>
      <dgm:t>
        <a:bodyPr/>
        <a:lstStyle/>
        <a:p>
          <a:endParaRPr lang="en-US"/>
        </a:p>
      </dgm:t>
    </dgm:pt>
    <dgm:pt modelId="{C39E43FB-F37B-384B-A7A5-AB23BE001CEA}" type="sibTrans" cxnId="{306739E3-B94F-2149-8D32-4573C18570ED}">
      <dgm:prSet/>
      <dgm:spPr/>
      <dgm:t>
        <a:bodyPr/>
        <a:lstStyle/>
        <a:p>
          <a:endParaRPr lang="en-US"/>
        </a:p>
      </dgm:t>
    </dgm:pt>
    <dgm:pt modelId="{CC66389E-C705-5B49-A1FA-0757987F877A}">
      <dgm:prSet>
        <dgm:style>
          <a:lnRef idx="1">
            <a:schemeClr val="accent1"/>
          </a:lnRef>
          <a:fillRef idx="2">
            <a:schemeClr val="accent1"/>
          </a:fillRef>
          <a:effectRef idx="1">
            <a:schemeClr val="accent1"/>
          </a:effectRef>
          <a:fontRef idx="minor">
            <a:schemeClr val="dk1"/>
          </a:fontRef>
        </dgm:style>
      </dgm:prSet>
      <dgm:spPr/>
      <dgm:t>
        <a:bodyPr/>
        <a:lstStyle/>
        <a:p>
          <a:r>
            <a:rPr lang="en-US"/>
            <a:t>Environmental factors</a:t>
          </a:r>
        </a:p>
      </dgm:t>
    </dgm:pt>
    <dgm:pt modelId="{71575D91-07D8-D44E-A2C7-AD8459EA1F93}" type="parTrans" cxnId="{3B43CF04-ACFD-1845-BF18-70FCF5137C94}">
      <dgm:prSet/>
      <dgm:spPr/>
      <dgm:t>
        <a:bodyPr/>
        <a:lstStyle/>
        <a:p>
          <a:endParaRPr lang="en-US"/>
        </a:p>
      </dgm:t>
    </dgm:pt>
    <dgm:pt modelId="{9F79D8E9-7CD3-374D-B120-3FC3C8C26AA2}" type="sibTrans" cxnId="{3B43CF04-ACFD-1845-BF18-70FCF5137C94}">
      <dgm:prSet/>
      <dgm:spPr/>
      <dgm:t>
        <a:bodyPr/>
        <a:lstStyle/>
        <a:p>
          <a:endParaRPr lang="en-US"/>
        </a:p>
      </dgm:t>
    </dgm:pt>
    <dgm:pt modelId="{8C07225C-D3A7-8647-9BE8-4A85A4C2F83C}">
      <dgm:prSet>
        <dgm:style>
          <a:lnRef idx="1">
            <a:schemeClr val="accent1"/>
          </a:lnRef>
          <a:fillRef idx="2">
            <a:schemeClr val="accent1"/>
          </a:fillRef>
          <a:effectRef idx="1">
            <a:schemeClr val="accent1"/>
          </a:effectRef>
          <a:fontRef idx="minor">
            <a:schemeClr val="dk1"/>
          </a:fontRef>
        </dgm:style>
      </dgm:prSet>
      <dgm:spPr/>
      <dgm:t>
        <a:bodyPr/>
        <a:lstStyle/>
        <a:p>
          <a:r>
            <a:rPr lang="en-US"/>
            <a:t>Personal circumstances</a:t>
          </a:r>
        </a:p>
      </dgm:t>
    </dgm:pt>
    <dgm:pt modelId="{1450EFBD-D849-4B44-A15E-A20B695EDF88}" type="parTrans" cxnId="{E82AAA25-7CC1-2743-9707-44263E349195}">
      <dgm:prSet/>
      <dgm:spPr/>
      <dgm:t>
        <a:bodyPr/>
        <a:lstStyle/>
        <a:p>
          <a:endParaRPr lang="en-US"/>
        </a:p>
      </dgm:t>
    </dgm:pt>
    <dgm:pt modelId="{AFC7BDF8-E80E-064C-9DB4-BC57950BC61C}" type="sibTrans" cxnId="{E82AAA25-7CC1-2743-9707-44263E349195}">
      <dgm:prSet/>
      <dgm:spPr/>
      <dgm:t>
        <a:bodyPr/>
        <a:lstStyle/>
        <a:p>
          <a:endParaRPr lang="en-US"/>
        </a:p>
      </dgm:t>
    </dgm:pt>
    <dgm:pt modelId="{2283F597-8370-524A-B6F7-E66B9988C840}">
      <dgm:prSet>
        <dgm:style>
          <a:lnRef idx="1">
            <a:schemeClr val="accent2"/>
          </a:lnRef>
          <a:fillRef idx="2">
            <a:schemeClr val="accent2"/>
          </a:fillRef>
          <a:effectRef idx="1">
            <a:schemeClr val="accent2"/>
          </a:effectRef>
          <a:fontRef idx="minor">
            <a:schemeClr val="dk1"/>
          </a:fontRef>
        </dgm:style>
      </dgm:prSet>
      <dgm:spPr/>
      <dgm:t>
        <a:bodyPr/>
        <a:lstStyle/>
        <a:p>
          <a:r>
            <a:rPr lang="en-US"/>
            <a:t>Social group membership</a:t>
          </a:r>
        </a:p>
      </dgm:t>
    </dgm:pt>
    <dgm:pt modelId="{EBDF61A9-966C-5246-9832-2CAB9EE6110A}" type="parTrans" cxnId="{D8986A86-1957-F44C-895F-989928FADAA3}">
      <dgm:prSet/>
      <dgm:spPr/>
      <dgm:t>
        <a:bodyPr/>
        <a:lstStyle/>
        <a:p>
          <a:endParaRPr lang="en-US"/>
        </a:p>
      </dgm:t>
    </dgm:pt>
    <dgm:pt modelId="{346CE2F9-8ED4-994D-85B4-2565E1533811}" type="sibTrans" cxnId="{D8986A86-1957-F44C-895F-989928FADAA3}">
      <dgm:prSet/>
      <dgm:spPr/>
      <dgm:t>
        <a:bodyPr/>
        <a:lstStyle/>
        <a:p>
          <a:endParaRPr lang="en-US"/>
        </a:p>
      </dgm:t>
    </dgm:pt>
    <dgm:pt modelId="{1450EF17-318E-CB48-8CBF-E1A0773AE61A}" type="pres">
      <dgm:prSet presAssocID="{EF630DFF-2542-3741-8BFA-ABDD2101F189}" presName="cycle" presStyleCnt="0">
        <dgm:presLayoutVars>
          <dgm:chMax val="1"/>
          <dgm:dir/>
          <dgm:animLvl val="ctr"/>
          <dgm:resizeHandles val="exact"/>
        </dgm:presLayoutVars>
      </dgm:prSet>
      <dgm:spPr/>
      <dgm:t>
        <a:bodyPr/>
        <a:lstStyle/>
        <a:p>
          <a:endParaRPr lang="en-GB"/>
        </a:p>
      </dgm:t>
    </dgm:pt>
    <dgm:pt modelId="{C9B992BF-285D-354F-A853-4A9FA7691F54}" type="pres">
      <dgm:prSet presAssocID="{51777B5B-12C5-064C-BDD8-8FB28E02EC71}" presName="centerShape" presStyleLbl="node0" presStyleIdx="0" presStyleCnt="1"/>
      <dgm:spPr/>
      <dgm:t>
        <a:bodyPr/>
        <a:lstStyle/>
        <a:p>
          <a:endParaRPr lang="en-GB"/>
        </a:p>
      </dgm:t>
    </dgm:pt>
    <dgm:pt modelId="{C2E16525-4068-B943-8EB1-871104629727}" type="pres">
      <dgm:prSet presAssocID="{62118C14-6F12-864A-BDBB-3EEB939360E2}" presName="Name9" presStyleLbl="parChTrans1D2" presStyleIdx="0" presStyleCnt="6"/>
      <dgm:spPr/>
      <dgm:t>
        <a:bodyPr/>
        <a:lstStyle/>
        <a:p>
          <a:endParaRPr lang="en-GB"/>
        </a:p>
      </dgm:t>
    </dgm:pt>
    <dgm:pt modelId="{27AEA43A-382F-2444-981D-6AF3C15B8945}" type="pres">
      <dgm:prSet presAssocID="{62118C14-6F12-864A-BDBB-3EEB939360E2}" presName="connTx" presStyleLbl="parChTrans1D2" presStyleIdx="0" presStyleCnt="6"/>
      <dgm:spPr/>
      <dgm:t>
        <a:bodyPr/>
        <a:lstStyle/>
        <a:p>
          <a:endParaRPr lang="en-GB"/>
        </a:p>
      </dgm:t>
    </dgm:pt>
    <dgm:pt modelId="{C44ABAD0-41F2-804B-BCAC-0127B72E3AAA}" type="pres">
      <dgm:prSet presAssocID="{5B9E5EFA-EFA2-1747-B28F-A90B6CF2938F}" presName="node" presStyleLbl="node1" presStyleIdx="0" presStyleCnt="6">
        <dgm:presLayoutVars>
          <dgm:bulletEnabled val="1"/>
        </dgm:presLayoutVars>
      </dgm:prSet>
      <dgm:spPr/>
      <dgm:t>
        <a:bodyPr/>
        <a:lstStyle/>
        <a:p>
          <a:endParaRPr lang="en-GB"/>
        </a:p>
      </dgm:t>
    </dgm:pt>
    <dgm:pt modelId="{2C715B09-26F9-4445-AB60-27F954C66954}" type="pres">
      <dgm:prSet presAssocID="{40DA7F2C-5AE4-7D42-83A7-3C1A5F2AC0E4}" presName="Name9" presStyleLbl="parChTrans1D2" presStyleIdx="1" presStyleCnt="6"/>
      <dgm:spPr/>
      <dgm:t>
        <a:bodyPr/>
        <a:lstStyle/>
        <a:p>
          <a:endParaRPr lang="en-GB"/>
        </a:p>
      </dgm:t>
    </dgm:pt>
    <dgm:pt modelId="{259B6ACA-3305-DD42-9842-BE9C2638C2DF}" type="pres">
      <dgm:prSet presAssocID="{40DA7F2C-5AE4-7D42-83A7-3C1A5F2AC0E4}" presName="connTx" presStyleLbl="parChTrans1D2" presStyleIdx="1" presStyleCnt="6"/>
      <dgm:spPr/>
      <dgm:t>
        <a:bodyPr/>
        <a:lstStyle/>
        <a:p>
          <a:endParaRPr lang="en-GB"/>
        </a:p>
      </dgm:t>
    </dgm:pt>
    <dgm:pt modelId="{F30B7745-A12A-6C46-AC7B-AD2D2E288F17}" type="pres">
      <dgm:prSet presAssocID="{A5E9A1A0-ED03-BA47-B081-42E76B62863A}" presName="node" presStyleLbl="node1" presStyleIdx="1" presStyleCnt="6">
        <dgm:presLayoutVars>
          <dgm:bulletEnabled val="1"/>
        </dgm:presLayoutVars>
      </dgm:prSet>
      <dgm:spPr/>
      <dgm:t>
        <a:bodyPr/>
        <a:lstStyle/>
        <a:p>
          <a:endParaRPr lang="en-GB"/>
        </a:p>
      </dgm:t>
    </dgm:pt>
    <dgm:pt modelId="{BF0E384F-70AA-5742-98E1-E93943D6DA79}" type="pres">
      <dgm:prSet presAssocID="{A6FABB8A-1243-EF48-AE42-E7A2B20014E3}" presName="Name9" presStyleLbl="parChTrans1D2" presStyleIdx="2" presStyleCnt="6"/>
      <dgm:spPr/>
      <dgm:t>
        <a:bodyPr/>
        <a:lstStyle/>
        <a:p>
          <a:endParaRPr lang="en-GB"/>
        </a:p>
      </dgm:t>
    </dgm:pt>
    <dgm:pt modelId="{9E10B0A3-B8B4-EA4D-920A-D3A5E020B539}" type="pres">
      <dgm:prSet presAssocID="{A6FABB8A-1243-EF48-AE42-E7A2B20014E3}" presName="connTx" presStyleLbl="parChTrans1D2" presStyleIdx="2" presStyleCnt="6"/>
      <dgm:spPr/>
      <dgm:t>
        <a:bodyPr/>
        <a:lstStyle/>
        <a:p>
          <a:endParaRPr lang="en-GB"/>
        </a:p>
      </dgm:t>
    </dgm:pt>
    <dgm:pt modelId="{416A066E-93CB-0C47-A6AC-751B1DF1265B}" type="pres">
      <dgm:prSet presAssocID="{E3A435C5-3D9B-DD47-91BE-3D542CB2F68B}" presName="node" presStyleLbl="node1" presStyleIdx="2" presStyleCnt="6">
        <dgm:presLayoutVars>
          <dgm:bulletEnabled val="1"/>
        </dgm:presLayoutVars>
      </dgm:prSet>
      <dgm:spPr/>
      <dgm:t>
        <a:bodyPr/>
        <a:lstStyle/>
        <a:p>
          <a:endParaRPr lang="en-GB"/>
        </a:p>
      </dgm:t>
    </dgm:pt>
    <dgm:pt modelId="{13590ADB-323D-D646-B24B-0BDE02857789}" type="pres">
      <dgm:prSet presAssocID="{71575D91-07D8-D44E-A2C7-AD8459EA1F93}" presName="Name9" presStyleLbl="parChTrans1D2" presStyleIdx="3" presStyleCnt="6"/>
      <dgm:spPr/>
      <dgm:t>
        <a:bodyPr/>
        <a:lstStyle/>
        <a:p>
          <a:endParaRPr lang="en-GB"/>
        </a:p>
      </dgm:t>
    </dgm:pt>
    <dgm:pt modelId="{9E2DEEE1-B8B3-C147-BE17-A7C8E695F3C2}" type="pres">
      <dgm:prSet presAssocID="{71575D91-07D8-D44E-A2C7-AD8459EA1F93}" presName="connTx" presStyleLbl="parChTrans1D2" presStyleIdx="3" presStyleCnt="6"/>
      <dgm:spPr/>
      <dgm:t>
        <a:bodyPr/>
        <a:lstStyle/>
        <a:p>
          <a:endParaRPr lang="en-GB"/>
        </a:p>
      </dgm:t>
    </dgm:pt>
    <dgm:pt modelId="{07A66E86-A366-6A48-84D6-08D50D1B39EE}" type="pres">
      <dgm:prSet presAssocID="{CC66389E-C705-5B49-A1FA-0757987F877A}" presName="node" presStyleLbl="node1" presStyleIdx="3" presStyleCnt="6">
        <dgm:presLayoutVars>
          <dgm:bulletEnabled val="1"/>
        </dgm:presLayoutVars>
      </dgm:prSet>
      <dgm:spPr/>
      <dgm:t>
        <a:bodyPr/>
        <a:lstStyle/>
        <a:p>
          <a:endParaRPr lang="en-GB"/>
        </a:p>
      </dgm:t>
    </dgm:pt>
    <dgm:pt modelId="{C774F7AF-3E3F-3442-A341-50EAEE9BD426}" type="pres">
      <dgm:prSet presAssocID="{1450EFBD-D849-4B44-A15E-A20B695EDF88}" presName="Name9" presStyleLbl="parChTrans1D2" presStyleIdx="4" presStyleCnt="6"/>
      <dgm:spPr/>
      <dgm:t>
        <a:bodyPr/>
        <a:lstStyle/>
        <a:p>
          <a:endParaRPr lang="en-GB"/>
        </a:p>
      </dgm:t>
    </dgm:pt>
    <dgm:pt modelId="{703B7C7A-2B94-174B-9B09-57B172D44A02}" type="pres">
      <dgm:prSet presAssocID="{1450EFBD-D849-4B44-A15E-A20B695EDF88}" presName="connTx" presStyleLbl="parChTrans1D2" presStyleIdx="4" presStyleCnt="6"/>
      <dgm:spPr/>
      <dgm:t>
        <a:bodyPr/>
        <a:lstStyle/>
        <a:p>
          <a:endParaRPr lang="en-GB"/>
        </a:p>
      </dgm:t>
    </dgm:pt>
    <dgm:pt modelId="{BA3C466D-8541-074A-847B-2A9581E6323D}" type="pres">
      <dgm:prSet presAssocID="{8C07225C-D3A7-8647-9BE8-4A85A4C2F83C}" presName="node" presStyleLbl="node1" presStyleIdx="4" presStyleCnt="6">
        <dgm:presLayoutVars>
          <dgm:bulletEnabled val="1"/>
        </dgm:presLayoutVars>
      </dgm:prSet>
      <dgm:spPr/>
      <dgm:t>
        <a:bodyPr/>
        <a:lstStyle/>
        <a:p>
          <a:endParaRPr lang="en-US"/>
        </a:p>
      </dgm:t>
    </dgm:pt>
    <dgm:pt modelId="{85499576-17E8-384B-BDF4-16932189D1E7}" type="pres">
      <dgm:prSet presAssocID="{EBDF61A9-966C-5246-9832-2CAB9EE6110A}" presName="Name9" presStyleLbl="parChTrans1D2" presStyleIdx="5" presStyleCnt="6"/>
      <dgm:spPr/>
      <dgm:t>
        <a:bodyPr/>
        <a:lstStyle/>
        <a:p>
          <a:endParaRPr lang="en-GB"/>
        </a:p>
      </dgm:t>
    </dgm:pt>
    <dgm:pt modelId="{8C98A93D-E14D-114B-A297-2E0578036C05}" type="pres">
      <dgm:prSet presAssocID="{EBDF61A9-966C-5246-9832-2CAB9EE6110A}" presName="connTx" presStyleLbl="parChTrans1D2" presStyleIdx="5" presStyleCnt="6"/>
      <dgm:spPr/>
      <dgm:t>
        <a:bodyPr/>
        <a:lstStyle/>
        <a:p>
          <a:endParaRPr lang="en-GB"/>
        </a:p>
      </dgm:t>
    </dgm:pt>
    <dgm:pt modelId="{47306D62-5C3B-8147-8946-060138585536}" type="pres">
      <dgm:prSet presAssocID="{2283F597-8370-524A-B6F7-E66B9988C840}" presName="node" presStyleLbl="node1" presStyleIdx="5" presStyleCnt="6">
        <dgm:presLayoutVars>
          <dgm:bulletEnabled val="1"/>
        </dgm:presLayoutVars>
      </dgm:prSet>
      <dgm:spPr/>
      <dgm:t>
        <a:bodyPr/>
        <a:lstStyle/>
        <a:p>
          <a:endParaRPr lang="en-GB"/>
        </a:p>
      </dgm:t>
    </dgm:pt>
  </dgm:ptLst>
  <dgm:cxnLst>
    <dgm:cxn modelId="{482B2970-527B-43B0-B003-2C603F7E1969}" type="presOf" srcId="{51777B5B-12C5-064C-BDD8-8FB28E02EC71}" destId="{C9B992BF-285D-354F-A853-4A9FA7691F54}" srcOrd="0" destOrd="0" presId="urn:microsoft.com/office/officeart/2005/8/layout/radial1"/>
    <dgm:cxn modelId="{8D077721-BB97-4FC0-B2B7-1BD58D768C88}" type="presOf" srcId="{62118C14-6F12-864A-BDBB-3EEB939360E2}" destId="{27AEA43A-382F-2444-981D-6AF3C15B8945}" srcOrd="1" destOrd="0" presId="urn:microsoft.com/office/officeart/2005/8/layout/radial1"/>
    <dgm:cxn modelId="{8ACDAA46-FFE1-462F-8C67-734EF78E2C26}" type="presOf" srcId="{A6FABB8A-1243-EF48-AE42-E7A2B20014E3}" destId="{9E10B0A3-B8B4-EA4D-920A-D3A5E020B539}" srcOrd="1" destOrd="0" presId="urn:microsoft.com/office/officeart/2005/8/layout/radial1"/>
    <dgm:cxn modelId="{12BDBA4C-AA56-C943-A7A9-F1BB61F2875F}" srcId="{51777B5B-12C5-064C-BDD8-8FB28E02EC71}" destId="{5B9E5EFA-EFA2-1747-B28F-A90B6CF2938F}" srcOrd="0" destOrd="0" parTransId="{62118C14-6F12-864A-BDBB-3EEB939360E2}" sibTransId="{538E6F29-D5B5-8D45-A8A0-DAF6CDE4D7C3}"/>
    <dgm:cxn modelId="{E82AAA25-7CC1-2743-9707-44263E349195}" srcId="{51777B5B-12C5-064C-BDD8-8FB28E02EC71}" destId="{8C07225C-D3A7-8647-9BE8-4A85A4C2F83C}" srcOrd="4" destOrd="0" parTransId="{1450EFBD-D849-4B44-A15E-A20B695EDF88}" sibTransId="{AFC7BDF8-E80E-064C-9DB4-BC57950BC61C}"/>
    <dgm:cxn modelId="{2FD37421-5DC8-41E4-BFAA-593D95C03C17}" type="presOf" srcId="{62118C14-6F12-864A-BDBB-3EEB939360E2}" destId="{C2E16525-4068-B943-8EB1-871104629727}" srcOrd="0" destOrd="0" presId="urn:microsoft.com/office/officeart/2005/8/layout/radial1"/>
    <dgm:cxn modelId="{BDE610E2-AFC4-4A73-A7A7-23995681B8AE}" type="presOf" srcId="{40DA7F2C-5AE4-7D42-83A7-3C1A5F2AC0E4}" destId="{259B6ACA-3305-DD42-9842-BE9C2638C2DF}" srcOrd="1" destOrd="0" presId="urn:microsoft.com/office/officeart/2005/8/layout/radial1"/>
    <dgm:cxn modelId="{D01C31BB-3C2E-4A7E-BB3B-C955FD63A206}" type="presOf" srcId="{EBDF61A9-966C-5246-9832-2CAB9EE6110A}" destId="{85499576-17E8-384B-BDF4-16932189D1E7}" srcOrd="0" destOrd="0" presId="urn:microsoft.com/office/officeart/2005/8/layout/radial1"/>
    <dgm:cxn modelId="{855EAD83-AE17-488F-BF72-89C6C1852DB6}" type="presOf" srcId="{CC66389E-C705-5B49-A1FA-0757987F877A}" destId="{07A66E86-A366-6A48-84D6-08D50D1B39EE}" srcOrd="0" destOrd="0" presId="urn:microsoft.com/office/officeart/2005/8/layout/radial1"/>
    <dgm:cxn modelId="{F13482F3-104B-40D7-9EE2-93947D9D85F0}" type="presOf" srcId="{5B9E5EFA-EFA2-1747-B28F-A90B6CF2938F}" destId="{C44ABAD0-41F2-804B-BCAC-0127B72E3AAA}" srcOrd="0" destOrd="0" presId="urn:microsoft.com/office/officeart/2005/8/layout/radial1"/>
    <dgm:cxn modelId="{F1162EBC-DEE4-4145-8BE5-8E52B6618A2F}" type="presOf" srcId="{71575D91-07D8-D44E-A2C7-AD8459EA1F93}" destId="{9E2DEEE1-B8B3-C147-BE17-A7C8E695F3C2}" srcOrd="1" destOrd="0" presId="urn:microsoft.com/office/officeart/2005/8/layout/radial1"/>
    <dgm:cxn modelId="{94A87D8C-91C5-B34B-973A-2C0564469EB9}" srcId="{EF630DFF-2542-3741-8BFA-ABDD2101F189}" destId="{51777B5B-12C5-064C-BDD8-8FB28E02EC71}" srcOrd="0" destOrd="0" parTransId="{1FBD8620-60DD-5E43-AD01-047141D45651}" sibTransId="{D3C24648-827C-AF4C-B97A-0F651B285856}"/>
    <dgm:cxn modelId="{8B5011BA-7556-40F4-A862-43BF6D8FE856}" type="presOf" srcId="{1450EFBD-D849-4B44-A15E-A20B695EDF88}" destId="{703B7C7A-2B94-174B-9B09-57B172D44A02}" srcOrd="1" destOrd="0" presId="urn:microsoft.com/office/officeart/2005/8/layout/radial1"/>
    <dgm:cxn modelId="{583D6CB6-ECD3-48EF-8AE5-E2F8C8AA4D0E}" type="presOf" srcId="{EBDF61A9-966C-5246-9832-2CAB9EE6110A}" destId="{8C98A93D-E14D-114B-A297-2E0578036C05}" srcOrd="1" destOrd="0" presId="urn:microsoft.com/office/officeart/2005/8/layout/radial1"/>
    <dgm:cxn modelId="{D8986A86-1957-F44C-895F-989928FADAA3}" srcId="{51777B5B-12C5-064C-BDD8-8FB28E02EC71}" destId="{2283F597-8370-524A-B6F7-E66B9988C840}" srcOrd="5" destOrd="0" parTransId="{EBDF61A9-966C-5246-9832-2CAB9EE6110A}" sibTransId="{346CE2F9-8ED4-994D-85B4-2565E1533811}"/>
    <dgm:cxn modelId="{3B43CF04-ACFD-1845-BF18-70FCF5137C94}" srcId="{51777B5B-12C5-064C-BDD8-8FB28E02EC71}" destId="{CC66389E-C705-5B49-A1FA-0757987F877A}" srcOrd="3" destOrd="0" parTransId="{71575D91-07D8-D44E-A2C7-AD8459EA1F93}" sibTransId="{9F79D8E9-7CD3-374D-B120-3FC3C8C26AA2}"/>
    <dgm:cxn modelId="{22CA48B0-A63A-4047-A663-52FA6A498CAF}" type="presOf" srcId="{A5E9A1A0-ED03-BA47-B081-42E76B62863A}" destId="{F30B7745-A12A-6C46-AC7B-AD2D2E288F17}" srcOrd="0" destOrd="0" presId="urn:microsoft.com/office/officeart/2005/8/layout/radial1"/>
    <dgm:cxn modelId="{1052533F-3118-489F-ABC9-C20FC82204CC}" type="presOf" srcId="{8C07225C-D3A7-8647-9BE8-4A85A4C2F83C}" destId="{BA3C466D-8541-074A-847B-2A9581E6323D}" srcOrd="0" destOrd="0" presId="urn:microsoft.com/office/officeart/2005/8/layout/radial1"/>
    <dgm:cxn modelId="{9C4535B3-78F4-4DA8-9647-D2BD01199035}" type="presOf" srcId="{40DA7F2C-5AE4-7D42-83A7-3C1A5F2AC0E4}" destId="{2C715B09-26F9-4445-AB60-27F954C66954}" srcOrd="0" destOrd="0" presId="urn:microsoft.com/office/officeart/2005/8/layout/radial1"/>
    <dgm:cxn modelId="{ABD6B9CD-82BB-4510-AD94-8B8FF28757EC}" type="presOf" srcId="{2283F597-8370-524A-B6F7-E66B9988C840}" destId="{47306D62-5C3B-8147-8946-060138585536}" srcOrd="0" destOrd="0" presId="urn:microsoft.com/office/officeart/2005/8/layout/radial1"/>
    <dgm:cxn modelId="{327EC347-C43E-4DAE-BD8F-CBB4C9593C19}" type="presOf" srcId="{1450EFBD-D849-4B44-A15E-A20B695EDF88}" destId="{C774F7AF-3E3F-3442-A341-50EAEE9BD426}" srcOrd="0" destOrd="0" presId="urn:microsoft.com/office/officeart/2005/8/layout/radial1"/>
    <dgm:cxn modelId="{7770E772-B30D-4BF4-B97E-06A54C055A91}" type="presOf" srcId="{A6FABB8A-1243-EF48-AE42-E7A2B20014E3}" destId="{BF0E384F-70AA-5742-98E1-E93943D6DA79}" srcOrd="0" destOrd="0" presId="urn:microsoft.com/office/officeart/2005/8/layout/radial1"/>
    <dgm:cxn modelId="{306739E3-B94F-2149-8D32-4573C18570ED}" srcId="{51777B5B-12C5-064C-BDD8-8FB28E02EC71}" destId="{E3A435C5-3D9B-DD47-91BE-3D542CB2F68B}" srcOrd="2" destOrd="0" parTransId="{A6FABB8A-1243-EF48-AE42-E7A2B20014E3}" sibTransId="{C39E43FB-F37B-384B-A7A5-AB23BE001CEA}"/>
    <dgm:cxn modelId="{831FC0AC-E917-442A-A95C-71A021F37336}" type="presOf" srcId="{E3A435C5-3D9B-DD47-91BE-3D542CB2F68B}" destId="{416A066E-93CB-0C47-A6AC-751B1DF1265B}" srcOrd="0" destOrd="0" presId="urn:microsoft.com/office/officeart/2005/8/layout/radial1"/>
    <dgm:cxn modelId="{A059D6A1-6514-9346-843A-186F5087468D}" srcId="{51777B5B-12C5-064C-BDD8-8FB28E02EC71}" destId="{A5E9A1A0-ED03-BA47-B081-42E76B62863A}" srcOrd="1" destOrd="0" parTransId="{40DA7F2C-5AE4-7D42-83A7-3C1A5F2AC0E4}" sibTransId="{2FF79FBB-C2D3-F74E-AB22-DC4E52925FA4}"/>
    <dgm:cxn modelId="{CEDBC513-EA8E-4DAB-BD87-47AEF37C546E}" type="presOf" srcId="{EF630DFF-2542-3741-8BFA-ABDD2101F189}" destId="{1450EF17-318E-CB48-8CBF-E1A0773AE61A}" srcOrd="0" destOrd="0" presId="urn:microsoft.com/office/officeart/2005/8/layout/radial1"/>
    <dgm:cxn modelId="{2447CFF7-3E52-4031-A62C-F8AEAE43179E}" type="presOf" srcId="{71575D91-07D8-D44E-A2C7-AD8459EA1F93}" destId="{13590ADB-323D-D646-B24B-0BDE02857789}" srcOrd="0" destOrd="0" presId="urn:microsoft.com/office/officeart/2005/8/layout/radial1"/>
    <dgm:cxn modelId="{CBC96A80-D6F4-4990-93A7-816A6A3AA8AE}" type="presParOf" srcId="{1450EF17-318E-CB48-8CBF-E1A0773AE61A}" destId="{C9B992BF-285D-354F-A853-4A9FA7691F54}" srcOrd="0" destOrd="0" presId="urn:microsoft.com/office/officeart/2005/8/layout/radial1"/>
    <dgm:cxn modelId="{7D190233-A5B6-4DD9-90F7-FE89C382C770}" type="presParOf" srcId="{1450EF17-318E-CB48-8CBF-E1A0773AE61A}" destId="{C2E16525-4068-B943-8EB1-871104629727}" srcOrd="1" destOrd="0" presId="urn:microsoft.com/office/officeart/2005/8/layout/radial1"/>
    <dgm:cxn modelId="{2296B684-FF31-4814-8D45-4CFB86EE297B}" type="presParOf" srcId="{C2E16525-4068-B943-8EB1-871104629727}" destId="{27AEA43A-382F-2444-981D-6AF3C15B8945}" srcOrd="0" destOrd="0" presId="urn:microsoft.com/office/officeart/2005/8/layout/radial1"/>
    <dgm:cxn modelId="{71B74168-E680-4E09-855D-79EA1A95A03D}" type="presParOf" srcId="{1450EF17-318E-CB48-8CBF-E1A0773AE61A}" destId="{C44ABAD0-41F2-804B-BCAC-0127B72E3AAA}" srcOrd="2" destOrd="0" presId="urn:microsoft.com/office/officeart/2005/8/layout/radial1"/>
    <dgm:cxn modelId="{03280FD6-406F-44CF-96E4-9C7CE13BED11}" type="presParOf" srcId="{1450EF17-318E-CB48-8CBF-E1A0773AE61A}" destId="{2C715B09-26F9-4445-AB60-27F954C66954}" srcOrd="3" destOrd="0" presId="urn:microsoft.com/office/officeart/2005/8/layout/radial1"/>
    <dgm:cxn modelId="{C85BA002-DCDD-46BE-9F84-16A076686A12}" type="presParOf" srcId="{2C715B09-26F9-4445-AB60-27F954C66954}" destId="{259B6ACA-3305-DD42-9842-BE9C2638C2DF}" srcOrd="0" destOrd="0" presId="urn:microsoft.com/office/officeart/2005/8/layout/radial1"/>
    <dgm:cxn modelId="{DBC557C1-8BE5-4406-9B04-78AE6D8372D3}" type="presParOf" srcId="{1450EF17-318E-CB48-8CBF-E1A0773AE61A}" destId="{F30B7745-A12A-6C46-AC7B-AD2D2E288F17}" srcOrd="4" destOrd="0" presId="urn:microsoft.com/office/officeart/2005/8/layout/radial1"/>
    <dgm:cxn modelId="{5716802A-46FA-416D-9D90-C3750F19E117}" type="presParOf" srcId="{1450EF17-318E-CB48-8CBF-E1A0773AE61A}" destId="{BF0E384F-70AA-5742-98E1-E93943D6DA79}" srcOrd="5" destOrd="0" presId="urn:microsoft.com/office/officeart/2005/8/layout/radial1"/>
    <dgm:cxn modelId="{DEEEAA2D-3DC0-4819-B667-C95D2DF725EF}" type="presParOf" srcId="{BF0E384F-70AA-5742-98E1-E93943D6DA79}" destId="{9E10B0A3-B8B4-EA4D-920A-D3A5E020B539}" srcOrd="0" destOrd="0" presId="urn:microsoft.com/office/officeart/2005/8/layout/radial1"/>
    <dgm:cxn modelId="{63713C22-FE2D-40EC-9174-74086D4091CC}" type="presParOf" srcId="{1450EF17-318E-CB48-8CBF-E1A0773AE61A}" destId="{416A066E-93CB-0C47-A6AC-751B1DF1265B}" srcOrd="6" destOrd="0" presId="urn:microsoft.com/office/officeart/2005/8/layout/radial1"/>
    <dgm:cxn modelId="{A3A4D01D-891D-424B-B3C0-E4BC6BDC61A5}" type="presParOf" srcId="{1450EF17-318E-CB48-8CBF-E1A0773AE61A}" destId="{13590ADB-323D-D646-B24B-0BDE02857789}" srcOrd="7" destOrd="0" presId="urn:microsoft.com/office/officeart/2005/8/layout/radial1"/>
    <dgm:cxn modelId="{7CDF1280-BB52-47ED-9C77-47018F7C927F}" type="presParOf" srcId="{13590ADB-323D-D646-B24B-0BDE02857789}" destId="{9E2DEEE1-B8B3-C147-BE17-A7C8E695F3C2}" srcOrd="0" destOrd="0" presId="urn:microsoft.com/office/officeart/2005/8/layout/radial1"/>
    <dgm:cxn modelId="{642DE357-EF66-4717-9ABE-121C2527385D}" type="presParOf" srcId="{1450EF17-318E-CB48-8CBF-E1A0773AE61A}" destId="{07A66E86-A366-6A48-84D6-08D50D1B39EE}" srcOrd="8" destOrd="0" presId="urn:microsoft.com/office/officeart/2005/8/layout/radial1"/>
    <dgm:cxn modelId="{8603C9E4-32D2-4D69-AA59-C9E9EEEF3BC5}" type="presParOf" srcId="{1450EF17-318E-CB48-8CBF-E1A0773AE61A}" destId="{C774F7AF-3E3F-3442-A341-50EAEE9BD426}" srcOrd="9" destOrd="0" presId="urn:microsoft.com/office/officeart/2005/8/layout/radial1"/>
    <dgm:cxn modelId="{27A00C6C-E359-4165-87D5-F359A9152712}" type="presParOf" srcId="{C774F7AF-3E3F-3442-A341-50EAEE9BD426}" destId="{703B7C7A-2B94-174B-9B09-57B172D44A02}" srcOrd="0" destOrd="0" presId="urn:microsoft.com/office/officeart/2005/8/layout/radial1"/>
    <dgm:cxn modelId="{B7684059-BE6D-4B76-B2DF-A80C615C3DD7}" type="presParOf" srcId="{1450EF17-318E-CB48-8CBF-E1A0773AE61A}" destId="{BA3C466D-8541-074A-847B-2A9581E6323D}" srcOrd="10" destOrd="0" presId="urn:microsoft.com/office/officeart/2005/8/layout/radial1"/>
    <dgm:cxn modelId="{F4203486-8F71-48C1-A6FC-65A98047F0EB}" type="presParOf" srcId="{1450EF17-318E-CB48-8CBF-E1A0773AE61A}" destId="{85499576-17E8-384B-BDF4-16932189D1E7}" srcOrd="11" destOrd="0" presId="urn:microsoft.com/office/officeart/2005/8/layout/radial1"/>
    <dgm:cxn modelId="{C02A227F-7451-4922-B217-A419F5D2A6AF}" type="presParOf" srcId="{85499576-17E8-384B-BDF4-16932189D1E7}" destId="{8C98A93D-E14D-114B-A297-2E0578036C05}" srcOrd="0" destOrd="0" presId="urn:microsoft.com/office/officeart/2005/8/layout/radial1"/>
    <dgm:cxn modelId="{19CD8A9A-4930-4D0D-B419-5EA468ED3644}" type="presParOf" srcId="{1450EF17-318E-CB48-8CBF-E1A0773AE61A}" destId="{47306D62-5C3B-8147-8946-060138585536}" srcOrd="12" destOrd="0" presId="urn:microsoft.com/office/officeart/2005/8/layout/radial1"/>
  </dgm:cxnLst>
  <dgm:b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AD866-E2AE-419C-9A8D-9A43FA7267C7}">
      <dsp:nvSpPr>
        <dsp:cNvPr id="0" name=""/>
        <dsp:cNvSpPr/>
      </dsp:nvSpPr>
      <dsp:spPr>
        <a:xfrm>
          <a:off x="6281441" y="3264742"/>
          <a:ext cx="275387" cy="794155"/>
        </a:xfrm>
        <a:custGeom>
          <a:avLst/>
          <a:gdLst/>
          <a:ahLst/>
          <a:cxnLst/>
          <a:rect l="0" t="0" r="0" b="0"/>
          <a:pathLst>
            <a:path>
              <a:moveTo>
                <a:pt x="0" y="0"/>
              </a:moveTo>
              <a:lnTo>
                <a:pt x="90699" y="0"/>
              </a:lnTo>
              <a:lnTo>
                <a:pt x="90699" y="794155"/>
              </a:lnTo>
              <a:lnTo>
                <a:pt x="275387" y="794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7278B4-2BE0-415A-B9CB-2168C0AB49B8}">
      <dsp:nvSpPr>
        <dsp:cNvPr id="0" name=""/>
        <dsp:cNvSpPr/>
      </dsp:nvSpPr>
      <dsp:spPr>
        <a:xfrm>
          <a:off x="6281441" y="3219022"/>
          <a:ext cx="275387" cy="91440"/>
        </a:xfrm>
        <a:custGeom>
          <a:avLst/>
          <a:gdLst/>
          <a:ahLst/>
          <a:cxnLst/>
          <a:rect l="0" t="0" r="0" b="0"/>
          <a:pathLst>
            <a:path>
              <a:moveTo>
                <a:pt x="0" y="45720"/>
              </a:moveTo>
              <a:lnTo>
                <a:pt x="27538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091946-0432-4D91-95E0-7F50F8C785E8}">
      <dsp:nvSpPr>
        <dsp:cNvPr id="0" name=""/>
        <dsp:cNvSpPr/>
      </dsp:nvSpPr>
      <dsp:spPr>
        <a:xfrm>
          <a:off x="6281441" y="2470587"/>
          <a:ext cx="275387" cy="794155"/>
        </a:xfrm>
        <a:custGeom>
          <a:avLst/>
          <a:gdLst/>
          <a:ahLst/>
          <a:cxnLst/>
          <a:rect l="0" t="0" r="0" b="0"/>
          <a:pathLst>
            <a:path>
              <a:moveTo>
                <a:pt x="0" y="794155"/>
              </a:moveTo>
              <a:lnTo>
                <a:pt x="90699" y="794155"/>
              </a:lnTo>
              <a:lnTo>
                <a:pt x="90699" y="0"/>
              </a:lnTo>
              <a:lnTo>
                <a:pt x="275387"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35D204-0DD7-461B-A3E4-A3A38DF718E5}">
      <dsp:nvSpPr>
        <dsp:cNvPr id="0" name=""/>
        <dsp:cNvSpPr/>
      </dsp:nvSpPr>
      <dsp:spPr>
        <a:xfrm>
          <a:off x="4065194" y="2243324"/>
          <a:ext cx="369374" cy="1021418"/>
        </a:xfrm>
        <a:custGeom>
          <a:avLst/>
          <a:gdLst/>
          <a:ahLst/>
          <a:cxnLst/>
          <a:rect l="0" t="0" r="0" b="0"/>
          <a:pathLst>
            <a:path>
              <a:moveTo>
                <a:pt x="0" y="0"/>
              </a:moveTo>
              <a:lnTo>
                <a:pt x="184687" y="0"/>
              </a:lnTo>
              <a:lnTo>
                <a:pt x="184687" y="1021418"/>
              </a:lnTo>
              <a:lnTo>
                <a:pt x="369374" y="10214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A4AF22-E23A-414F-800A-49D4D1CD36B7}">
      <dsp:nvSpPr>
        <dsp:cNvPr id="0" name=""/>
        <dsp:cNvSpPr/>
      </dsp:nvSpPr>
      <dsp:spPr>
        <a:xfrm>
          <a:off x="4065194" y="1314022"/>
          <a:ext cx="369374" cy="929302"/>
        </a:xfrm>
        <a:custGeom>
          <a:avLst/>
          <a:gdLst/>
          <a:ahLst/>
          <a:cxnLst/>
          <a:rect l="0" t="0" r="0" b="0"/>
          <a:pathLst>
            <a:path>
              <a:moveTo>
                <a:pt x="0" y="929302"/>
              </a:moveTo>
              <a:lnTo>
                <a:pt x="184687" y="929302"/>
              </a:lnTo>
              <a:lnTo>
                <a:pt x="184687" y="0"/>
              </a:lnTo>
              <a:lnTo>
                <a:pt x="369374"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B554DD-3855-4DB4-BF2F-E73761DFFC1A}">
      <dsp:nvSpPr>
        <dsp:cNvPr id="0" name=""/>
        <dsp:cNvSpPr/>
      </dsp:nvSpPr>
      <dsp:spPr>
        <a:xfrm>
          <a:off x="1848947" y="1846247"/>
          <a:ext cx="369374" cy="397077"/>
        </a:xfrm>
        <a:custGeom>
          <a:avLst/>
          <a:gdLst/>
          <a:ahLst/>
          <a:cxnLst/>
          <a:rect l="0" t="0" r="0" b="0"/>
          <a:pathLst>
            <a:path>
              <a:moveTo>
                <a:pt x="0" y="0"/>
              </a:moveTo>
              <a:lnTo>
                <a:pt x="184687" y="0"/>
              </a:lnTo>
              <a:lnTo>
                <a:pt x="184687" y="397077"/>
              </a:lnTo>
              <a:lnTo>
                <a:pt x="369374" y="3970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C24045-89B4-48B8-A20B-A6482DDD1FFB}">
      <dsp:nvSpPr>
        <dsp:cNvPr id="0" name=""/>
        <dsp:cNvSpPr/>
      </dsp:nvSpPr>
      <dsp:spPr>
        <a:xfrm>
          <a:off x="1848947" y="1449169"/>
          <a:ext cx="369374" cy="397077"/>
        </a:xfrm>
        <a:custGeom>
          <a:avLst/>
          <a:gdLst/>
          <a:ahLst/>
          <a:cxnLst/>
          <a:rect l="0" t="0" r="0" b="0"/>
          <a:pathLst>
            <a:path>
              <a:moveTo>
                <a:pt x="0" y="397077"/>
              </a:moveTo>
              <a:lnTo>
                <a:pt x="184687" y="397077"/>
              </a:lnTo>
              <a:lnTo>
                <a:pt x="184687" y="0"/>
              </a:lnTo>
              <a:lnTo>
                <a:pt x="36937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EB1EC3-2A73-4557-B6C1-497B568EAC13}">
      <dsp:nvSpPr>
        <dsp:cNvPr id="0" name=""/>
        <dsp:cNvSpPr/>
      </dsp:nvSpPr>
      <dsp:spPr>
        <a:xfrm>
          <a:off x="2075" y="1564599"/>
          <a:ext cx="1846872" cy="5632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Identification </a:t>
          </a:r>
        </a:p>
        <a:p>
          <a:pPr lvl="0" algn="ctr" defTabSz="622300">
            <a:lnSpc>
              <a:spcPct val="90000"/>
            </a:lnSpc>
            <a:spcBef>
              <a:spcPct val="0"/>
            </a:spcBef>
            <a:spcAft>
              <a:spcPct val="35000"/>
            </a:spcAft>
          </a:pPr>
          <a:r>
            <a:rPr lang="en-GB" sz="1400" kern="1200" dirty="0" smtClean="0"/>
            <a:t>(GP or automated)</a:t>
          </a:r>
          <a:endParaRPr lang="en-GB" sz="1400" kern="1200" dirty="0"/>
        </a:p>
      </dsp:txBody>
      <dsp:txXfrm>
        <a:off x="2075" y="1564599"/>
        <a:ext cx="1846872" cy="563296"/>
      </dsp:txXfrm>
    </dsp:sp>
    <dsp:sp modelId="{C95FFAA5-1274-4544-A4B5-1E72BB8190D8}">
      <dsp:nvSpPr>
        <dsp:cNvPr id="0" name=""/>
        <dsp:cNvSpPr/>
      </dsp:nvSpPr>
      <dsp:spPr>
        <a:xfrm>
          <a:off x="2218321" y="1167521"/>
          <a:ext cx="1846872" cy="5632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Below cut-off score</a:t>
          </a:r>
          <a:endParaRPr lang="en-GB" sz="1400" kern="1200" dirty="0"/>
        </a:p>
      </dsp:txBody>
      <dsp:txXfrm>
        <a:off x="2218321" y="1167521"/>
        <a:ext cx="1846872" cy="563296"/>
      </dsp:txXfrm>
    </dsp:sp>
    <dsp:sp modelId="{630D06F7-0EAD-47B6-8EB4-AED83F1D6BF8}">
      <dsp:nvSpPr>
        <dsp:cNvPr id="0" name=""/>
        <dsp:cNvSpPr/>
      </dsp:nvSpPr>
      <dsp:spPr>
        <a:xfrm>
          <a:off x="2218321" y="1961676"/>
          <a:ext cx="1846872" cy="5632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Above cut-off score</a:t>
          </a:r>
          <a:endParaRPr lang="en-GB" sz="1400" kern="1200" dirty="0"/>
        </a:p>
      </dsp:txBody>
      <dsp:txXfrm>
        <a:off x="2218321" y="1961676"/>
        <a:ext cx="1846872" cy="563296"/>
      </dsp:txXfrm>
    </dsp:sp>
    <dsp:sp modelId="{2DA2212F-88C4-4E59-B677-B2E963C43A0A}">
      <dsp:nvSpPr>
        <dsp:cNvPr id="0" name=""/>
        <dsp:cNvSpPr/>
      </dsp:nvSpPr>
      <dsp:spPr>
        <a:xfrm>
          <a:off x="4434568" y="1032374"/>
          <a:ext cx="1846872" cy="5632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Usual care (control)</a:t>
          </a:r>
          <a:endParaRPr lang="en-GB" sz="1400" kern="1200" dirty="0"/>
        </a:p>
        <a:p>
          <a:pPr lvl="0" algn="ctr" defTabSz="622300">
            <a:lnSpc>
              <a:spcPct val="90000"/>
            </a:lnSpc>
            <a:spcBef>
              <a:spcPct val="0"/>
            </a:spcBef>
            <a:spcAft>
              <a:spcPct val="35000"/>
            </a:spcAft>
          </a:pPr>
          <a:r>
            <a:rPr lang="en-GB" sz="1400" kern="1200" dirty="0" smtClean="0"/>
            <a:t>50%</a:t>
          </a:r>
          <a:endParaRPr lang="en-GB" sz="1400" kern="1200" dirty="0"/>
        </a:p>
      </dsp:txBody>
      <dsp:txXfrm>
        <a:off x="4434568" y="1032374"/>
        <a:ext cx="1846872" cy="563296"/>
      </dsp:txXfrm>
    </dsp:sp>
    <dsp:sp modelId="{BF5DE388-1DAE-4CD1-8634-464854581DF5}">
      <dsp:nvSpPr>
        <dsp:cNvPr id="0" name=""/>
        <dsp:cNvSpPr/>
      </dsp:nvSpPr>
      <dsp:spPr>
        <a:xfrm>
          <a:off x="4434568" y="2983094"/>
          <a:ext cx="1846872" cy="5632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Interventions</a:t>
          </a:r>
        </a:p>
        <a:p>
          <a:pPr lvl="0" algn="ctr" defTabSz="622300">
            <a:lnSpc>
              <a:spcPct val="90000"/>
            </a:lnSpc>
            <a:spcBef>
              <a:spcPct val="0"/>
            </a:spcBef>
            <a:spcAft>
              <a:spcPct val="35000"/>
            </a:spcAft>
          </a:pPr>
          <a:r>
            <a:rPr lang="en-GB" sz="1400" kern="1200" dirty="0" smtClean="0"/>
            <a:t>50%</a:t>
          </a:r>
          <a:endParaRPr lang="en-GB" sz="1400" kern="1200" dirty="0"/>
        </a:p>
      </dsp:txBody>
      <dsp:txXfrm>
        <a:off x="4434568" y="2983094"/>
        <a:ext cx="1846872" cy="563296"/>
      </dsp:txXfrm>
    </dsp:sp>
    <dsp:sp modelId="{4DB5B19D-FE94-4FE6-9508-E4AF6D3D02B7}">
      <dsp:nvSpPr>
        <dsp:cNvPr id="0" name=""/>
        <dsp:cNvSpPr/>
      </dsp:nvSpPr>
      <dsp:spPr>
        <a:xfrm>
          <a:off x="6556828" y="2188939"/>
          <a:ext cx="1846872" cy="5632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Mindfulness</a:t>
          </a:r>
          <a:endParaRPr lang="en-GB" sz="1400" kern="1200" dirty="0"/>
        </a:p>
      </dsp:txBody>
      <dsp:txXfrm>
        <a:off x="6556828" y="2188939"/>
        <a:ext cx="1846872" cy="563296"/>
      </dsp:txXfrm>
    </dsp:sp>
    <dsp:sp modelId="{F540CA52-A874-4967-96B5-0CC01AA740EA}">
      <dsp:nvSpPr>
        <dsp:cNvPr id="0" name=""/>
        <dsp:cNvSpPr/>
      </dsp:nvSpPr>
      <dsp:spPr>
        <a:xfrm>
          <a:off x="6556828" y="2983094"/>
          <a:ext cx="1846872" cy="5632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Befriending </a:t>
          </a:r>
          <a:r>
            <a:rPr lang="en-GB" sz="1400" kern="1200" dirty="0" smtClean="0"/>
            <a:t>others</a:t>
          </a:r>
          <a:endParaRPr lang="en-GB" sz="1400" kern="1200" dirty="0"/>
        </a:p>
      </dsp:txBody>
      <dsp:txXfrm>
        <a:off x="6556828" y="2983094"/>
        <a:ext cx="1846872" cy="563296"/>
      </dsp:txXfrm>
    </dsp:sp>
    <dsp:sp modelId="{52213733-5317-477F-9F19-2C19CBB8E141}">
      <dsp:nvSpPr>
        <dsp:cNvPr id="0" name=""/>
        <dsp:cNvSpPr/>
      </dsp:nvSpPr>
      <dsp:spPr>
        <a:xfrm>
          <a:off x="6556828" y="3777249"/>
          <a:ext cx="1846872" cy="5632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Men in </a:t>
          </a:r>
          <a:r>
            <a:rPr lang="en-GB" sz="1400" kern="1200" dirty="0" smtClean="0"/>
            <a:t>Sheds</a:t>
          </a:r>
          <a:endParaRPr lang="en-GB" sz="1400" kern="1200" dirty="0"/>
        </a:p>
      </dsp:txBody>
      <dsp:txXfrm>
        <a:off x="6556828" y="3777249"/>
        <a:ext cx="1846872" cy="563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CA13B-C1F0-4A69-BD96-C14238839AC8}" type="datetimeFigureOut">
              <a:rPr lang="en-GB" smtClean="0"/>
              <a:t>25/02/2015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5FD8C5-78F2-4C4F-B30F-49CCB23DA7A1}" type="slidenum">
              <a:rPr lang="en-GB" smtClean="0"/>
              <a:t>‹#›</a:t>
            </a:fld>
            <a:endParaRPr lang="en-GB"/>
          </a:p>
        </p:txBody>
      </p:sp>
    </p:spTree>
    <p:extLst>
      <p:ext uri="{BB962C8B-B14F-4D97-AF65-F5344CB8AC3E}">
        <p14:creationId xmlns:p14="http://schemas.microsoft.com/office/powerpoint/2010/main" val="335835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Loneliness and social isolation present a serious risk to public health.</a:t>
            </a:r>
          </a:p>
          <a:p>
            <a:endParaRPr lang="en-GB" dirty="0" smtClean="0"/>
          </a:p>
          <a:p>
            <a:r>
              <a:rPr lang="en-GB" dirty="0" smtClean="0"/>
              <a:t>Lack of good evidence on what works</a:t>
            </a:r>
            <a:r>
              <a:rPr lang="en-GB" baseline="0" dirty="0" smtClean="0"/>
              <a:t>, few large scale RCTs</a:t>
            </a:r>
          </a:p>
          <a:p>
            <a:endParaRPr lang="en-GB" baseline="0" dirty="0" smtClean="0"/>
          </a:p>
          <a:p>
            <a:r>
              <a:rPr lang="en-GB" baseline="0" dirty="0" smtClean="0"/>
              <a:t>The few good studies show little impact on reducing loneliness</a:t>
            </a:r>
          </a:p>
          <a:p>
            <a:r>
              <a:rPr lang="en-GB" baseline="0" dirty="0" smtClean="0"/>
              <a:t> </a:t>
            </a:r>
            <a:endParaRPr lang="en-GB" dirty="0" smtClean="0"/>
          </a:p>
          <a:p>
            <a:r>
              <a:rPr lang="en-GB" dirty="0" smtClean="0"/>
              <a:t>Based</a:t>
            </a:r>
            <a:r>
              <a:rPr lang="en-GB" baseline="0" dirty="0" smtClean="0"/>
              <a:t> on a combination of our literature review and insights from other areas, we came up with interventions in 3 areas. One is based on c</a:t>
            </a:r>
            <a:r>
              <a:rPr lang="en-GB" dirty="0" smtClean="0"/>
              <a:t>ognitive behavioural therapies which have shown to be one of the most promising</a:t>
            </a:r>
            <a:r>
              <a:rPr lang="en-GB" baseline="0" dirty="0" smtClean="0"/>
              <a:t> areas. 2</a:t>
            </a:r>
            <a:r>
              <a:rPr lang="en-GB" baseline="30000" dirty="0" smtClean="0"/>
              <a:t>nd</a:t>
            </a:r>
            <a:r>
              <a:rPr lang="en-GB" baseline="0" dirty="0" smtClean="0"/>
              <a:t> is adding agency to people, by getting them to help other people, instead of just being passively helped. And finally, we decided to target men specifically, as most interventions tend to be primarily aimed at women, or at least women are the main beneficiaries.</a:t>
            </a:r>
          </a:p>
          <a:p>
            <a:endParaRPr lang="en-GB" baseline="0" dirty="0" smtClean="0"/>
          </a:p>
          <a:p>
            <a:r>
              <a:rPr lang="en-GB" baseline="0" dirty="0" smtClean="0"/>
              <a:t>A key aspect to all of our work is to be empirically solid, as so we have designed a randomised control trial to test our interventions and what we will show you is the current design of the project which we hope to have running over the next few months.</a:t>
            </a:r>
            <a:endParaRPr lang="en-GB" dirty="0" smtClean="0"/>
          </a:p>
          <a:p>
            <a:endParaRPr lang="en-GB" dirty="0"/>
          </a:p>
        </p:txBody>
      </p:sp>
      <p:sp>
        <p:nvSpPr>
          <p:cNvPr id="4" name="Slide Number Placeholder 3"/>
          <p:cNvSpPr>
            <a:spLocks noGrp="1"/>
          </p:cNvSpPr>
          <p:nvPr>
            <p:ph type="sldNum" sz="quarter" idx="10"/>
          </p:nvPr>
        </p:nvSpPr>
        <p:spPr/>
        <p:txBody>
          <a:bodyPr/>
          <a:lstStyle/>
          <a:p>
            <a:fld id="{61356841-494A-4B9D-B0E9-8D426DC1833A}" type="slidenum">
              <a:rPr lang="en-GB" smtClean="0"/>
              <a:t>5</a:t>
            </a:fld>
            <a:endParaRPr lang="en-GB"/>
          </a:p>
        </p:txBody>
      </p:sp>
    </p:spTree>
    <p:extLst>
      <p:ext uri="{BB962C8B-B14F-4D97-AF65-F5344CB8AC3E}">
        <p14:creationId xmlns:p14="http://schemas.microsoft.com/office/powerpoint/2010/main" val="140531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No doubt a loss which is managed with re-engagement in social activities to alleviate the pain</a:t>
            </a:r>
          </a:p>
          <a:p>
            <a:pPr marL="171450" indent="-171450">
              <a:buFontTx/>
              <a:buChar char="-"/>
            </a:pPr>
            <a:r>
              <a:rPr lang="en-GB" dirty="0" smtClean="0"/>
              <a:t>Keeping busy to avoid, but then times of acute awareness – as another person said is comes and it goes</a:t>
            </a:r>
          </a:p>
          <a:p>
            <a:pPr marL="171450" indent="-171450">
              <a:buFontTx/>
              <a:buChar char="-"/>
            </a:pPr>
            <a:r>
              <a:rPr lang="en-GB" dirty="0" smtClean="0"/>
              <a:t>So less clear trajectory but rather fluctuation in periods of loneliness capturing the dance</a:t>
            </a:r>
          </a:p>
          <a:p>
            <a:pPr marL="171450" indent="-171450">
              <a:buFontTx/>
              <a:buChar char="-"/>
            </a:pPr>
            <a:endParaRPr lang="en-GB" dirty="0"/>
          </a:p>
          <a:p>
            <a:pPr marL="171450" indent="-171450">
              <a:buFontTx/>
              <a:buChar char="-"/>
            </a:pPr>
            <a:r>
              <a:rPr lang="en-GB" dirty="0" smtClean="0"/>
              <a:t>- quant questions are very focused; feedback from participants was that ratings in our survey were too simplistic to capture their situation.</a:t>
            </a:r>
            <a:endParaRPr lang="en-GB" dirty="0"/>
          </a:p>
        </p:txBody>
      </p:sp>
      <p:sp>
        <p:nvSpPr>
          <p:cNvPr id="4" name="Slide Number Placeholder 3"/>
          <p:cNvSpPr>
            <a:spLocks noGrp="1"/>
          </p:cNvSpPr>
          <p:nvPr>
            <p:ph type="sldNum" sz="quarter" idx="10"/>
          </p:nvPr>
        </p:nvSpPr>
        <p:spPr/>
        <p:txBody>
          <a:bodyPr/>
          <a:lstStyle/>
          <a:p>
            <a:fld id="{971ABCF1-EB76-4FBC-9FD9-4DF29005E979}"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640359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1ABCF1-EB76-4FBC-9FD9-4DF29005E979}"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2006592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74 </a:t>
            </a:r>
            <a:r>
              <a:rPr lang="en-GB" dirty="0" err="1" smtClean="0"/>
              <a:t>yr</a:t>
            </a:r>
            <a:r>
              <a:rPr lang="en-GB" dirty="0" smtClean="0"/>
              <a:t> old similar situation to earlier gentleman who focuses on the loss in relation to loneliness creeping in at night whereas this man calls it loneliness of the heart.  Interestingly, his health was declining and he was home alone more often. But also spoke of being more lonely away on holiday as in the hone he felt closer to his wife.</a:t>
            </a:r>
          </a:p>
          <a:p>
            <a:pPr marL="171450" indent="-171450">
              <a:buFontTx/>
              <a:buChar char="-"/>
            </a:pPr>
            <a:r>
              <a:rPr lang="en-GB" dirty="0" smtClean="0"/>
              <a:t>Is he more conscious of his loneliness due to health decline and more limited opportunities to socially engage?</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71ABCF1-EB76-4FBC-9FD9-4DF29005E979}"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1350459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ea typeface="Calibri" pitchFamily="34" charset="0"/>
                <a:cs typeface="Times New Roman" pitchFamily="18" charset="0"/>
              </a:rPr>
              <a:t>75 </a:t>
            </a:r>
            <a:r>
              <a:rPr lang="en-GB" dirty="0">
                <a:ea typeface="Calibri" pitchFamily="34" charset="0"/>
                <a:cs typeface="Times New Roman" pitchFamily="18" charset="0"/>
              </a:rPr>
              <a:t>year old single </a:t>
            </a:r>
            <a:r>
              <a:rPr lang="en-GB" dirty="0" smtClean="0">
                <a:ea typeface="Calibri" pitchFamily="34" charset="0"/>
                <a:cs typeface="Times New Roman" pitchFamily="18" charset="0"/>
              </a:rPr>
              <a:t>female</a:t>
            </a:r>
          </a:p>
          <a:p>
            <a:pPr marL="171450" indent="-171450">
              <a:buFontTx/>
              <a:buChar char="-"/>
            </a:pPr>
            <a:r>
              <a:rPr lang="en-GB" dirty="0" smtClean="0">
                <a:cs typeface="Times New Roman" pitchFamily="18" charset="0"/>
              </a:rPr>
              <a:t>Is this a more psychological or internal engagement with loneliness?</a:t>
            </a:r>
            <a:endParaRPr lang="en-GB" dirty="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971ABCF1-EB76-4FBC-9FD9-4DF29005E979}" type="slidenum">
              <a:rPr lang="en-GB" smtClean="0">
                <a:solidFill>
                  <a:prstClr val="black"/>
                </a:solidFill>
              </a:rPr>
              <a:pPr/>
              <a:t>54</a:t>
            </a:fld>
            <a:endParaRPr lang="en-GB">
              <a:solidFill>
                <a:prstClr val="black"/>
              </a:solidFill>
            </a:endParaRPr>
          </a:p>
        </p:txBody>
      </p:sp>
    </p:spTree>
    <p:extLst>
      <p:ext uri="{BB962C8B-B14F-4D97-AF65-F5344CB8AC3E}">
        <p14:creationId xmlns:p14="http://schemas.microsoft.com/office/powerpoint/2010/main" val="831206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Intrinsic </a:t>
            </a:r>
            <a:r>
              <a:rPr lang="en-GB" dirty="0"/>
              <a:t>barrier on how well we know or understand </a:t>
            </a:r>
            <a:r>
              <a:rPr lang="en-GB" dirty="0" smtClean="0"/>
              <a:t>ourselves; therefore it is impossible to communicate what we do not know.  (</a:t>
            </a:r>
            <a:r>
              <a:rPr lang="en-GB" dirty="0" err="1" smtClean="0"/>
              <a:t>Mijuskovic</a:t>
            </a:r>
            <a:r>
              <a:rPr lang="en-GB" dirty="0" smtClean="0"/>
              <a:t>)</a:t>
            </a:r>
            <a:endParaRPr lang="en-GB" sz="1050" dirty="0" smtClean="0"/>
          </a:p>
          <a:p>
            <a:pPr marL="171450" indent="-171450">
              <a:buFontTx/>
              <a:buChar char="-"/>
            </a:pPr>
            <a:endParaRPr lang="en-GB" sz="1050" dirty="0"/>
          </a:p>
          <a:p>
            <a:endParaRPr lang="en-GB" dirty="0"/>
          </a:p>
        </p:txBody>
      </p:sp>
      <p:sp>
        <p:nvSpPr>
          <p:cNvPr id="4" name="Slide Number Placeholder 3"/>
          <p:cNvSpPr>
            <a:spLocks noGrp="1"/>
          </p:cNvSpPr>
          <p:nvPr>
            <p:ph type="sldNum" sz="quarter" idx="10"/>
          </p:nvPr>
        </p:nvSpPr>
        <p:spPr/>
        <p:txBody>
          <a:bodyPr/>
          <a:lstStyle/>
          <a:p>
            <a:fld id="{971ABCF1-EB76-4FBC-9FD9-4DF29005E979}"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682189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Participants did not want to speak openly about loneliness – in some instances almost like a phobia.  When they do speak it’s often in general or  using easily understood descriptions.  Where more intimate people struggled to find the right words.  Often described in another person rather than themselves.  Obsession with keeping busy and demonstrate active social lives synonymous with active ageing discourses.  But also demonstrates loneliness as a basic motivator for social engagement.</a:t>
            </a:r>
          </a:p>
          <a:p>
            <a:pPr marL="171450" indent="-171450">
              <a:buFontTx/>
              <a:buChar char="-"/>
            </a:pPr>
            <a:r>
              <a:rPr lang="en-GB" dirty="0" smtClean="0"/>
              <a:t>Wasn’t easily understood and tendency to self-blame or blame the other; tendency to attribute it to one cause or a reality of old age.</a:t>
            </a:r>
          </a:p>
          <a:p>
            <a:pPr marL="171450" indent="-171450">
              <a:buFontTx/>
              <a:buChar char="-"/>
            </a:pPr>
            <a:r>
              <a:rPr lang="en-GB" dirty="0" smtClean="0"/>
              <a:t>Some recognition of increasing vulnerability due to the some of the challenges of ageing were mentioned.</a:t>
            </a:r>
          </a:p>
          <a:p>
            <a:pPr marL="171450" indent="-171450">
              <a:buFontTx/>
              <a:buChar char="-"/>
            </a:pPr>
            <a:r>
              <a:rPr lang="en-GB" dirty="0" smtClean="0"/>
              <a:t>The dynamic nature of loneliness emerged – it’s movement throughout daily life. </a:t>
            </a:r>
            <a:endParaRPr lang="en-GB" dirty="0"/>
          </a:p>
        </p:txBody>
      </p:sp>
      <p:sp>
        <p:nvSpPr>
          <p:cNvPr id="4" name="Slide Number Placeholder 3"/>
          <p:cNvSpPr>
            <a:spLocks noGrp="1"/>
          </p:cNvSpPr>
          <p:nvPr>
            <p:ph type="sldNum" sz="quarter" idx="10"/>
          </p:nvPr>
        </p:nvSpPr>
        <p:spPr/>
        <p:txBody>
          <a:bodyPr/>
          <a:lstStyle/>
          <a:p>
            <a:fld id="{971ABCF1-EB76-4FBC-9FD9-4DF29005E979}" type="slidenum">
              <a:rPr lang="en-GB" smtClean="0">
                <a:solidFill>
                  <a:prstClr val="black"/>
                </a:solidFill>
              </a:rPr>
              <a:pPr/>
              <a:t>56</a:t>
            </a:fld>
            <a:endParaRPr lang="en-GB">
              <a:solidFill>
                <a:prstClr val="black"/>
              </a:solidFill>
            </a:endParaRPr>
          </a:p>
        </p:txBody>
      </p:sp>
    </p:spTree>
    <p:extLst>
      <p:ext uri="{BB962C8B-B14F-4D97-AF65-F5344CB8AC3E}">
        <p14:creationId xmlns:p14="http://schemas.microsoft.com/office/powerpoint/2010/main" val="2374533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5FD8C5-78F2-4C4F-B30F-49CCB23DA7A1}" type="slidenum">
              <a:rPr lang="en-GB" smtClean="0"/>
              <a:t>58</a:t>
            </a:fld>
            <a:endParaRPr lang="en-GB"/>
          </a:p>
        </p:txBody>
      </p:sp>
    </p:spTree>
    <p:extLst>
      <p:ext uri="{BB962C8B-B14F-4D97-AF65-F5344CB8AC3E}">
        <p14:creationId xmlns:p14="http://schemas.microsoft.com/office/powerpoint/2010/main" val="369332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Loneliness and social isolation present a serious risk to public health.</a:t>
            </a:r>
          </a:p>
          <a:p>
            <a:endParaRPr lang="en-GB" dirty="0" smtClean="0"/>
          </a:p>
          <a:p>
            <a:r>
              <a:rPr lang="en-GB" dirty="0" smtClean="0"/>
              <a:t>Lack of good evidence on what works</a:t>
            </a:r>
            <a:r>
              <a:rPr lang="en-GB" baseline="0" dirty="0" smtClean="0"/>
              <a:t>, few large scale RCTs</a:t>
            </a:r>
          </a:p>
          <a:p>
            <a:endParaRPr lang="en-GB" baseline="0" dirty="0" smtClean="0"/>
          </a:p>
          <a:p>
            <a:r>
              <a:rPr lang="en-GB" baseline="0" dirty="0" smtClean="0"/>
              <a:t>The few good studies show little impact on reducing loneliness</a:t>
            </a:r>
          </a:p>
          <a:p>
            <a:r>
              <a:rPr lang="en-GB" baseline="0" dirty="0" smtClean="0"/>
              <a:t> </a:t>
            </a:r>
            <a:endParaRPr lang="en-GB" dirty="0" smtClean="0"/>
          </a:p>
          <a:p>
            <a:r>
              <a:rPr lang="en-GB" dirty="0" smtClean="0"/>
              <a:t>Based</a:t>
            </a:r>
            <a:r>
              <a:rPr lang="en-GB" baseline="0" dirty="0" smtClean="0"/>
              <a:t> on a combination of our literature review and insights from other areas, we came up with interventions in 3 areas. One is based on c</a:t>
            </a:r>
            <a:r>
              <a:rPr lang="en-GB" dirty="0" smtClean="0"/>
              <a:t>ognitive behavioural therapies which have shown to be one of the most promising</a:t>
            </a:r>
            <a:r>
              <a:rPr lang="en-GB" baseline="0" dirty="0" smtClean="0"/>
              <a:t> areas. 2</a:t>
            </a:r>
            <a:r>
              <a:rPr lang="en-GB" baseline="30000" dirty="0" smtClean="0"/>
              <a:t>nd</a:t>
            </a:r>
            <a:r>
              <a:rPr lang="en-GB" baseline="0" dirty="0" smtClean="0"/>
              <a:t> is adding agency to people, by getting them to help other people, instead of just being passively helped. And finally, we decided to target men specifically, as most interventions tend to be primarily aimed at women, or at least women are the main beneficiaries.</a:t>
            </a:r>
          </a:p>
          <a:p>
            <a:endParaRPr lang="en-GB" baseline="0" dirty="0" smtClean="0"/>
          </a:p>
          <a:p>
            <a:r>
              <a:rPr lang="en-GB" baseline="0" dirty="0" smtClean="0"/>
              <a:t>A key aspect to all of our work is to be empirically solid, as so we have designed a randomised control trial to test our interventions and what we will show you is the current design of the project which w </a:t>
            </a:r>
            <a:r>
              <a:rPr lang="en-GB" baseline="0" dirty="0" err="1" smtClean="0"/>
              <a:t>ehope</a:t>
            </a:r>
            <a:r>
              <a:rPr lang="en-GB" baseline="0" dirty="0" smtClean="0"/>
              <a:t> to have running over the next few months.</a:t>
            </a:r>
            <a:endParaRPr lang="en-GB" dirty="0" smtClean="0"/>
          </a:p>
          <a:p>
            <a:endParaRPr lang="en-GB" dirty="0"/>
          </a:p>
        </p:txBody>
      </p:sp>
      <p:sp>
        <p:nvSpPr>
          <p:cNvPr id="4" name="Slide Number Placeholder 3"/>
          <p:cNvSpPr>
            <a:spLocks noGrp="1"/>
          </p:cNvSpPr>
          <p:nvPr>
            <p:ph type="sldNum" sz="quarter" idx="10"/>
          </p:nvPr>
        </p:nvSpPr>
        <p:spPr/>
        <p:txBody>
          <a:bodyPr/>
          <a:lstStyle/>
          <a:p>
            <a:fld id="{61356841-494A-4B9D-B0E9-8D426DC1833A}" type="slidenum">
              <a:rPr lang="en-GB" smtClean="0"/>
              <a:t>6</a:t>
            </a:fld>
            <a:endParaRPr lang="en-GB"/>
          </a:p>
        </p:txBody>
      </p:sp>
    </p:spTree>
    <p:extLst>
      <p:ext uri="{BB962C8B-B14F-4D97-AF65-F5344CB8AC3E}">
        <p14:creationId xmlns:p14="http://schemas.microsoft.com/office/powerpoint/2010/main" val="4258463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Feedback welcome</a:t>
            </a:r>
          </a:p>
          <a:p>
            <a:r>
              <a:rPr lang="en-GB" dirty="0" smtClean="0"/>
              <a:t>Potential partners are also very welcome</a:t>
            </a:r>
          </a:p>
          <a:p>
            <a:r>
              <a:rPr lang="en-GB" dirty="0" smtClean="0"/>
              <a:t>New measures,</a:t>
            </a:r>
            <a:r>
              <a:rPr lang="en-GB" baseline="0" dirty="0" smtClean="0"/>
              <a:t> possibly the new one by Campaign</a:t>
            </a:r>
            <a:endParaRPr lang="en-GB" dirty="0"/>
          </a:p>
        </p:txBody>
      </p:sp>
      <p:sp>
        <p:nvSpPr>
          <p:cNvPr id="4" name="Slide Number Placeholder 3"/>
          <p:cNvSpPr>
            <a:spLocks noGrp="1"/>
          </p:cNvSpPr>
          <p:nvPr>
            <p:ph type="sldNum" sz="quarter" idx="10"/>
          </p:nvPr>
        </p:nvSpPr>
        <p:spPr/>
        <p:txBody>
          <a:bodyPr/>
          <a:lstStyle/>
          <a:p>
            <a:fld id="{61356841-494A-4B9D-B0E9-8D426DC1833A}" type="slidenum">
              <a:rPr lang="en-GB" smtClean="0"/>
              <a:t>9</a:t>
            </a:fld>
            <a:endParaRPr lang="en-GB"/>
          </a:p>
        </p:txBody>
      </p:sp>
    </p:spTree>
    <p:extLst>
      <p:ext uri="{BB962C8B-B14F-4D97-AF65-F5344CB8AC3E}">
        <p14:creationId xmlns:p14="http://schemas.microsoft.com/office/powerpoint/2010/main" val="1627823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356841-494A-4B9D-B0E9-8D426DC1833A}" type="slidenum">
              <a:rPr lang="en-GB" smtClean="0"/>
              <a:t>10</a:t>
            </a:fld>
            <a:endParaRPr lang="en-GB"/>
          </a:p>
        </p:txBody>
      </p:sp>
    </p:spTree>
    <p:extLst>
      <p:ext uri="{BB962C8B-B14F-4D97-AF65-F5344CB8AC3E}">
        <p14:creationId xmlns:p14="http://schemas.microsoft.com/office/powerpoint/2010/main" val="10283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ea typeface="ＭＳ Ｐゴシック" pitchFamily="34"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3234178-B261-46CE-BC34-8D62FF1C8770}" type="slidenum">
              <a:rPr lang="en-GB">
                <a:solidFill>
                  <a:prstClr val="black"/>
                </a:solidFill>
              </a:rPr>
              <a:pPr eaLnBrk="1" hangingPunct="1"/>
              <a:t>44</a:t>
            </a:fld>
            <a:endParaRPr lang="en-GB">
              <a:solidFill>
                <a:prstClr val="black"/>
              </a:solidFill>
            </a:endParaRPr>
          </a:p>
        </p:txBody>
      </p:sp>
    </p:spTree>
    <p:extLst>
      <p:ext uri="{BB962C8B-B14F-4D97-AF65-F5344CB8AC3E}">
        <p14:creationId xmlns:p14="http://schemas.microsoft.com/office/powerpoint/2010/main" val="1162909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1ABCF1-EB76-4FBC-9FD9-4DF29005E979}"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951635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Also qualitative comments in survey</a:t>
            </a:r>
            <a:endParaRPr lang="en-GB" dirty="0"/>
          </a:p>
        </p:txBody>
      </p:sp>
      <p:sp>
        <p:nvSpPr>
          <p:cNvPr id="4" name="Slide Number Placeholder 3"/>
          <p:cNvSpPr>
            <a:spLocks noGrp="1"/>
          </p:cNvSpPr>
          <p:nvPr>
            <p:ph type="sldNum" sz="quarter" idx="10"/>
          </p:nvPr>
        </p:nvSpPr>
        <p:spPr/>
        <p:txBody>
          <a:bodyPr/>
          <a:lstStyle/>
          <a:p>
            <a:fld id="{971ABCF1-EB76-4FBC-9FD9-4DF29005E979}"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1780118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a:t>
            </a:r>
            <a:r>
              <a:rPr lang="en-GB" baseline="30000" dirty="0" smtClean="0"/>
              <a:t>nd</a:t>
            </a:r>
            <a:r>
              <a:rPr lang="en-GB" dirty="0" smtClean="0"/>
              <a:t> quote – 67 year old, married, rated as lonely</a:t>
            </a:r>
          </a:p>
          <a:p>
            <a:pPr marL="171450" indent="-171450">
              <a:buFontTx/>
              <a:buChar char="-"/>
            </a:pPr>
            <a:r>
              <a:rPr lang="en-GB" dirty="0" smtClean="0"/>
              <a:t>Difficult to quantify yet so easily recognised in another</a:t>
            </a:r>
          </a:p>
          <a:p>
            <a:pPr marL="171450" indent="-171450">
              <a:buFontTx/>
              <a:buChar char="-"/>
            </a:pPr>
            <a:r>
              <a:rPr lang="en-GB" dirty="0" smtClean="0"/>
              <a:t>Friend would deny, but apparently unaware she was doing the same</a:t>
            </a:r>
          </a:p>
          <a:p>
            <a:pPr marL="171450" indent="-171450">
              <a:buFontTx/>
              <a:buChar char="-"/>
            </a:pPr>
            <a:r>
              <a:rPr lang="en-GB" dirty="0" smtClean="0"/>
              <a:t>Shame of being lonely; shame of being old and lonely</a:t>
            </a:r>
          </a:p>
          <a:p>
            <a:pPr marL="171450" indent="-171450">
              <a:buFontTx/>
              <a:buChar char="-"/>
            </a:pPr>
            <a:r>
              <a:rPr lang="en-GB" dirty="0" smtClean="0"/>
              <a:t>Talking about the importance of social relationships but also ‘internal’ experience – so is there less clarity regarding the distinction between social and emotional loneliness?</a:t>
            </a:r>
            <a:endParaRPr lang="en-GB" dirty="0"/>
          </a:p>
        </p:txBody>
      </p:sp>
      <p:sp>
        <p:nvSpPr>
          <p:cNvPr id="4" name="Slide Number Placeholder 3"/>
          <p:cNvSpPr>
            <a:spLocks noGrp="1"/>
          </p:cNvSpPr>
          <p:nvPr>
            <p:ph type="sldNum" sz="quarter" idx="10"/>
          </p:nvPr>
        </p:nvSpPr>
        <p:spPr/>
        <p:txBody>
          <a:bodyPr/>
          <a:lstStyle/>
          <a:p>
            <a:fld id="{971ABCF1-EB76-4FBC-9FD9-4DF29005E979}"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3863404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69 </a:t>
            </a:r>
            <a:r>
              <a:rPr lang="en-GB" dirty="0" err="1" smtClean="0"/>
              <a:t>yr</a:t>
            </a:r>
            <a:r>
              <a:rPr lang="en-GB" dirty="0" smtClean="0"/>
              <a:t> old male</a:t>
            </a:r>
          </a:p>
          <a:p>
            <a:pPr marL="171450" indent="-171450">
              <a:buFontTx/>
              <a:buChar char="-"/>
            </a:pPr>
            <a:r>
              <a:rPr lang="en-GB" dirty="0" smtClean="0"/>
              <a:t>Has also rated himself lonely in quantitative element of the study</a:t>
            </a:r>
          </a:p>
          <a:p>
            <a:pPr marL="171450" indent="-171450">
              <a:buFontTx/>
              <a:buChar char="-"/>
            </a:pPr>
            <a:r>
              <a:rPr lang="en-GB" dirty="0"/>
              <a:t>However, efforts for planned, or even accidental, engagement were necessary to escape the almost certain possibility of loneliness.  Thus there appeared to be a heightened awareness that being alone and/or inactive was a trigger for loneliness, and the individual was responsible to manage or avoid the anticipated consequences – even if it meant a fortuitous opportunity to socialise.    </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71ABCF1-EB76-4FBC-9FD9-4DF29005E979}"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3855096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243BE1-4E52-4DB9-8C39-A00C3602ABF2}" type="datetimeFigureOut">
              <a:rPr lang="en-GB" smtClean="0"/>
              <a:t>25/02/2015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2561C-2BA8-4263-9B28-5430F00D8F5D}" type="slidenum">
              <a:rPr lang="en-GB" smtClean="0"/>
              <a:t>‹#›</a:t>
            </a:fld>
            <a:endParaRPr lang="en-GB"/>
          </a:p>
        </p:txBody>
      </p:sp>
    </p:spTree>
    <p:extLst>
      <p:ext uri="{BB962C8B-B14F-4D97-AF65-F5344CB8AC3E}">
        <p14:creationId xmlns:p14="http://schemas.microsoft.com/office/powerpoint/2010/main" val="1700958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43BE1-4E52-4DB9-8C39-A00C3602ABF2}" type="datetimeFigureOut">
              <a:rPr lang="en-GB" smtClean="0"/>
              <a:t>25/02/2015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2561C-2BA8-4263-9B28-5430F00D8F5D}" type="slidenum">
              <a:rPr lang="en-GB" smtClean="0"/>
              <a:t>‹#›</a:t>
            </a:fld>
            <a:endParaRPr lang="en-GB"/>
          </a:p>
        </p:txBody>
      </p:sp>
    </p:spTree>
    <p:extLst>
      <p:ext uri="{BB962C8B-B14F-4D97-AF65-F5344CB8AC3E}">
        <p14:creationId xmlns:p14="http://schemas.microsoft.com/office/powerpoint/2010/main" val="498887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43BE1-4E52-4DB9-8C39-A00C3602ABF2}" type="datetimeFigureOut">
              <a:rPr lang="en-GB" smtClean="0"/>
              <a:t>25/02/2015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2561C-2BA8-4263-9B28-5430F00D8F5D}" type="slidenum">
              <a:rPr lang="en-GB" smtClean="0"/>
              <a:t>‹#›</a:t>
            </a:fld>
            <a:endParaRPr lang="en-GB"/>
          </a:p>
        </p:txBody>
      </p:sp>
    </p:spTree>
    <p:extLst>
      <p:ext uri="{BB962C8B-B14F-4D97-AF65-F5344CB8AC3E}">
        <p14:creationId xmlns:p14="http://schemas.microsoft.com/office/powerpoint/2010/main" val="618147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mple Title">
    <p:spTree>
      <p:nvGrpSpPr>
        <p:cNvPr id="1" name=""/>
        <p:cNvGrpSpPr/>
        <p:nvPr/>
      </p:nvGrpSpPr>
      <p:grpSpPr>
        <a:xfrm>
          <a:off x="0" y="0"/>
          <a:ext cx="0" cy="0"/>
          <a:chOff x="0" y="0"/>
          <a:chExt cx="0" cy="0"/>
        </a:xfrm>
      </p:grpSpPr>
      <p:sp>
        <p:nvSpPr>
          <p:cNvPr id="9" name="Right Triangle 8"/>
          <p:cNvSpPr/>
          <p:nvPr userDrawn="1"/>
        </p:nvSpPr>
        <p:spPr>
          <a:xfrm flipV="1">
            <a:off x="-36512" y="0"/>
            <a:ext cx="9180512" cy="688538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ctrTitle"/>
          </p:nvPr>
        </p:nvSpPr>
        <p:spPr>
          <a:xfrm>
            <a:off x="2289175" y="3706739"/>
            <a:ext cx="6400800" cy="2312228"/>
          </a:xfrm>
          <a:prstGeom prst="rect">
            <a:avLst/>
          </a:prstGeom>
        </p:spPr>
        <p:txBody>
          <a:bodyPr anchor="b" anchorCtr="0">
            <a:normAutofit/>
          </a:bodyPr>
          <a:lstStyle>
            <a:lvl1pPr algn="r">
              <a:defRPr sz="3000" b="1">
                <a:solidFill>
                  <a:schemeClr val="accent1"/>
                </a:solidFill>
                <a:latin typeface="+mj-lt"/>
                <a:ea typeface="Apercu Medium" pitchFamily="50"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2289175" y="6025875"/>
            <a:ext cx="6400800" cy="374925"/>
          </a:xfrm>
          <a:prstGeom prst="rect">
            <a:avLst/>
          </a:prstGeom>
        </p:spPr>
        <p:txBody>
          <a:bodyPr anchor="b" anchorCtr="0">
            <a:normAutofit/>
          </a:bodyPr>
          <a:lstStyle>
            <a:lvl1pPr marL="0" indent="0" algn="r">
              <a:buNone/>
              <a:defRPr sz="1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833" y="931661"/>
            <a:ext cx="2111475" cy="28054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257" y="-45262"/>
            <a:ext cx="2003381" cy="1416791"/>
          </a:xfrm>
          <a:prstGeom prst="rect">
            <a:avLst/>
          </a:prstGeom>
        </p:spPr>
      </p:pic>
    </p:spTree>
    <p:extLst>
      <p:ext uri="{BB962C8B-B14F-4D97-AF65-F5344CB8AC3E}">
        <p14:creationId xmlns:p14="http://schemas.microsoft.com/office/powerpoint/2010/main" val="6443231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gn Off">
    <p:spTree>
      <p:nvGrpSpPr>
        <p:cNvPr id="1" name=""/>
        <p:cNvGrpSpPr/>
        <p:nvPr/>
      </p:nvGrpSpPr>
      <p:grpSpPr>
        <a:xfrm>
          <a:off x="0" y="0"/>
          <a:ext cx="0" cy="0"/>
          <a:chOff x="0" y="0"/>
          <a:chExt cx="0" cy="0"/>
        </a:xfrm>
      </p:grpSpPr>
      <p:pic>
        <p:nvPicPr>
          <p:cNvPr id="3" name="Picture 2" descr="http://www.behaviouralinsights.co.uk/sites/default/files/BIT%20New%20Blog%20Entry_CD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2197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a:spLocks noGrp="1"/>
          </p:cNvSpPr>
          <p:nvPr>
            <p:ph type="subTitle" idx="1"/>
          </p:nvPr>
        </p:nvSpPr>
        <p:spPr>
          <a:xfrm>
            <a:off x="2289175" y="6025875"/>
            <a:ext cx="6400800" cy="374925"/>
          </a:xfrm>
          <a:prstGeom prst="rect">
            <a:avLst/>
          </a:prstGeom>
        </p:spPr>
        <p:txBody>
          <a:bodyPr anchor="b" anchorCtr="0">
            <a:normAutofit/>
          </a:bodyPr>
          <a:lstStyle>
            <a:lvl1pPr marL="0" indent="0" algn="r">
              <a:buNone/>
              <a:defRPr sz="180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Title 1"/>
          <p:cNvSpPr>
            <a:spLocks noGrp="1"/>
          </p:cNvSpPr>
          <p:nvPr>
            <p:ph type="ctrTitle"/>
          </p:nvPr>
        </p:nvSpPr>
        <p:spPr>
          <a:xfrm>
            <a:off x="2289175" y="3706739"/>
            <a:ext cx="6400800" cy="2312228"/>
          </a:xfrm>
          <a:prstGeom prst="rect">
            <a:avLst/>
          </a:prstGeom>
        </p:spPr>
        <p:txBody>
          <a:bodyPr anchor="b" anchorCtr="0">
            <a:normAutofit/>
          </a:bodyPr>
          <a:lstStyle>
            <a:lvl1pPr algn="r">
              <a:defRPr sz="3000" b="1">
                <a:solidFill>
                  <a:schemeClr val="accent1"/>
                </a:solidFill>
                <a:latin typeface="+mj-lt"/>
                <a:ea typeface="Apercu Medium"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82462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794005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76354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08023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64592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48837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0329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43BE1-4E52-4DB9-8C39-A00C3602ABF2}" type="datetimeFigureOut">
              <a:rPr lang="en-GB" smtClean="0"/>
              <a:t>25/02/2015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2561C-2BA8-4263-9B28-5430F00D8F5D}" type="slidenum">
              <a:rPr lang="en-GB" smtClean="0"/>
              <a:t>‹#›</a:t>
            </a:fld>
            <a:endParaRPr lang="en-GB"/>
          </a:p>
        </p:txBody>
      </p:sp>
    </p:spTree>
    <p:extLst>
      <p:ext uri="{BB962C8B-B14F-4D97-AF65-F5344CB8AC3E}">
        <p14:creationId xmlns:p14="http://schemas.microsoft.com/office/powerpoint/2010/main" val="3700095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578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31652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9797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8270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78222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75E3B3-E3E6-4500-A7F2-E66D2F7ED25C}" type="datetime1">
              <a:rPr lang="en-GB"/>
              <a:pPr>
                <a:defRPr/>
              </a:pPr>
              <a:t>25/02/2015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C4FB37-4386-4CB6-9816-83E39A581D23}" type="slidenum">
              <a:rPr lang="en-GB"/>
              <a:pPr>
                <a:defRPr/>
              </a:pPr>
              <a:t>‹#›</a:t>
            </a:fld>
            <a:endParaRPr lang="en-GB"/>
          </a:p>
        </p:txBody>
      </p:sp>
    </p:spTree>
    <p:extLst>
      <p:ext uri="{BB962C8B-B14F-4D97-AF65-F5344CB8AC3E}">
        <p14:creationId xmlns:p14="http://schemas.microsoft.com/office/powerpoint/2010/main" val="2037057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314CC55-4821-496D-B569-63200FCAB196}" type="datetime1">
              <a:rPr lang="en-GB"/>
              <a:pPr>
                <a:defRPr/>
              </a:pPr>
              <a:t>25/02/2015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F592FC-A518-4189-91C5-D9A910344929}" type="slidenum">
              <a:rPr lang="en-GB"/>
              <a:pPr>
                <a:defRPr/>
              </a:pPr>
              <a:t>‹#›</a:t>
            </a:fld>
            <a:endParaRPr lang="en-GB"/>
          </a:p>
        </p:txBody>
      </p:sp>
    </p:spTree>
    <p:extLst>
      <p:ext uri="{BB962C8B-B14F-4D97-AF65-F5344CB8AC3E}">
        <p14:creationId xmlns:p14="http://schemas.microsoft.com/office/powerpoint/2010/main" val="20905342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CA479D-4CEB-4686-9BCB-E41B48B926E5}" type="datetime1">
              <a:rPr lang="en-GB"/>
              <a:pPr>
                <a:defRPr/>
              </a:pPr>
              <a:t>25/02/2015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05E625-35CB-41AF-A4B3-38695FEE731D}" type="slidenum">
              <a:rPr lang="en-GB"/>
              <a:pPr>
                <a:defRPr/>
              </a:pPr>
              <a:t>‹#›</a:t>
            </a:fld>
            <a:endParaRPr lang="en-GB"/>
          </a:p>
        </p:txBody>
      </p:sp>
    </p:spTree>
    <p:extLst>
      <p:ext uri="{BB962C8B-B14F-4D97-AF65-F5344CB8AC3E}">
        <p14:creationId xmlns:p14="http://schemas.microsoft.com/office/powerpoint/2010/main" val="2790649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5727700"/>
            <a:ext cx="913288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bwMode="auto">
          <a:xfrm>
            <a:off x="457200" y="274638"/>
            <a:ext cx="3970784" cy="562074"/>
          </a:xfrm>
          <a:prstGeom prst="rect">
            <a:avLst/>
          </a:prstGeom>
          <a:noFill/>
          <a:ln w="9525">
            <a:noFill/>
            <a:miter lim="800000"/>
            <a:headEnd/>
            <a:tailEnd/>
          </a:ln>
        </p:spPr>
        <p:txBody>
          <a:bodyPr/>
          <a:lstStyle/>
          <a:p>
            <a:pPr lvl="0"/>
            <a:r>
              <a:rPr lang="en-US" dirty="0" smtClean="0"/>
              <a:t>Click to edit Master title style</a:t>
            </a:r>
            <a:endParaRPr lang="en-GB" dirty="0" smtClean="0"/>
          </a:p>
        </p:txBody>
      </p:sp>
      <p:sp>
        <p:nvSpPr>
          <p:cNvPr id="8" name="Text Placeholder 2"/>
          <p:cNvSpPr>
            <a:spLocks noGrp="1"/>
          </p:cNvSpPr>
          <p:nvPr>
            <p:ph idx="1"/>
          </p:nvPr>
        </p:nvSpPr>
        <p:spPr bwMode="auto">
          <a:xfrm>
            <a:off x="446856" y="1281639"/>
            <a:ext cx="8229600" cy="4525963"/>
          </a:xfrm>
          <a:prstGeom prst="rect">
            <a:avLst/>
          </a:prstGeom>
          <a:noFill/>
          <a:ln w="9525">
            <a:noFill/>
            <a:miter lim="800000"/>
            <a:headEnd/>
            <a:tailEnd/>
          </a:ln>
        </p:spPr>
        <p:txBody>
          <a:bodyPr/>
          <a:lstStyle>
            <a:lvl1pPr marL="360363" indent="-360363" algn="l">
              <a:buFont typeface="Arial" pitchFamily="34" charset="0"/>
              <a:buChar char="•"/>
              <a:defRPr sz="2400" b="0"/>
            </a:lvl1pPr>
          </a:lstStyle>
          <a:p>
            <a:pPr lvl="0"/>
            <a:endParaRPr lang="en-US" noProof="0" dirty="0" smtClean="0"/>
          </a:p>
        </p:txBody>
      </p:sp>
      <p:sp>
        <p:nvSpPr>
          <p:cNvPr id="5" name="Date Placeholder 3"/>
          <p:cNvSpPr>
            <a:spLocks noGrp="1"/>
          </p:cNvSpPr>
          <p:nvPr>
            <p:ph type="dt" sz="half" idx="10"/>
          </p:nvPr>
        </p:nvSpPr>
        <p:spPr/>
        <p:txBody>
          <a:bodyPr/>
          <a:lstStyle>
            <a:lvl1pPr>
              <a:defRPr/>
            </a:lvl1pPr>
          </a:lstStyle>
          <a:p>
            <a:pPr>
              <a:defRPr/>
            </a:pPr>
            <a:fld id="{92D76E87-B732-43CF-9D41-EFFC0F23AA10}" type="datetime1">
              <a:rPr lang="en-GB"/>
              <a:pPr>
                <a:defRPr/>
              </a:pPr>
              <a:t>25/02/2015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F8BD0D9-4AE9-4C5C-B881-F2EA3040B638}" type="slidenum">
              <a:rPr lang="en-GB"/>
              <a:pPr>
                <a:defRPr/>
              </a:pPr>
              <a:t>‹#›</a:t>
            </a:fld>
            <a:endParaRPr lang="en-GB"/>
          </a:p>
        </p:txBody>
      </p:sp>
    </p:spTree>
    <p:extLst>
      <p:ext uri="{BB962C8B-B14F-4D97-AF65-F5344CB8AC3E}">
        <p14:creationId xmlns:p14="http://schemas.microsoft.com/office/powerpoint/2010/main" val="3767015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364088" y="0"/>
            <a:ext cx="3779912" cy="6858000"/>
          </a:xfrm>
        </p:spPr>
        <p:txBody>
          <a:bodyPr/>
          <a:lstStyle/>
          <a:p>
            <a:r>
              <a:rPr lang="en-US" smtClean="0"/>
              <a:t>Click icon to add picture</a:t>
            </a:r>
            <a:endParaRPr lang="en-GB"/>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54207" r="34250"/>
          <a:stretch/>
        </p:blipFill>
        <p:spPr>
          <a:xfrm>
            <a:off x="4802814" y="0"/>
            <a:ext cx="633281" cy="6858000"/>
          </a:xfrm>
          <a:prstGeom prst="rect">
            <a:avLst/>
          </a:prstGeom>
          <a:solidFill>
            <a:schemeClr val="accent1"/>
          </a:solidFill>
        </p:spPr>
      </p:pic>
      <p:grpSp>
        <p:nvGrpSpPr>
          <p:cNvPr id="8" name="Group 7"/>
          <p:cNvGrpSpPr/>
          <p:nvPr userDrawn="1"/>
        </p:nvGrpSpPr>
        <p:grpSpPr>
          <a:xfrm>
            <a:off x="4343892" y="1"/>
            <a:ext cx="458887" cy="6858000"/>
            <a:chOff x="8924955" y="2492896"/>
            <a:chExt cx="94075" cy="2544655"/>
          </a:xfrm>
        </p:grpSpPr>
        <p:sp>
          <p:nvSpPr>
            <p:cNvPr id="11" name="Rectangle 10"/>
            <p:cNvSpPr/>
            <p:nvPr userDrawn="1"/>
          </p:nvSpPr>
          <p:spPr>
            <a:xfrm flipH="1">
              <a:off x="8924955" y="2492896"/>
              <a:ext cx="72000" cy="25446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flipH="1">
              <a:off x="8996171" y="2492896"/>
              <a:ext cx="22859" cy="2544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2" name="Title 1"/>
          <p:cNvSpPr>
            <a:spLocks noGrp="1"/>
          </p:cNvSpPr>
          <p:nvPr>
            <p:ph type="ctrTitle"/>
          </p:nvPr>
        </p:nvSpPr>
        <p:spPr>
          <a:xfrm>
            <a:off x="293549" y="2130425"/>
            <a:ext cx="4084912" cy="1470025"/>
          </a:xfrm>
        </p:spPr>
        <p:txBody>
          <a:bodyPr lIns="36000" rIns="36000">
            <a:normAutofit/>
          </a:bodyPr>
          <a:lstStyle>
            <a:lvl1pPr algn="l">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293549" y="3620616"/>
            <a:ext cx="4084911" cy="1752600"/>
          </a:xfrm>
        </p:spPr>
        <p:txBody>
          <a:bodyPr lIns="36000" rIns="36000">
            <a:normAutofit/>
          </a:bodyPr>
          <a:lstStyle>
            <a:lvl1pPr marL="0" indent="0" algn="l">
              <a:buNone/>
              <a:defRPr sz="1600" b="1">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766" y="295900"/>
            <a:ext cx="1842827" cy="677446"/>
          </a:xfrm>
          <a:prstGeom prst="rect">
            <a:avLst/>
          </a:prstGeom>
        </p:spPr>
      </p:pic>
    </p:spTree>
    <p:extLst>
      <p:ext uri="{BB962C8B-B14F-4D97-AF65-F5344CB8AC3E}">
        <p14:creationId xmlns:p14="http://schemas.microsoft.com/office/powerpoint/2010/main" val="251852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43BE1-4E52-4DB9-8C39-A00C3602ABF2}" type="datetimeFigureOut">
              <a:rPr lang="en-GB" smtClean="0"/>
              <a:t>25/02/2015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2561C-2BA8-4263-9B28-5430F00D8F5D}" type="slidenum">
              <a:rPr lang="en-GB" smtClean="0"/>
              <a:t>‹#›</a:t>
            </a:fld>
            <a:endParaRPr lang="en-GB"/>
          </a:p>
        </p:txBody>
      </p:sp>
    </p:spTree>
    <p:extLst>
      <p:ext uri="{BB962C8B-B14F-4D97-AF65-F5344CB8AC3E}">
        <p14:creationId xmlns:p14="http://schemas.microsoft.com/office/powerpoint/2010/main" val="33221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Divider A">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6497" b="9666"/>
          <a:stretch/>
        </p:blipFill>
        <p:spPr>
          <a:xfrm>
            <a:off x="0" y="0"/>
            <a:ext cx="8271538" cy="6858001"/>
          </a:xfrm>
          <a:prstGeom prst="rect">
            <a:avLst/>
          </a:prstGeom>
        </p:spPr>
      </p:pic>
      <p:grpSp>
        <p:nvGrpSpPr>
          <p:cNvPr id="6" name="Group 5"/>
          <p:cNvGrpSpPr/>
          <p:nvPr userDrawn="1"/>
        </p:nvGrpSpPr>
        <p:grpSpPr>
          <a:xfrm>
            <a:off x="8235165" y="1"/>
            <a:ext cx="916469" cy="6858000"/>
            <a:chOff x="8271538" y="1"/>
            <a:chExt cx="916469" cy="6858000"/>
          </a:xfrm>
        </p:grpSpPr>
        <p:sp>
          <p:nvSpPr>
            <p:cNvPr id="5" name="Rectangle 4"/>
            <p:cNvSpPr/>
            <p:nvPr userDrawn="1"/>
          </p:nvSpPr>
          <p:spPr>
            <a:xfrm>
              <a:off x="8554691" y="1"/>
              <a:ext cx="633316"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flipH="1">
              <a:off x="8271538" y="1"/>
              <a:ext cx="28328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2" name="Title 1"/>
          <p:cNvSpPr>
            <a:spLocks noGrp="1"/>
          </p:cNvSpPr>
          <p:nvPr>
            <p:ph type="ctrTitle"/>
          </p:nvPr>
        </p:nvSpPr>
        <p:spPr>
          <a:xfrm>
            <a:off x="293548" y="2130425"/>
            <a:ext cx="5286563" cy="2018655"/>
          </a:xfrm>
        </p:spPr>
        <p:txBody>
          <a:bodyPr lIns="36000" rIns="36000">
            <a:normAutofit/>
          </a:bodyPr>
          <a:lstStyle>
            <a:lvl1pPr algn="l">
              <a:defRPr sz="36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hasCustomPrompt="1"/>
          </p:nvPr>
        </p:nvSpPr>
        <p:spPr>
          <a:xfrm>
            <a:off x="199057" y="4996263"/>
            <a:ext cx="4084911" cy="1752600"/>
          </a:xfrm>
        </p:spPr>
        <p:txBody>
          <a:bodyPr lIns="36000" rIns="36000" anchor="b">
            <a:normAutofit/>
          </a:bodyPr>
          <a:lstStyle>
            <a:lvl1pPr marL="0" indent="0" algn="l">
              <a:buNone/>
              <a:defRPr sz="8800" b="0" spc="-3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No.</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767" y="295900"/>
            <a:ext cx="1842824" cy="677445"/>
          </a:xfrm>
          <a:prstGeom prst="rect">
            <a:avLst/>
          </a:prstGeom>
        </p:spPr>
      </p:pic>
    </p:spTree>
    <p:extLst>
      <p:ext uri="{BB962C8B-B14F-4D97-AF65-F5344CB8AC3E}">
        <p14:creationId xmlns:p14="http://schemas.microsoft.com/office/powerpoint/2010/main" val="8676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Divider B">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683" b="15890"/>
          <a:stretch/>
        </p:blipFill>
        <p:spPr>
          <a:xfrm>
            <a:off x="0" y="1"/>
            <a:ext cx="8413180" cy="6858000"/>
          </a:xfrm>
          <a:prstGeom prst="rect">
            <a:avLst/>
          </a:prstGeom>
        </p:spPr>
      </p:pic>
      <p:sp>
        <p:nvSpPr>
          <p:cNvPr id="2" name="Title 1"/>
          <p:cNvSpPr>
            <a:spLocks noGrp="1"/>
          </p:cNvSpPr>
          <p:nvPr>
            <p:ph type="ctrTitle"/>
          </p:nvPr>
        </p:nvSpPr>
        <p:spPr>
          <a:xfrm>
            <a:off x="293548" y="2130425"/>
            <a:ext cx="5286563" cy="2018655"/>
          </a:xfrm>
        </p:spPr>
        <p:txBody>
          <a:bodyPr lIns="36000" rIns="36000">
            <a:normAutofit/>
          </a:bodyPr>
          <a:lstStyle>
            <a:lvl1pPr algn="l">
              <a:defRPr sz="36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hasCustomPrompt="1"/>
          </p:nvPr>
        </p:nvSpPr>
        <p:spPr>
          <a:xfrm>
            <a:off x="199057" y="4996263"/>
            <a:ext cx="4084911" cy="1752600"/>
          </a:xfrm>
        </p:spPr>
        <p:txBody>
          <a:bodyPr lIns="36000" rIns="36000" anchor="b">
            <a:normAutofit/>
          </a:bodyPr>
          <a:lstStyle>
            <a:lvl1pPr marL="0" indent="0" algn="l">
              <a:buNone/>
              <a:defRPr sz="8800" b="0" spc="-3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No.</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767" y="295900"/>
            <a:ext cx="1842824" cy="677445"/>
          </a:xfrm>
          <a:prstGeom prst="rect">
            <a:avLst/>
          </a:prstGeom>
        </p:spPr>
      </p:pic>
      <p:grpSp>
        <p:nvGrpSpPr>
          <p:cNvPr id="11" name="Group 10"/>
          <p:cNvGrpSpPr/>
          <p:nvPr userDrawn="1"/>
        </p:nvGrpSpPr>
        <p:grpSpPr>
          <a:xfrm>
            <a:off x="8235165" y="1"/>
            <a:ext cx="916469" cy="6858000"/>
            <a:chOff x="8271538" y="1"/>
            <a:chExt cx="916469" cy="6858000"/>
          </a:xfrm>
        </p:grpSpPr>
        <p:sp>
          <p:nvSpPr>
            <p:cNvPr id="12" name="Rectangle 11"/>
            <p:cNvSpPr/>
            <p:nvPr userDrawn="1"/>
          </p:nvSpPr>
          <p:spPr>
            <a:xfrm>
              <a:off x="8554691" y="1"/>
              <a:ext cx="633316"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userDrawn="1"/>
          </p:nvSpPr>
          <p:spPr>
            <a:xfrm flipH="1">
              <a:off x="8271538" y="1"/>
              <a:ext cx="28328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Tree>
    <p:extLst>
      <p:ext uri="{BB962C8B-B14F-4D97-AF65-F5344CB8AC3E}">
        <p14:creationId xmlns:p14="http://schemas.microsoft.com/office/powerpoint/2010/main" val="273846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F2AF39-F53C-4E00-924A-075C5FABD984}" type="datetime4">
              <a:rPr lang="en-GB" smtClean="0">
                <a:solidFill>
                  <a:srgbClr val="00325B"/>
                </a:solidFill>
              </a:rPr>
              <a:pPr/>
              <a:t>25 February 2015</a:t>
            </a:fld>
            <a:endParaRPr lang="en-GB">
              <a:solidFill>
                <a:srgbClr val="00325B"/>
              </a:solidFill>
            </a:endParaRPr>
          </a:p>
        </p:txBody>
      </p:sp>
      <p:sp>
        <p:nvSpPr>
          <p:cNvPr id="5" name="Footer Placeholder 4"/>
          <p:cNvSpPr>
            <a:spLocks noGrp="1"/>
          </p:cNvSpPr>
          <p:nvPr>
            <p:ph type="ftr" sz="quarter" idx="11"/>
          </p:nvPr>
        </p:nvSpPr>
        <p:spPr/>
        <p:txBody>
          <a:bodyPr/>
          <a:lstStyle/>
          <a:p>
            <a:r>
              <a:rPr lang="en-GB" smtClean="0">
                <a:solidFill>
                  <a:srgbClr val="00325B"/>
                </a:solidFill>
              </a:rPr>
              <a:t>Presentation Title</a:t>
            </a:r>
            <a:endParaRPr lang="en-GB">
              <a:solidFill>
                <a:srgbClr val="00325B"/>
              </a:solidFill>
            </a:endParaRPr>
          </a:p>
        </p:txBody>
      </p:sp>
      <p:sp>
        <p:nvSpPr>
          <p:cNvPr id="6" name="Slide Number Placeholder 5"/>
          <p:cNvSpPr>
            <a:spLocks noGrp="1"/>
          </p:cNvSpPr>
          <p:nvPr>
            <p:ph type="sldNum" sz="quarter" idx="12"/>
          </p:nvPr>
        </p:nvSpPr>
        <p:spPr/>
        <p:txBody>
          <a:bodyPr/>
          <a:lstStyle/>
          <a:p>
            <a:fld id="{786194A1-5B28-41B4-A256-7AB656992733}" type="slidenum">
              <a:rPr lang="en-GB" smtClean="0">
                <a:solidFill>
                  <a:srgbClr val="BE0F34"/>
                </a:solidFill>
              </a:rPr>
              <a:pPr/>
              <a:t>‹#›</a:t>
            </a:fld>
            <a:endParaRPr lang="en-GB">
              <a:solidFill>
                <a:srgbClr val="BE0F34"/>
              </a:solidFill>
            </a:endParaRPr>
          </a:p>
        </p:txBody>
      </p:sp>
    </p:spTree>
    <p:extLst>
      <p:ext uri="{BB962C8B-B14F-4D97-AF65-F5344CB8AC3E}">
        <p14:creationId xmlns:p14="http://schemas.microsoft.com/office/powerpoint/2010/main" val="27535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15842" y="1772816"/>
            <a:ext cx="4038600" cy="4525963"/>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427984" y="1772816"/>
            <a:ext cx="4038600" cy="4525963"/>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9EF5E671-99CD-4177-8DBC-0CF7E502D28B}" type="datetime4">
              <a:rPr lang="en-GB" smtClean="0">
                <a:solidFill>
                  <a:srgbClr val="00325B"/>
                </a:solidFill>
              </a:rPr>
              <a:pPr/>
              <a:t>25 February 2015</a:t>
            </a:fld>
            <a:endParaRPr lang="en-GB">
              <a:solidFill>
                <a:srgbClr val="00325B"/>
              </a:solidFill>
            </a:endParaRPr>
          </a:p>
        </p:txBody>
      </p:sp>
      <p:sp>
        <p:nvSpPr>
          <p:cNvPr id="6" name="Footer Placeholder 5"/>
          <p:cNvSpPr>
            <a:spLocks noGrp="1"/>
          </p:cNvSpPr>
          <p:nvPr>
            <p:ph type="ftr" sz="quarter" idx="11"/>
          </p:nvPr>
        </p:nvSpPr>
        <p:spPr/>
        <p:txBody>
          <a:bodyPr/>
          <a:lstStyle/>
          <a:p>
            <a:r>
              <a:rPr lang="en-GB" smtClean="0">
                <a:solidFill>
                  <a:srgbClr val="00325B"/>
                </a:solidFill>
              </a:rPr>
              <a:t>Presentation Title</a:t>
            </a:r>
            <a:endParaRPr lang="en-GB">
              <a:solidFill>
                <a:srgbClr val="00325B"/>
              </a:solidFill>
            </a:endParaRPr>
          </a:p>
        </p:txBody>
      </p:sp>
      <p:sp>
        <p:nvSpPr>
          <p:cNvPr id="7" name="Slide Number Placeholder 6"/>
          <p:cNvSpPr>
            <a:spLocks noGrp="1"/>
          </p:cNvSpPr>
          <p:nvPr>
            <p:ph type="sldNum" sz="quarter" idx="12"/>
          </p:nvPr>
        </p:nvSpPr>
        <p:spPr/>
        <p:txBody>
          <a:bodyPr/>
          <a:lstStyle/>
          <a:p>
            <a:fld id="{786194A1-5B28-41B4-A256-7AB656992733}" type="slidenum">
              <a:rPr lang="en-GB" smtClean="0">
                <a:solidFill>
                  <a:srgbClr val="BE0F34"/>
                </a:solidFill>
              </a:rPr>
              <a:pPr/>
              <a:t>‹#›</a:t>
            </a:fld>
            <a:endParaRPr lang="en-GB">
              <a:solidFill>
                <a:srgbClr val="BE0F34"/>
              </a:solidFill>
            </a:endParaRPr>
          </a:p>
        </p:txBody>
      </p:sp>
    </p:spTree>
    <p:extLst>
      <p:ext uri="{BB962C8B-B14F-4D97-AF65-F5344CB8AC3E}">
        <p14:creationId xmlns:p14="http://schemas.microsoft.com/office/powerpoint/2010/main" val="347550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15842" y="1772816"/>
            <a:ext cx="5436278" cy="4525963"/>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A5065BC2-2DAA-4D80-B2E4-0F86901ECE4F}" type="datetime4">
              <a:rPr lang="en-GB" smtClean="0">
                <a:solidFill>
                  <a:srgbClr val="00325B"/>
                </a:solidFill>
              </a:rPr>
              <a:pPr/>
              <a:t>25 February 2015</a:t>
            </a:fld>
            <a:endParaRPr lang="en-GB">
              <a:solidFill>
                <a:srgbClr val="00325B"/>
              </a:solidFill>
            </a:endParaRPr>
          </a:p>
        </p:txBody>
      </p:sp>
      <p:sp>
        <p:nvSpPr>
          <p:cNvPr id="6" name="Footer Placeholder 5"/>
          <p:cNvSpPr>
            <a:spLocks noGrp="1"/>
          </p:cNvSpPr>
          <p:nvPr>
            <p:ph type="ftr" sz="quarter" idx="11"/>
          </p:nvPr>
        </p:nvSpPr>
        <p:spPr/>
        <p:txBody>
          <a:bodyPr/>
          <a:lstStyle/>
          <a:p>
            <a:r>
              <a:rPr lang="en-GB" smtClean="0">
                <a:solidFill>
                  <a:srgbClr val="00325B"/>
                </a:solidFill>
              </a:rPr>
              <a:t>Presentation Title</a:t>
            </a:r>
            <a:endParaRPr lang="en-GB">
              <a:solidFill>
                <a:srgbClr val="00325B"/>
              </a:solidFill>
            </a:endParaRPr>
          </a:p>
        </p:txBody>
      </p:sp>
      <p:sp>
        <p:nvSpPr>
          <p:cNvPr id="7" name="Slide Number Placeholder 6"/>
          <p:cNvSpPr>
            <a:spLocks noGrp="1"/>
          </p:cNvSpPr>
          <p:nvPr>
            <p:ph type="sldNum" sz="quarter" idx="12"/>
          </p:nvPr>
        </p:nvSpPr>
        <p:spPr/>
        <p:txBody>
          <a:bodyPr/>
          <a:lstStyle/>
          <a:p>
            <a:fld id="{786194A1-5B28-41B4-A256-7AB656992733}" type="slidenum">
              <a:rPr lang="en-GB" smtClean="0">
                <a:solidFill>
                  <a:srgbClr val="BE0F34"/>
                </a:solidFill>
              </a:rPr>
              <a:pPr/>
              <a:t>‹#›</a:t>
            </a:fld>
            <a:endParaRPr lang="en-GB">
              <a:solidFill>
                <a:srgbClr val="BE0F34"/>
              </a:solidFill>
            </a:endParaRPr>
          </a:p>
        </p:txBody>
      </p:sp>
    </p:spTree>
    <p:extLst>
      <p:ext uri="{BB962C8B-B14F-4D97-AF65-F5344CB8AC3E}">
        <p14:creationId xmlns:p14="http://schemas.microsoft.com/office/powerpoint/2010/main" val="334782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left - Horizontal right">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15842" y="1772816"/>
            <a:ext cx="3564070" cy="4525963"/>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211960" y="1772817"/>
            <a:ext cx="4254624" cy="2241800"/>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CDEBB757-A882-40E6-9573-0CE4F2ECDB20}" type="datetime4">
              <a:rPr lang="en-GB" smtClean="0">
                <a:solidFill>
                  <a:srgbClr val="00325B"/>
                </a:solidFill>
              </a:rPr>
              <a:pPr/>
              <a:t>25 February 2015</a:t>
            </a:fld>
            <a:endParaRPr lang="en-GB">
              <a:solidFill>
                <a:srgbClr val="00325B"/>
              </a:solidFill>
            </a:endParaRPr>
          </a:p>
        </p:txBody>
      </p:sp>
      <p:sp>
        <p:nvSpPr>
          <p:cNvPr id="6" name="Footer Placeholder 5"/>
          <p:cNvSpPr>
            <a:spLocks noGrp="1"/>
          </p:cNvSpPr>
          <p:nvPr>
            <p:ph type="ftr" sz="quarter" idx="11"/>
          </p:nvPr>
        </p:nvSpPr>
        <p:spPr/>
        <p:txBody>
          <a:bodyPr/>
          <a:lstStyle/>
          <a:p>
            <a:r>
              <a:rPr lang="en-GB" smtClean="0">
                <a:solidFill>
                  <a:srgbClr val="00325B"/>
                </a:solidFill>
              </a:rPr>
              <a:t>Presentation Title</a:t>
            </a:r>
            <a:endParaRPr lang="en-GB">
              <a:solidFill>
                <a:srgbClr val="00325B"/>
              </a:solidFill>
            </a:endParaRPr>
          </a:p>
        </p:txBody>
      </p:sp>
      <p:sp>
        <p:nvSpPr>
          <p:cNvPr id="7" name="Slide Number Placeholder 6"/>
          <p:cNvSpPr>
            <a:spLocks noGrp="1"/>
          </p:cNvSpPr>
          <p:nvPr>
            <p:ph type="sldNum" sz="quarter" idx="12"/>
          </p:nvPr>
        </p:nvSpPr>
        <p:spPr/>
        <p:txBody>
          <a:bodyPr/>
          <a:lstStyle/>
          <a:p>
            <a:fld id="{786194A1-5B28-41B4-A256-7AB656992733}" type="slidenum">
              <a:rPr lang="en-GB" smtClean="0">
                <a:solidFill>
                  <a:srgbClr val="BE0F34"/>
                </a:solidFill>
              </a:rPr>
              <a:pPr/>
              <a:t>‹#›</a:t>
            </a:fld>
            <a:endParaRPr lang="en-GB">
              <a:solidFill>
                <a:srgbClr val="BE0F34"/>
              </a:solidFill>
            </a:endParaRPr>
          </a:p>
        </p:txBody>
      </p:sp>
      <p:sp>
        <p:nvSpPr>
          <p:cNvPr id="10" name="Content Placeholder 3"/>
          <p:cNvSpPr>
            <a:spLocks noGrp="1"/>
          </p:cNvSpPr>
          <p:nvPr>
            <p:ph sz="half" idx="14"/>
          </p:nvPr>
        </p:nvSpPr>
        <p:spPr>
          <a:xfrm>
            <a:off x="4211960" y="4139528"/>
            <a:ext cx="4254624" cy="2241800"/>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4158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left - Vertical right">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15842" y="1772816"/>
            <a:ext cx="3564070" cy="4525963"/>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3924176" y="1772816"/>
            <a:ext cx="2232000" cy="3384376"/>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BB6139EF-FFC8-4ECA-877C-C6DEDC2F8671}" type="datetime4">
              <a:rPr lang="en-GB" smtClean="0">
                <a:solidFill>
                  <a:srgbClr val="00325B"/>
                </a:solidFill>
              </a:rPr>
              <a:pPr/>
              <a:t>25 February 2015</a:t>
            </a:fld>
            <a:endParaRPr lang="en-GB">
              <a:solidFill>
                <a:srgbClr val="00325B"/>
              </a:solidFill>
            </a:endParaRPr>
          </a:p>
        </p:txBody>
      </p:sp>
      <p:sp>
        <p:nvSpPr>
          <p:cNvPr id="6" name="Footer Placeholder 5"/>
          <p:cNvSpPr>
            <a:spLocks noGrp="1"/>
          </p:cNvSpPr>
          <p:nvPr>
            <p:ph type="ftr" sz="quarter" idx="11"/>
          </p:nvPr>
        </p:nvSpPr>
        <p:spPr/>
        <p:txBody>
          <a:bodyPr/>
          <a:lstStyle/>
          <a:p>
            <a:r>
              <a:rPr lang="en-GB" smtClean="0">
                <a:solidFill>
                  <a:srgbClr val="00325B"/>
                </a:solidFill>
              </a:rPr>
              <a:t>Presentation Title</a:t>
            </a:r>
            <a:endParaRPr lang="en-GB">
              <a:solidFill>
                <a:srgbClr val="00325B"/>
              </a:solidFill>
            </a:endParaRPr>
          </a:p>
        </p:txBody>
      </p:sp>
      <p:sp>
        <p:nvSpPr>
          <p:cNvPr id="7" name="Slide Number Placeholder 6"/>
          <p:cNvSpPr>
            <a:spLocks noGrp="1"/>
          </p:cNvSpPr>
          <p:nvPr>
            <p:ph type="sldNum" sz="quarter" idx="12"/>
          </p:nvPr>
        </p:nvSpPr>
        <p:spPr/>
        <p:txBody>
          <a:bodyPr/>
          <a:lstStyle/>
          <a:p>
            <a:fld id="{786194A1-5B28-41B4-A256-7AB656992733}" type="slidenum">
              <a:rPr lang="en-GB" smtClean="0">
                <a:solidFill>
                  <a:srgbClr val="BE0F34"/>
                </a:solidFill>
              </a:rPr>
              <a:pPr/>
              <a:t>‹#›</a:t>
            </a:fld>
            <a:endParaRPr lang="en-GB">
              <a:solidFill>
                <a:srgbClr val="BE0F34"/>
              </a:solidFill>
            </a:endParaRPr>
          </a:p>
        </p:txBody>
      </p:sp>
      <p:sp>
        <p:nvSpPr>
          <p:cNvPr id="10" name="Content Placeholder 3"/>
          <p:cNvSpPr>
            <a:spLocks noGrp="1"/>
          </p:cNvSpPr>
          <p:nvPr>
            <p:ph sz="half" idx="14"/>
          </p:nvPr>
        </p:nvSpPr>
        <p:spPr>
          <a:xfrm>
            <a:off x="6228432" y="1772816"/>
            <a:ext cx="2232000" cy="3384376"/>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41962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ultiple Image &amp; text ">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1143000"/>
          </a:xfrm>
        </p:spPr>
        <p:txBody>
          <a:bodyPr/>
          <a:lstStyle/>
          <a:p>
            <a:r>
              <a:rPr lang="en-US" smtClean="0"/>
              <a:t>Click to edit Master title style</a:t>
            </a:r>
            <a:endParaRPr lang="en-GB"/>
          </a:p>
        </p:txBody>
      </p:sp>
      <p:sp>
        <p:nvSpPr>
          <p:cNvPr id="5" name="Date Placeholder 4"/>
          <p:cNvSpPr>
            <a:spLocks noGrp="1"/>
          </p:cNvSpPr>
          <p:nvPr>
            <p:ph type="dt" sz="half" idx="10"/>
          </p:nvPr>
        </p:nvSpPr>
        <p:spPr/>
        <p:txBody>
          <a:bodyPr/>
          <a:lstStyle/>
          <a:p>
            <a:fld id="{F618F212-E481-44F7-B42C-806BFC6E29C3}" type="datetime4">
              <a:rPr lang="en-GB" smtClean="0">
                <a:solidFill>
                  <a:srgbClr val="00325B"/>
                </a:solidFill>
              </a:rPr>
              <a:pPr/>
              <a:t>25 February 2015</a:t>
            </a:fld>
            <a:endParaRPr lang="en-GB">
              <a:solidFill>
                <a:srgbClr val="00325B"/>
              </a:solidFill>
            </a:endParaRPr>
          </a:p>
        </p:txBody>
      </p:sp>
      <p:sp>
        <p:nvSpPr>
          <p:cNvPr id="7" name="Slide Number Placeholder 6"/>
          <p:cNvSpPr>
            <a:spLocks noGrp="1"/>
          </p:cNvSpPr>
          <p:nvPr>
            <p:ph type="sldNum" sz="quarter" idx="12"/>
          </p:nvPr>
        </p:nvSpPr>
        <p:spPr/>
        <p:txBody>
          <a:bodyPr/>
          <a:lstStyle/>
          <a:p>
            <a:fld id="{786194A1-5B28-41B4-A256-7AB656992733}" type="slidenum">
              <a:rPr lang="en-GB" smtClean="0">
                <a:solidFill>
                  <a:srgbClr val="BE0F34"/>
                </a:solidFill>
              </a:rPr>
              <a:pPr/>
              <a:t>‹#›</a:t>
            </a:fld>
            <a:endParaRPr lang="en-GB">
              <a:solidFill>
                <a:srgbClr val="BE0F34"/>
              </a:solidFill>
            </a:endParaRPr>
          </a:p>
        </p:txBody>
      </p:sp>
      <p:sp>
        <p:nvSpPr>
          <p:cNvPr id="11" name="Picture Placeholder 10"/>
          <p:cNvSpPr>
            <a:spLocks noGrp="1"/>
          </p:cNvSpPr>
          <p:nvPr>
            <p:ph type="pic" sz="quarter" idx="14"/>
          </p:nvPr>
        </p:nvSpPr>
        <p:spPr>
          <a:xfrm>
            <a:off x="323850" y="2420888"/>
            <a:ext cx="1656000" cy="1656184"/>
          </a:xfrm>
        </p:spPr>
        <p:txBody>
          <a:bodyPr/>
          <a:lstStyle/>
          <a:p>
            <a:r>
              <a:rPr lang="en-US" smtClean="0"/>
              <a:t>Click icon to add picture</a:t>
            </a:r>
            <a:endParaRPr lang="en-GB"/>
          </a:p>
        </p:txBody>
      </p:sp>
      <p:sp>
        <p:nvSpPr>
          <p:cNvPr id="12" name="Picture Placeholder 10"/>
          <p:cNvSpPr>
            <a:spLocks noGrp="1"/>
          </p:cNvSpPr>
          <p:nvPr>
            <p:ph type="pic" sz="quarter" idx="15"/>
          </p:nvPr>
        </p:nvSpPr>
        <p:spPr>
          <a:xfrm>
            <a:off x="1979954" y="2420888"/>
            <a:ext cx="1656000" cy="1656184"/>
          </a:xfrm>
        </p:spPr>
        <p:txBody>
          <a:bodyPr/>
          <a:lstStyle/>
          <a:p>
            <a:r>
              <a:rPr lang="en-US" smtClean="0"/>
              <a:t>Click icon to add picture</a:t>
            </a:r>
            <a:endParaRPr lang="en-GB"/>
          </a:p>
        </p:txBody>
      </p:sp>
      <p:sp>
        <p:nvSpPr>
          <p:cNvPr id="13" name="Picture Placeholder 10"/>
          <p:cNvSpPr>
            <a:spLocks noGrp="1"/>
          </p:cNvSpPr>
          <p:nvPr>
            <p:ph type="pic" sz="quarter" idx="16"/>
          </p:nvPr>
        </p:nvSpPr>
        <p:spPr>
          <a:xfrm>
            <a:off x="3636058" y="2420888"/>
            <a:ext cx="1656000" cy="1656184"/>
          </a:xfrm>
        </p:spPr>
        <p:txBody>
          <a:bodyPr/>
          <a:lstStyle/>
          <a:p>
            <a:r>
              <a:rPr lang="en-US" smtClean="0"/>
              <a:t>Click icon to add picture</a:t>
            </a:r>
            <a:endParaRPr lang="en-GB"/>
          </a:p>
        </p:txBody>
      </p:sp>
      <p:sp>
        <p:nvSpPr>
          <p:cNvPr id="14" name="Picture Placeholder 10"/>
          <p:cNvSpPr>
            <a:spLocks noGrp="1"/>
          </p:cNvSpPr>
          <p:nvPr>
            <p:ph type="pic" sz="quarter" idx="17"/>
          </p:nvPr>
        </p:nvSpPr>
        <p:spPr>
          <a:xfrm>
            <a:off x="5292162" y="2420888"/>
            <a:ext cx="1656000" cy="1656184"/>
          </a:xfrm>
        </p:spPr>
        <p:txBody>
          <a:bodyPr/>
          <a:lstStyle/>
          <a:p>
            <a:r>
              <a:rPr lang="en-US" smtClean="0"/>
              <a:t>Click icon to add picture</a:t>
            </a:r>
            <a:endParaRPr lang="en-GB"/>
          </a:p>
        </p:txBody>
      </p:sp>
      <p:sp>
        <p:nvSpPr>
          <p:cNvPr id="15" name="Picture Placeholder 10"/>
          <p:cNvSpPr>
            <a:spLocks noGrp="1"/>
          </p:cNvSpPr>
          <p:nvPr>
            <p:ph type="pic" sz="quarter" idx="18"/>
          </p:nvPr>
        </p:nvSpPr>
        <p:spPr>
          <a:xfrm>
            <a:off x="6948264" y="2420888"/>
            <a:ext cx="1656000" cy="1656184"/>
          </a:xfrm>
        </p:spPr>
        <p:txBody>
          <a:bodyPr/>
          <a:lstStyle/>
          <a:p>
            <a:r>
              <a:rPr lang="en-US" smtClean="0"/>
              <a:t>Click icon to add picture</a:t>
            </a:r>
            <a:endParaRPr lang="en-GB"/>
          </a:p>
        </p:txBody>
      </p:sp>
      <p:sp>
        <p:nvSpPr>
          <p:cNvPr id="18" name="Text Placeholder 17"/>
          <p:cNvSpPr>
            <a:spLocks noGrp="1"/>
          </p:cNvSpPr>
          <p:nvPr>
            <p:ph type="body" sz="quarter" idx="19"/>
          </p:nvPr>
        </p:nvSpPr>
        <p:spPr>
          <a:xfrm>
            <a:off x="224088" y="4221088"/>
            <a:ext cx="1620000" cy="1655763"/>
          </a:xfrm>
        </p:spPr>
        <p:txBody>
          <a:bodyPr>
            <a:normAutofit/>
          </a:bodyPr>
          <a:lstStyle>
            <a:lvl1pPr>
              <a:spcBef>
                <a:spcPts val="0"/>
              </a:spcBef>
              <a:spcAft>
                <a:spcPts val="600"/>
              </a:spcAft>
              <a:defRPr sz="1100">
                <a:solidFill>
                  <a:schemeClr val="accent1"/>
                </a:solidFill>
              </a:defRPr>
            </a:lvl1pPr>
            <a:lvl2pPr marL="0" indent="0">
              <a:spcBef>
                <a:spcPts val="0"/>
              </a:spcBef>
              <a:spcAft>
                <a:spcPts val="600"/>
              </a:spcAft>
              <a:buNone/>
              <a:defRPr sz="900" spc="30" baseline="0">
                <a:solidFill>
                  <a:schemeClr val="tx2"/>
                </a:solidFill>
              </a:defRPr>
            </a:lvl2pPr>
            <a:lvl3pPr marL="0" indent="0">
              <a:spcBef>
                <a:spcPts val="0"/>
              </a:spcBef>
              <a:spcAft>
                <a:spcPts val="600"/>
              </a:spcAft>
              <a:buNone/>
              <a:defRPr sz="900">
                <a:solidFill>
                  <a:schemeClr val="accent2"/>
                </a:solidFill>
              </a:defRPr>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p:txBody>
      </p:sp>
      <p:sp>
        <p:nvSpPr>
          <p:cNvPr id="19" name="Text Placeholder 17"/>
          <p:cNvSpPr>
            <a:spLocks noGrp="1"/>
          </p:cNvSpPr>
          <p:nvPr>
            <p:ph type="body" sz="quarter" idx="20"/>
          </p:nvPr>
        </p:nvSpPr>
        <p:spPr>
          <a:xfrm>
            <a:off x="1881614" y="4221088"/>
            <a:ext cx="1620000" cy="1655763"/>
          </a:xfrm>
        </p:spPr>
        <p:txBody>
          <a:bodyPr>
            <a:normAutofit/>
          </a:bodyPr>
          <a:lstStyle>
            <a:lvl1pPr>
              <a:spcBef>
                <a:spcPts val="0"/>
              </a:spcBef>
              <a:spcAft>
                <a:spcPts val="600"/>
              </a:spcAft>
              <a:defRPr sz="1100">
                <a:solidFill>
                  <a:schemeClr val="accent1"/>
                </a:solidFill>
              </a:defRPr>
            </a:lvl1pPr>
            <a:lvl2pPr marL="0" indent="0">
              <a:spcBef>
                <a:spcPts val="0"/>
              </a:spcBef>
              <a:spcAft>
                <a:spcPts val="600"/>
              </a:spcAft>
              <a:buNone/>
              <a:defRPr lang="en-US" sz="900" kern="1200" spc="30" baseline="0" dirty="0" smtClean="0">
                <a:solidFill>
                  <a:schemeClr val="tx2"/>
                </a:solidFill>
                <a:latin typeface="+mn-lt"/>
                <a:ea typeface="+mn-ea"/>
                <a:cs typeface="+mn-cs"/>
              </a:defRPr>
            </a:lvl2pPr>
            <a:lvl3pPr marL="0" indent="0">
              <a:spcBef>
                <a:spcPts val="0"/>
              </a:spcBef>
              <a:spcAft>
                <a:spcPts val="600"/>
              </a:spcAft>
              <a:buNone/>
              <a:defRPr sz="900">
                <a:solidFill>
                  <a:schemeClr val="accent2"/>
                </a:solidFill>
              </a:defRPr>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p:txBody>
      </p:sp>
      <p:sp>
        <p:nvSpPr>
          <p:cNvPr id="20" name="Text Placeholder 17"/>
          <p:cNvSpPr>
            <a:spLocks noGrp="1"/>
          </p:cNvSpPr>
          <p:nvPr>
            <p:ph type="body" sz="quarter" idx="21"/>
          </p:nvPr>
        </p:nvSpPr>
        <p:spPr>
          <a:xfrm>
            <a:off x="3539140" y="4221088"/>
            <a:ext cx="1620000" cy="1655763"/>
          </a:xfrm>
        </p:spPr>
        <p:txBody>
          <a:bodyPr>
            <a:normAutofit/>
          </a:bodyPr>
          <a:lstStyle>
            <a:lvl1pPr>
              <a:spcBef>
                <a:spcPts val="0"/>
              </a:spcBef>
              <a:spcAft>
                <a:spcPts val="600"/>
              </a:spcAft>
              <a:defRPr sz="1100">
                <a:solidFill>
                  <a:schemeClr val="accent1"/>
                </a:solidFill>
              </a:defRPr>
            </a:lvl1pPr>
            <a:lvl2pPr marL="0" indent="0">
              <a:spcBef>
                <a:spcPts val="0"/>
              </a:spcBef>
              <a:spcAft>
                <a:spcPts val="600"/>
              </a:spcAft>
              <a:buNone/>
              <a:defRPr lang="en-US" sz="900" kern="1200" spc="30" baseline="0" dirty="0" smtClean="0">
                <a:solidFill>
                  <a:schemeClr val="tx2"/>
                </a:solidFill>
                <a:latin typeface="+mn-lt"/>
                <a:ea typeface="+mn-ea"/>
                <a:cs typeface="+mn-cs"/>
              </a:defRPr>
            </a:lvl2pPr>
            <a:lvl3pPr marL="0" indent="0">
              <a:spcBef>
                <a:spcPts val="0"/>
              </a:spcBef>
              <a:spcAft>
                <a:spcPts val="600"/>
              </a:spcAft>
              <a:buNone/>
              <a:defRPr sz="900">
                <a:solidFill>
                  <a:schemeClr val="accent2"/>
                </a:solidFill>
              </a:defRPr>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p:txBody>
      </p:sp>
      <p:sp>
        <p:nvSpPr>
          <p:cNvPr id="21" name="Text Placeholder 17"/>
          <p:cNvSpPr>
            <a:spLocks noGrp="1"/>
          </p:cNvSpPr>
          <p:nvPr>
            <p:ph type="body" sz="quarter" idx="22"/>
          </p:nvPr>
        </p:nvSpPr>
        <p:spPr>
          <a:xfrm>
            <a:off x="5196666" y="4221088"/>
            <a:ext cx="1620000" cy="1655763"/>
          </a:xfrm>
        </p:spPr>
        <p:txBody>
          <a:bodyPr>
            <a:normAutofit/>
          </a:bodyPr>
          <a:lstStyle>
            <a:lvl1pPr>
              <a:spcBef>
                <a:spcPts val="0"/>
              </a:spcBef>
              <a:spcAft>
                <a:spcPts val="600"/>
              </a:spcAft>
              <a:defRPr sz="1100">
                <a:solidFill>
                  <a:schemeClr val="accent1"/>
                </a:solidFill>
              </a:defRPr>
            </a:lvl1pPr>
            <a:lvl2pPr marL="0" indent="0">
              <a:spcBef>
                <a:spcPts val="0"/>
              </a:spcBef>
              <a:spcAft>
                <a:spcPts val="600"/>
              </a:spcAft>
              <a:buNone/>
              <a:defRPr lang="en-US" sz="900" kern="1200" spc="30" baseline="0" dirty="0" smtClean="0">
                <a:solidFill>
                  <a:schemeClr val="tx2"/>
                </a:solidFill>
                <a:latin typeface="+mn-lt"/>
                <a:ea typeface="+mn-ea"/>
                <a:cs typeface="+mn-cs"/>
              </a:defRPr>
            </a:lvl2pPr>
            <a:lvl3pPr marL="0" indent="0">
              <a:spcBef>
                <a:spcPts val="0"/>
              </a:spcBef>
              <a:spcAft>
                <a:spcPts val="600"/>
              </a:spcAft>
              <a:buNone/>
              <a:defRPr sz="900">
                <a:solidFill>
                  <a:schemeClr val="accent2"/>
                </a:solidFill>
              </a:defRPr>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p:txBody>
      </p:sp>
      <p:sp>
        <p:nvSpPr>
          <p:cNvPr id="22" name="Text Placeholder 17"/>
          <p:cNvSpPr>
            <a:spLocks noGrp="1"/>
          </p:cNvSpPr>
          <p:nvPr>
            <p:ph type="body" sz="quarter" idx="23"/>
          </p:nvPr>
        </p:nvSpPr>
        <p:spPr>
          <a:xfrm>
            <a:off x="6854192" y="4221088"/>
            <a:ext cx="1620000" cy="1655763"/>
          </a:xfrm>
        </p:spPr>
        <p:txBody>
          <a:bodyPr>
            <a:normAutofit/>
          </a:bodyPr>
          <a:lstStyle>
            <a:lvl1pPr>
              <a:spcBef>
                <a:spcPts val="0"/>
              </a:spcBef>
              <a:spcAft>
                <a:spcPts val="600"/>
              </a:spcAft>
              <a:defRPr sz="1100">
                <a:solidFill>
                  <a:schemeClr val="accent1"/>
                </a:solidFill>
              </a:defRPr>
            </a:lvl1pPr>
            <a:lvl2pPr marL="0" indent="0">
              <a:spcBef>
                <a:spcPts val="0"/>
              </a:spcBef>
              <a:spcAft>
                <a:spcPts val="600"/>
              </a:spcAft>
              <a:buNone/>
              <a:defRPr lang="en-US" sz="900" kern="1200" spc="30" baseline="0" dirty="0" smtClean="0">
                <a:solidFill>
                  <a:schemeClr val="tx2"/>
                </a:solidFill>
                <a:latin typeface="+mn-lt"/>
                <a:ea typeface="+mn-ea"/>
                <a:cs typeface="+mn-cs"/>
              </a:defRPr>
            </a:lvl2pPr>
            <a:lvl3pPr marL="0" indent="0">
              <a:spcBef>
                <a:spcPts val="0"/>
              </a:spcBef>
              <a:spcAft>
                <a:spcPts val="600"/>
              </a:spcAft>
              <a:buNone/>
              <a:defRPr sz="900">
                <a:solidFill>
                  <a:schemeClr val="accent2"/>
                </a:solidFill>
              </a:defRPr>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p:txBody>
      </p:sp>
      <p:sp>
        <p:nvSpPr>
          <p:cNvPr id="3" name="Footer Placeholder 2"/>
          <p:cNvSpPr>
            <a:spLocks noGrp="1"/>
          </p:cNvSpPr>
          <p:nvPr>
            <p:ph type="ftr" sz="quarter" idx="24"/>
          </p:nvPr>
        </p:nvSpPr>
        <p:spPr/>
        <p:txBody>
          <a:bodyPr/>
          <a:lstStyle/>
          <a:p>
            <a:r>
              <a:rPr lang="en-GB" smtClean="0">
                <a:solidFill>
                  <a:srgbClr val="00325B"/>
                </a:solidFill>
              </a:rPr>
              <a:t>Presentation Title</a:t>
            </a:r>
            <a:endParaRPr lang="en-GB" dirty="0">
              <a:solidFill>
                <a:srgbClr val="00325B"/>
              </a:solidFill>
            </a:endParaRPr>
          </a:p>
        </p:txBody>
      </p:sp>
    </p:spTree>
    <p:extLst>
      <p:ext uri="{BB962C8B-B14F-4D97-AF65-F5344CB8AC3E}">
        <p14:creationId xmlns:p14="http://schemas.microsoft.com/office/powerpoint/2010/main" val="308907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 24pt Blu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normAutofit/>
          </a:bodyPr>
          <a:lstStyle>
            <a:lvl1pPr marL="0" indent="0">
              <a:buNone/>
              <a:defRPr sz="2400">
                <a:solidFill>
                  <a:schemeClr val="accent1"/>
                </a:solidFill>
              </a:defRPr>
            </a:lvl1pPr>
            <a:lvl2pPr marL="457200" indent="0">
              <a:buNone/>
              <a:defRPr sz="2000">
                <a:solidFill>
                  <a:schemeClr val="accent1"/>
                </a:solidFill>
              </a:defRPr>
            </a:lvl2pPr>
            <a:lvl3pPr marL="914400" indent="0">
              <a:buNone/>
              <a:defRPr sz="1800">
                <a:solidFill>
                  <a:schemeClr val="accent1"/>
                </a:solidFill>
              </a:defRPr>
            </a:lvl3pPr>
            <a:lvl4pPr marL="1371600" indent="0">
              <a:buNone/>
              <a:defRPr sz="1600">
                <a:solidFill>
                  <a:schemeClr val="accent1"/>
                </a:solidFill>
              </a:defRPr>
            </a:lvl4pPr>
            <a:lvl5pPr marL="1828800" indent="0">
              <a:buNone/>
              <a:defRPr sz="16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CF95EB17-06C6-4232-B375-440704522892}" type="datetime4">
              <a:rPr lang="en-GB" smtClean="0">
                <a:solidFill>
                  <a:srgbClr val="00325B"/>
                </a:solidFill>
              </a:rPr>
              <a:pPr/>
              <a:t>25 February 2015</a:t>
            </a:fld>
            <a:endParaRPr lang="en-GB">
              <a:solidFill>
                <a:srgbClr val="00325B"/>
              </a:solidFill>
            </a:endParaRPr>
          </a:p>
        </p:txBody>
      </p:sp>
      <p:sp>
        <p:nvSpPr>
          <p:cNvPr id="5" name="Footer Placeholder 4"/>
          <p:cNvSpPr>
            <a:spLocks noGrp="1"/>
          </p:cNvSpPr>
          <p:nvPr>
            <p:ph type="ftr" sz="quarter" idx="11"/>
          </p:nvPr>
        </p:nvSpPr>
        <p:spPr/>
        <p:txBody>
          <a:bodyPr/>
          <a:lstStyle/>
          <a:p>
            <a:r>
              <a:rPr lang="en-GB" smtClean="0">
                <a:solidFill>
                  <a:srgbClr val="00325B"/>
                </a:solidFill>
              </a:rPr>
              <a:t>Presentation Title</a:t>
            </a:r>
            <a:endParaRPr lang="en-GB">
              <a:solidFill>
                <a:srgbClr val="00325B"/>
              </a:solidFill>
            </a:endParaRPr>
          </a:p>
        </p:txBody>
      </p:sp>
      <p:sp>
        <p:nvSpPr>
          <p:cNvPr id="6" name="Slide Number Placeholder 5"/>
          <p:cNvSpPr>
            <a:spLocks noGrp="1"/>
          </p:cNvSpPr>
          <p:nvPr>
            <p:ph type="sldNum" sz="quarter" idx="12"/>
          </p:nvPr>
        </p:nvSpPr>
        <p:spPr/>
        <p:txBody>
          <a:bodyPr/>
          <a:lstStyle/>
          <a:p>
            <a:fld id="{786194A1-5B28-41B4-A256-7AB656992733}" type="slidenum">
              <a:rPr lang="en-GB" smtClean="0">
                <a:solidFill>
                  <a:srgbClr val="BE0F34"/>
                </a:solidFill>
              </a:rPr>
              <a:pPr/>
              <a:t>‹#›</a:t>
            </a:fld>
            <a:endParaRPr lang="en-GB">
              <a:solidFill>
                <a:srgbClr val="BE0F34"/>
              </a:solidFill>
            </a:endParaRPr>
          </a:p>
        </p:txBody>
      </p:sp>
    </p:spTree>
    <p:extLst>
      <p:ext uri="{BB962C8B-B14F-4D97-AF65-F5344CB8AC3E}">
        <p14:creationId xmlns:p14="http://schemas.microsoft.com/office/powerpoint/2010/main" val="29155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Picture Placeholder 10"/>
          <p:cNvSpPr>
            <a:spLocks noGrp="1"/>
          </p:cNvSpPr>
          <p:nvPr>
            <p:ph type="pic" sz="quarter" idx="14"/>
          </p:nvPr>
        </p:nvSpPr>
        <p:spPr>
          <a:xfrm>
            <a:off x="323850" y="1844675"/>
            <a:ext cx="5688310" cy="4392637"/>
          </a:xfrm>
        </p:spPr>
        <p:txBody>
          <a:bodyPr/>
          <a:lstStyle/>
          <a:p>
            <a:r>
              <a:rPr lang="en-US" smtClean="0"/>
              <a:t>Click icon to add picture</a:t>
            </a:r>
            <a:endParaRPr lang="en-GB"/>
          </a:p>
        </p:txBody>
      </p:sp>
      <p:sp>
        <p:nvSpPr>
          <p:cNvPr id="9" name="Date Placeholder 8"/>
          <p:cNvSpPr>
            <a:spLocks noGrp="1"/>
          </p:cNvSpPr>
          <p:nvPr>
            <p:ph type="dt" sz="half" idx="15"/>
          </p:nvPr>
        </p:nvSpPr>
        <p:spPr/>
        <p:txBody>
          <a:bodyPr/>
          <a:lstStyle/>
          <a:p>
            <a:fld id="{0D94F3F4-7326-4768-80B1-DA9CB78CFC5D}" type="datetime4">
              <a:rPr lang="en-GB" smtClean="0">
                <a:solidFill>
                  <a:srgbClr val="00325B"/>
                </a:solidFill>
              </a:rPr>
              <a:pPr/>
              <a:t>25 February 2015</a:t>
            </a:fld>
            <a:endParaRPr lang="en-GB" dirty="0">
              <a:solidFill>
                <a:srgbClr val="00325B"/>
              </a:solidFill>
            </a:endParaRPr>
          </a:p>
        </p:txBody>
      </p:sp>
      <p:sp>
        <p:nvSpPr>
          <p:cNvPr id="10" name="Footer Placeholder 9"/>
          <p:cNvSpPr>
            <a:spLocks noGrp="1"/>
          </p:cNvSpPr>
          <p:nvPr>
            <p:ph type="ftr" sz="quarter" idx="16"/>
          </p:nvPr>
        </p:nvSpPr>
        <p:spPr/>
        <p:txBody>
          <a:bodyPr/>
          <a:lstStyle/>
          <a:p>
            <a:r>
              <a:rPr lang="en-GB" smtClean="0">
                <a:solidFill>
                  <a:srgbClr val="00325B"/>
                </a:solidFill>
              </a:rPr>
              <a:t>Presentation Title</a:t>
            </a:r>
            <a:endParaRPr lang="en-GB" dirty="0">
              <a:solidFill>
                <a:srgbClr val="00325B"/>
              </a:solidFill>
            </a:endParaRPr>
          </a:p>
        </p:txBody>
      </p:sp>
      <p:sp>
        <p:nvSpPr>
          <p:cNvPr id="11" name="Slide Number Placeholder 10"/>
          <p:cNvSpPr>
            <a:spLocks noGrp="1"/>
          </p:cNvSpPr>
          <p:nvPr>
            <p:ph type="sldNum" sz="quarter" idx="17"/>
          </p:nvPr>
        </p:nvSpPr>
        <p:spPr/>
        <p:txBody>
          <a:bodyPr/>
          <a:lstStyle/>
          <a:p>
            <a:fld id="{786194A1-5B28-41B4-A256-7AB656992733}" type="slidenum">
              <a:rPr lang="en-GB" smtClean="0">
                <a:solidFill>
                  <a:srgbClr val="BE0F34"/>
                </a:solidFill>
              </a:rPr>
              <a:pPr/>
              <a:t>‹#›</a:t>
            </a:fld>
            <a:endParaRPr lang="en-GB">
              <a:solidFill>
                <a:srgbClr val="BE0F34"/>
              </a:solidFill>
            </a:endParaRPr>
          </a:p>
        </p:txBody>
      </p:sp>
    </p:spTree>
    <p:extLst>
      <p:ext uri="{BB962C8B-B14F-4D97-AF65-F5344CB8AC3E}">
        <p14:creationId xmlns:p14="http://schemas.microsoft.com/office/powerpoint/2010/main" val="312811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243BE1-4E52-4DB9-8C39-A00C3602ABF2}" type="datetimeFigureOut">
              <a:rPr lang="en-GB" smtClean="0"/>
              <a:t>25/02/2015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82561C-2BA8-4263-9B28-5430F00D8F5D}" type="slidenum">
              <a:rPr lang="en-GB" smtClean="0"/>
              <a:t>‹#›</a:t>
            </a:fld>
            <a:endParaRPr lang="en-GB"/>
          </a:p>
        </p:txBody>
      </p:sp>
    </p:spTree>
    <p:extLst>
      <p:ext uri="{BB962C8B-B14F-4D97-AF65-F5344CB8AC3E}">
        <p14:creationId xmlns:p14="http://schemas.microsoft.com/office/powerpoint/2010/main" val="13040225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15CEEF1-EBA6-4FE0-BD3F-2AEC7C213697}" type="datetime4">
              <a:rPr lang="en-GB" smtClean="0">
                <a:solidFill>
                  <a:srgbClr val="00325B"/>
                </a:solidFill>
              </a:rPr>
              <a:pPr/>
              <a:t>25 February 2015</a:t>
            </a:fld>
            <a:endParaRPr lang="en-GB">
              <a:solidFill>
                <a:srgbClr val="00325B"/>
              </a:solidFill>
            </a:endParaRPr>
          </a:p>
        </p:txBody>
      </p:sp>
      <p:sp>
        <p:nvSpPr>
          <p:cNvPr id="4" name="Footer Placeholder 3"/>
          <p:cNvSpPr>
            <a:spLocks noGrp="1"/>
          </p:cNvSpPr>
          <p:nvPr>
            <p:ph type="ftr" sz="quarter" idx="11"/>
          </p:nvPr>
        </p:nvSpPr>
        <p:spPr/>
        <p:txBody>
          <a:bodyPr/>
          <a:lstStyle/>
          <a:p>
            <a:r>
              <a:rPr lang="en-GB" smtClean="0">
                <a:solidFill>
                  <a:srgbClr val="00325B"/>
                </a:solidFill>
              </a:rPr>
              <a:t>Presentation Title</a:t>
            </a:r>
            <a:endParaRPr lang="en-GB">
              <a:solidFill>
                <a:srgbClr val="00325B"/>
              </a:solidFill>
            </a:endParaRPr>
          </a:p>
        </p:txBody>
      </p:sp>
      <p:sp>
        <p:nvSpPr>
          <p:cNvPr id="5" name="Slide Number Placeholder 4"/>
          <p:cNvSpPr>
            <a:spLocks noGrp="1"/>
          </p:cNvSpPr>
          <p:nvPr>
            <p:ph type="sldNum" sz="quarter" idx="12"/>
          </p:nvPr>
        </p:nvSpPr>
        <p:spPr/>
        <p:txBody>
          <a:bodyPr/>
          <a:lstStyle/>
          <a:p>
            <a:fld id="{786194A1-5B28-41B4-A256-7AB656992733}" type="slidenum">
              <a:rPr lang="en-GB" smtClean="0">
                <a:solidFill>
                  <a:srgbClr val="BE0F34"/>
                </a:solidFill>
              </a:rPr>
              <a:pPr/>
              <a:t>‹#›</a:t>
            </a:fld>
            <a:endParaRPr lang="en-GB">
              <a:solidFill>
                <a:srgbClr val="BE0F34"/>
              </a:solidFill>
            </a:endParaRPr>
          </a:p>
        </p:txBody>
      </p:sp>
    </p:spTree>
    <p:extLst>
      <p:ext uri="{BB962C8B-B14F-4D97-AF65-F5344CB8AC3E}">
        <p14:creationId xmlns:p14="http://schemas.microsoft.com/office/powerpoint/2010/main" val="157310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F131E-429A-4FBD-A740-D89CA188F899}" type="datetime4">
              <a:rPr lang="en-GB" smtClean="0">
                <a:solidFill>
                  <a:srgbClr val="00325B"/>
                </a:solidFill>
              </a:rPr>
              <a:pPr/>
              <a:t>25 February 2015</a:t>
            </a:fld>
            <a:endParaRPr lang="en-GB">
              <a:solidFill>
                <a:srgbClr val="00325B"/>
              </a:solidFill>
            </a:endParaRPr>
          </a:p>
        </p:txBody>
      </p:sp>
      <p:sp>
        <p:nvSpPr>
          <p:cNvPr id="3" name="Footer Placeholder 2"/>
          <p:cNvSpPr>
            <a:spLocks noGrp="1"/>
          </p:cNvSpPr>
          <p:nvPr>
            <p:ph type="ftr" sz="quarter" idx="11"/>
          </p:nvPr>
        </p:nvSpPr>
        <p:spPr/>
        <p:txBody>
          <a:bodyPr/>
          <a:lstStyle/>
          <a:p>
            <a:r>
              <a:rPr lang="en-GB" smtClean="0">
                <a:solidFill>
                  <a:srgbClr val="00325B"/>
                </a:solidFill>
              </a:rPr>
              <a:t>Presentation Title</a:t>
            </a:r>
            <a:endParaRPr lang="en-GB">
              <a:solidFill>
                <a:srgbClr val="00325B"/>
              </a:solidFill>
            </a:endParaRPr>
          </a:p>
        </p:txBody>
      </p:sp>
      <p:sp>
        <p:nvSpPr>
          <p:cNvPr id="4" name="Slide Number Placeholder 3"/>
          <p:cNvSpPr>
            <a:spLocks noGrp="1"/>
          </p:cNvSpPr>
          <p:nvPr>
            <p:ph type="sldNum" sz="quarter" idx="12"/>
          </p:nvPr>
        </p:nvSpPr>
        <p:spPr/>
        <p:txBody>
          <a:bodyPr/>
          <a:lstStyle/>
          <a:p>
            <a:fld id="{786194A1-5B28-41B4-A256-7AB656992733}" type="slidenum">
              <a:rPr lang="en-GB" smtClean="0">
                <a:solidFill>
                  <a:srgbClr val="BE0F34"/>
                </a:solidFill>
              </a:rPr>
              <a:pPr/>
              <a:t>‹#›</a:t>
            </a:fld>
            <a:endParaRPr lang="en-GB">
              <a:solidFill>
                <a:srgbClr val="BE0F34"/>
              </a:solidFill>
            </a:endParaRPr>
          </a:p>
        </p:txBody>
      </p:sp>
    </p:spTree>
    <p:extLst>
      <p:ext uri="{BB962C8B-B14F-4D97-AF65-F5344CB8AC3E}">
        <p14:creationId xmlns:p14="http://schemas.microsoft.com/office/powerpoint/2010/main" val="370248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243BE1-4E52-4DB9-8C39-A00C3602ABF2}" type="datetimeFigureOut">
              <a:rPr lang="en-GB" smtClean="0"/>
              <a:t>25/02/2015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82561C-2BA8-4263-9B28-5430F00D8F5D}" type="slidenum">
              <a:rPr lang="en-GB" smtClean="0"/>
              <a:t>‹#›</a:t>
            </a:fld>
            <a:endParaRPr lang="en-GB"/>
          </a:p>
        </p:txBody>
      </p:sp>
    </p:spTree>
    <p:extLst>
      <p:ext uri="{BB962C8B-B14F-4D97-AF65-F5344CB8AC3E}">
        <p14:creationId xmlns:p14="http://schemas.microsoft.com/office/powerpoint/2010/main" val="1757444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243BE1-4E52-4DB9-8C39-A00C3602ABF2}" type="datetimeFigureOut">
              <a:rPr lang="en-GB" smtClean="0"/>
              <a:t>25/02/2015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82561C-2BA8-4263-9B28-5430F00D8F5D}" type="slidenum">
              <a:rPr lang="en-GB" smtClean="0"/>
              <a:t>‹#›</a:t>
            </a:fld>
            <a:endParaRPr lang="en-GB"/>
          </a:p>
        </p:txBody>
      </p:sp>
    </p:spTree>
    <p:extLst>
      <p:ext uri="{BB962C8B-B14F-4D97-AF65-F5344CB8AC3E}">
        <p14:creationId xmlns:p14="http://schemas.microsoft.com/office/powerpoint/2010/main" val="38695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43BE1-4E52-4DB9-8C39-A00C3602ABF2}" type="datetimeFigureOut">
              <a:rPr lang="en-GB" smtClean="0"/>
              <a:t>25/02/2015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82561C-2BA8-4263-9B28-5430F00D8F5D}" type="slidenum">
              <a:rPr lang="en-GB" smtClean="0"/>
              <a:t>‹#›</a:t>
            </a:fld>
            <a:endParaRPr lang="en-GB"/>
          </a:p>
        </p:txBody>
      </p:sp>
    </p:spTree>
    <p:extLst>
      <p:ext uri="{BB962C8B-B14F-4D97-AF65-F5344CB8AC3E}">
        <p14:creationId xmlns:p14="http://schemas.microsoft.com/office/powerpoint/2010/main" val="13972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43BE1-4E52-4DB9-8C39-A00C3602ABF2}" type="datetimeFigureOut">
              <a:rPr lang="en-GB" smtClean="0"/>
              <a:t>25/02/2015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82561C-2BA8-4263-9B28-5430F00D8F5D}" type="slidenum">
              <a:rPr lang="en-GB" smtClean="0"/>
              <a:t>‹#›</a:t>
            </a:fld>
            <a:endParaRPr lang="en-GB"/>
          </a:p>
        </p:txBody>
      </p:sp>
    </p:spTree>
    <p:extLst>
      <p:ext uri="{BB962C8B-B14F-4D97-AF65-F5344CB8AC3E}">
        <p14:creationId xmlns:p14="http://schemas.microsoft.com/office/powerpoint/2010/main" val="66788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43BE1-4E52-4DB9-8C39-A00C3602ABF2}" type="datetimeFigureOut">
              <a:rPr lang="en-GB" smtClean="0"/>
              <a:t>25/02/2015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82561C-2BA8-4263-9B28-5430F00D8F5D}" type="slidenum">
              <a:rPr lang="en-GB" smtClean="0"/>
              <a:t>‹#›</a:t>
            </a:fld>
            <a:endParaRPr lang="en-GB"/>
          </a:p>
        </p:txBody>
      </p:sp>
    </p:spTree>
    <p:extLst>
      <p:ext uri="{BB962C8B-B14F-4D97-AF65-F5344CB8AC3E}">
        <p14:creationId xmlns:p14="http://schemas.microsoft.com/office/powerpoint/2010/main" val="187638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6.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43BE1-4E52-4DB9-8C39-A00C3602ABF2}" type="datetimeFigureOut">
              <a:rPr lang="en-GB" smtClean="0"/>
              <a:t>25/02/2015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2561C-2BA8-4263-9B28-5430F00D8F5D}" type="slidenum">
              <a:rPr lang="en-GB" smtClean="0"/>
              <a:t>‹#›</a:t>
            </a:fld>
            <a:endParaRPr lang="en-GB"/>
          </a:p>
        </p:txBody>
      </p:sp>
    </p:spTree>
    <p:extLst>
      <p:ext uri="{BB962C8B-B14F-4D97-AF65-F5344CB8AC3E}">
        <p14:creationId xmlns:p14="http://schemas.microsoft.com/office/powerpoint/2010/main" val="3706649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1" r:id="rId12"/>
    <p:sldLayoutId id="214748369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Slide header.tif"/>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6988"/>
            <a:ext cx="91440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6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13" y="5727700"/>
            <a:ext cx="913288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397033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457200" y="12795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defRPr/>
            </a:pPr>
            <a:fld id="{3F8DCEB0-0679-49ED-9468-CB3A5F88A3FF}" type="datetime1">
              <a:rPr lang="en-GB">
                <a:ea typeface="ＭＳ Ｐゴシック" pitchFamily="34" charset="-128"/>
              </a:rPr>
              <a:pPr fontAlgn="base">
                <a:spcBef>
                  <a:spcPct val="0"/>
                </a:spcBef>
                <a:spcAft>
                  <a:spcPct val="0"/>
                </a:spcAft>
                <a:defRPr/>
              </a:pPr>
              <a:t>25/02/2015</a:t>
            </a:fld>
            <a:endParaRPr lang="en-GB">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defRPr/>
            </a:pPr>
            <a:fld id="{4CEA36A6-74B0-4BAC-88E0-19598CA54C66}" type="slidenum">
              <a:rPr lang="en-GB">
                <a:ea typeface="ＭＳ Ｐゴシック" pitchFamily="34" charset="-128"/>
              </a:rPr>
              <a:pPr fontAlgn="base">
                <a:spcBef>
                  <a:spcPct val="0"/>
                </a:spcBef>
                <a:spcAft>
                  <a:spcPct val="0"/>
                </a:spcAft>
                <a:defRPr/>
              </a:pPr>
              <a:t>‹#›</a:t>
            </a:fld>
            <a:endParaRPr lang="en-GB">
              <a:ea typeface="ＭＳ Ｐゴシック" pitchFamily="34" charset="-128"/>
            </a:endParaRPr>
          </a:p>
        </p:txBody>
      </p:sp>
      <p:pic>
        <p:nvPicPr>
          <p:cNvPr id="1032" name="Picture 11" descr="CELlogoA"/>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092950" y="120650"/>
            <a:ext cx="1722438"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6620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0" fontAlgn="base" hangingPunct="0">
        <a:spcBef>
          <a:spcPct val="0"/>
        </a:spcBef>
        <a:spcAft>
          <a:spcPct val="0"/>
        </a:spcAft>
        <a:defRPr sz="2400" b="1" kern="1200">
          <a:solidFill>
            <a:schemeClr val="tx1"/>
          </a:solidFill>
          <a:latin typeface="+mj-lt"/>
          <a:ea typeface="ＭＳ Ｐゴシック" charset="0"/>
          <a:cs typeface="+mj-cs"/>
        </a:defRPr>
      </a:lvl1pPr>
      <a:lvl2pPr algn="ctr" rtl="0" eaLnBrk="0" fontAlgn="base" hangingPunct="0">
        <a:spcBef>
          <a:spcPct val="0"/>
        </a:spcBef>
        <a:spcAft>
          <a:spcPct val="0"/>
        </a:spcAft>
        <a:defRPr sz="2400" b="1">
          <a:solidFill>
            <a:schemeClr val="tx1"/>
          </a:solidFill>
          <a:latin typeface="Calibri" pitchFamily="34" charset="0"/>
          <a:ea typeface="ＭＳ Ｐゴシック" charset="0"/>
        </a:defRPr>
      </a:lvl2pPr>
      <a:lvl3pPr algn="ctr" rtl="0" eaLnBrk="0" fontAlgn="base" hangingPunct="0">
        <a:spcBef>
          <a:spcPct val="0"/>
        </a:spcBef>
        <a:spcAft>
          <a:spcPct val="0"/>
        </a:spcAft>
        <a:defRPr sz="2400" b="1">
          <a:solidFill>
            <a:schemeClr val="tx1"/>
          </a:solidFill>
          <a:latin typeface="Calibri" pitchFamily="34" charset="0"/>
          <a:ea typeface="ＭＳ Ｐゴシック" charset="0"/>
        </a:defRPr>
      </a:lvl3pPr>
      <a:lvl4pPr algn="ctr" rtl="0" eaLnBrk="0" fontAlgn="base" hangingPunct="0">
        <a:spcBef>
          <a:spcPct val="0"/>
        </a:spcBef>
        <a:spcAft>
          <a:spcPct val="0"/>
        </a:spcAft>
        <a:defRPr sz="2400" b="1">
          <a:solidFill>
            <a:schemeClr val="tx1"/>
          </a:solidFill>
          <a:latin typeface="Calibri" pitchFamily="34" charset="0"/>
          <a:ea typeface="ＭＳ Ｐゴシック" charset="0"/>
        </a:defRPr>
      </a:lvl4pPr>
      <a:lvl5pPr algn="ctr" rtl="0" eaLnBrk="0" fontAlgn="base" hangingPunct="0">
        <a:spcBef>
          <a:spcPct val="0"/>
        </a:spcBef>
        <a:spcAft>
          <a:spcPct val="0"/>
        </a:spcAft>
        <a:defRPr sz="2400" b="1">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453189"/>
            <a:ext cx="9144000" cy="4048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15842" y="269776"/>
            <a:ext cx="8316598" cy="1143000"/>
          </a:xfrm>
          <a:prstGeom prst="rect">
            <a:avLst/>
          </a:prstGeom>
        </p:spPr>
        <p:txBody>
          <a:bodyPr vert="horz" lIns="91440" tIns="45720" rIns="91440" bIns="45720" rtlCol="0" anchor="t">
            <a:normAutofit/>
          </a:bodyPr>
          <a:lstStyle/>
          <a:p>
            <a:r>
              <a:rPr lang="en-US" dirty="0" smtClean="0"/>
              <a:t>Click to edit Master </a:t>
            </a:r>
            <a:br>
              <a:rPr lang="en-US" dirty="0" smtClean="0"/>
            </a:br>
            <a:r>
              <a:rPr lang="en-US" dirty="0" smtClean="0"/>
              <a:t>title style</a:t>
            </a:r>
            <a:endParaRPr lang="en-GB" dirty="0"/>
          </a:p>
        </p:txBody>
      </p:sp>
      <p:sp>
        <p:nvSpPr>
          <p:cNvPr id="3" name="Text Placeholder 2"/>
          <p:cNvSpPr>
            <a:spLocks noGrp="1"/>
          </p:cNvSpPr>
          <p:nvPr>
            <p:ph type="body" idx="1"/>
          </p:nvPr>
        </p:nvSpPr>
        <p:spPr>
          <a:xfrm>
            <a:off x="215842" y="1772816"/>
            <a:ext cx="8316598"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7308626" y="269776"/>
            <a:ext cx="1295822" cy="365125"/>
          </a:xfrm>
          <a:prstGeom prst="rect">
            <a:avLst/>
          </a:prstGeom>
        </p:spPr>
        <p:txBody>
          <a:bodyPr vert="horz" lIns="91440" tIns="45720" rIns="91440" bIns="45720" rtlCol="0" anchor="ctr"/>
          <a:lstStyle>
            <a:lvl1pPr algn="r">
              <a:defRPr sz="900">
                <a:solidFill>
                  <a:schemeClr val="accent1"/>
                </a:solidFill>
              </a:defRPr>
            </a:lvl1pPr>
          </a:lstStyle>
          <a:p>
            <a:fld id="{1993CCB5-4740-432C-BEC8-CE5EDCA961F2}" type="datetime4">
              <a:rPr lang="en-GB" smtClean="0">
                <a:solidFill>
                  <a:srgbClr val="00325B"/>
                </a:solidFill>
              </a:rPr>
              <a:pPr/>
              <a:t>25 February 2015</a:t>
            </a:fld>
            <a:endParaRPr lang="en-GB" dirty="0">
              <a:solidFill>
                <a:srgbClr val="00325B"/>
              </a:solidFill>
            </a:endParaRPr>
          </a:p>
        </p:txBody>
      </p:sp>
      <p:sp>
        <p:nvSpPr>
          <p:cNvPr id="5" name="Footer Placeholder 4"/>
          <p:cNvSpPr>
            <a:spLocks noGrp="1"/>
          </p:cNvSpPr>
          <p:nvPr>
            <p:ph type="ftr" sz="quarter" idx="3"/>
          </p:nvPr>
        </p:nvSpPr>
        <p:spPr>
          <a:xfrm>
            <a:off x="1695780" y="6426298"/>
            <a:ext cx="4964452" cy="365125"/>
          </a:xfrm>
          <a:prstGeom prst="rect">
            <a:avLst/>
          </a:prstGeom>
        </p:spPr>
        <p:txBody>
          <a:bodyPr vert="horz" lIns="91440" tIns="45720" rIns="91440" bIns="45720" rtlCol="0" anchor="ctr"/>
          <a:lstStyle>
            <a:lvl1pPr algn="l">
              <a:defRPr sz="900" b="1" spc="20" baseline="0">
                <a:solidFill>
                  <a:schemeClr val="accent1"/>
                </a:solidFill>
              </a:defRPr>
            </a:lvl1pPr>
          </a:lstStyle>
          <a:p>
            <a:r>
              <a:rPr lang="en-GB" smtClean="0">
                <a:solidFill>
                  <a:srgbClr val="00325B"/>
                </a:solidFill>
              </a:rPr>
              <a:t>Presentation Title</a:t>
            </a:r>
            <a:endParaRPr lang="en-GB" dirty="0">
              <a:solidFill>
                <a:srgbClr val="00325B"/>
              </a:solidFill>
            </a:endParaRPr>
          </a:p>
        </p:txBody>
      </p:sp>
      <p:sp>
        <p:nvSpPr>
          <p:cNvPr id="6" name="Slide Number Placeholder 5"/>
          <p:cNvSpPr>
            <a:spLocks noGrp="1"/>
          </p:cNvSpPr>
          <p:nvPr>
            <p:ph type="sldNum" sz="quarter" idx="4"/>
          </p:nvPr>
        </p:nvSpPr>
        <p:spPr>
          <a:xfrm>
            <a:off x="6516216" y="6426298"/>
            <a:ext cx="2133600" cy="365125"/>
          </a:xfrm>
          <a:prstGeom prst="rect">
            <a:avLst/>
          </a:prstGeom>
        </p:spPr>
        <p:txBody>
          <a:bodyPr vert="horz" lIns="91440" tIns="45720" rIns="91440" bIns="45720" rtlCol="0" anchor="ctr"/>
          <a:lstStyle>
            <a:lvl1pPr algn="r">
              <a:defRPr sz="1200">
                <a:solidFill>
                  <a:schemeClr val="accent2"/>
                </a:solidFill>
              </a:defRPr>
            </a:lvl1pPr>
          </a:lstStyle>
          <a:p>
            <a:fld id="{786194A1-5B28-41B4-A256-7AB656992733}" type="slidenum">
              <a:rPr lang="en-GB" smtClean="0">
                <a:solidFill>
                  <a:srgbClr val="BE0F34"/>
                </a:solidFill>
              </a:rPr>
              <a:pPr/>
              <a:t>‹#›</a:t>
            </a:fld>
            <a:endParaRPr lang="en-GB">
              <a:solidFill>
                <a:srgbClr val="BE0F34"/>
              </a:solidFill>
            </a:endParaRPr>
          </a:p>
        </p:txBody>
      </p:sp>
      <p:grpSp>
        <p:nvGrpSpPr>
          <p:cNvPr id="13" name="Group 12"/>
          <p:cNvGrpSpPr/>
          <p:nvPr userDrawn="1"/>
        </p:nvGrpSpPr>
        <p:grpSpPr>
          <a:xfrm>
            <a:off x="8823051" y="0"/>
            <a:ext cx="325804" cy="6858000"/>
            <a:chOff x="8924955" y="2492896"/>
            <a:chExt cx="223902" cy="2544655"/>
          </a:xfrm>
        </p:grpSpPr>
        <p:sp>
          <p:nvSpPr>
            <p:cNvPr id="9" name="Rectangle 8"/>
            <p:cNvSpPr/>
            <p:nvPr userDrawn="1"/>
          </p:nvSpPr>
          <p:spPr>
            <a:xfrm>
              <a:off x="9041353" y="2492896"/>
              <a:ext cx="107504" cy="25446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flipH="1">
              <a:off x="8996171" y="2492896"/>
              <a:ext cx="45719" cy="2544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userDrawn="1"/>
          </p:nvSpPr>
          <p:spPr>
            <a:xfrm flipH="1">
              <a:off x="8924955" y="2492896"/>
              <a:ext cx="72000" cy="25446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7" name="TextBox 6"/>
          <p:cNvSpPr txBox="1"/>
          <p:nvPr userDrawn="1"/>
        </p:nvSpPr>
        <p:spPr>
          <a:xfrm>
            <a:off x="218720" y="6502536"/>
            <a:ext cx="1616976" cy="230832"/>
          </a:xfrm>
          <a:prstGeom prst="rect">
            <a:avLst/>
          </a:prstGeom>
          <a:noFill/>
        </p:spPr>
        <p:txBody>
          <a:bodyPr wrap="square" rtlCol="0">
            <a:spAutoFit/>
          </a:bodyPr>
          <a:lstStyle/>
          <a:p>
            <a:r>
              <a:rPr lang="en-GB" sz="900" spc="20" dirty="0" smtClean="0">
                <a:solidFill>
                  <a:srgbClr val="00325B"/>
                </a:solidFill>
              </a:rPr>
              <a:t>Brunel University London </a:t>
            </a:r>
            <a:endParaRPr lang="en-GB" sz="900" spc="20" dirty="0">
              <a:solidFill>
                <a:srgbClr val="00325B"/>
              </a:solidFill>
            </a:endParaRPr>
          </a:p>
        </p:txBody>
      </p:sp>
    </p:spTree>
    <p:extLst>
      <p:ext uri="{BB962C8B-B14F-4D97-AF65-F5344CB8AC3E}">
        <p14:creationId xmlns:p14="http://schemas.microsoft.com/office/powerpoint/2010/main" val="1418852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Clr>
          <a:schemeClr val="accent2"/>
        </a:buClr>
        <a:buFont typeface="Arial" panose="020B0604020202020204" pitchFamily="34" charset="0"/>
        <a:buNone/>
        <a:defRPr sz="1600" kern="1200">
          <a:solidFill>
            <a:schemeClr val="tx2"/>
          </a:solidFill>
          <a:latin typeface="+mn-lt"/>
          <a:ea typeface="+mn-ea"/>
          <a:cs typeface="+mn-cs"/>
        </a:defRPr>
      </a:lvl1pPr>
      <a:lvl2pPr marL="179388" indent="-179388" algn="l" defTabSz="914400" rtl="0" eaLnBrk="1" latinLnBrk="0" hangingPunct="1">
        <a:spcBef>
          <a:spcPts val="0"/>
        </a:spcBef>
        <a:spcAft>
          <a:spcPts val="1200"/>
        </a:spcAft>
        <a:buClr>
          <a:schemeClr val="accent2"/>
        </a:buClr>
        <a:buFont typeface="Arial" panose="020B0604020202020204" pitchFamily="34" charset="0"/>
        <a:buChar char="&gt;"/>
        <a:defRPr sz="1400" kern="1200">
          <a:solidFill>
            <a:schemeClr val="tx2"/>
          </a:solidFill>
          <a:latin typeface="+mn-lt"/>
          <a:ea typeface="+mn-ea"/>
          <a:cs typeface="+mn-cs"/>
        </a:defRPr>
      </a:lvl2pPr>
      <a:lvl3pPr marL="449263" indent="-179388" algn="l" defTabSz="914400" rtl="0" eaLnBrk="1" latinLnBrk="0" hangingPunct="1">
        <a:spcBef>
          <a:spcPts val="0"/>
        </a:spcBef>
        <a:spcAft>
          <a:spcPts val="1200"/>
        </a:spcAft>
        <a:buClr>
          <a:schemeClr val="accent2"/>
        </a:buClr>
        <a:buFont typeface="Arial" panose="020B0604020202020204" pitchFamily="34" charset="0"/>
        <a:buChar char="&gt;"/>
        <a:defRPr sz="1200" kern="1200">
          <a:solidFill>
            <a:schemeClr val="tx2"/>
          </a:solidFill>
          <a:latin typeface="+mn-lt"/>
          <a:ea typeface="+mn-ea"/>
          <a:cs typeface="+mn-cs"/>
        </a:defRPr>
      </a:lvl3pPr>
      <a:lvl4pPr marL="719138" indent="-179388" algn="l" defTabSz="914400" rtl="0" eaLnBrk="1" latinLnBrk="0" hangingPunct="1">
        <a:spcBef>
          <a:spcPts val="0"/>
        </a:spcBef>
        <a:spcAft>
          <a:spcPts val="1200"/>
        </a:spcAft>
        <a:buClr>
          <a:schemeClr val="accent2"/>
        </a:buClr>
        <a:buFont typeface="Arial" panose="020B0604020202020204" pitchFamily="34" charset="0"/>
        <a:buChar char="&gt;"/>
        <a:defRPr sz="1100" kern="1200">
          <a:solidFill>
            <a:schemeClr val="tx2"/>
          </a:solidFill>
          <a:latin typeface="+mn-lt"/>
          <a:ea typeface="+mn-ea"/>
          <a:cs typeface="+mn-cs"/>
        </a:defRPr>
      </a:lvl4pPr>
      <a:lvl5pPr marL="989013" indent="-179388" algn="l" defTabSz="914400" rtl="0" eaLnBrk="1" latinLnBrk="0" hangingPunct="1">
        <a:spcBef>
          <a:spcPts val="0"/>
        </a:spcBef>
        <a:spcAft>
          <a:spcPts val="1200"/>
        </a:spcAft>
        <a:buClr>
          <a:schemeClr val="accent2"/>
        </a:buClr>
        <a:buFont typeface="Arial" panose="020B0604020202020204" pitchFamily="34" charset="0"/>
        <a:buChar char="&gt;"/>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hyperlink" Target="http://www.behaviouralinsights.co.uk/"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hyperlink" Target="http://www.phe.gov.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3.jpeg"/><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ChangeArrowheads="1"/>
          </p:cNvSpPr>
          <p:nvPr/>
        </p:nvSpPr>
        <p:spPr bwMode="auto">
          <a:xfrm>
            <a:off x="0" y="0"/>
            <a:ext cx="9164638" cy="5661025"/>
          </a:xfrm>
          <a:prstGeom prst="rect">
            <a:avLst/>
          </a:prstGeom>
          <a:solidFill>
            <a:srgbClr val="68B1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lvl="1" algn="ctr" fontAlgn="auto">
              <a:spcBef>
                <a:spcPts val="0"/>
              </a:spcBef>
              <a:spcAft>
                <a:spcPts val="0"/>
              </a:spcAft>
              <a:defRPr/>
            </a:pPr>
            <a:endParaRPr lang="en-US" sz="6000" dirty="0">
              <a:solidFill>
                <a:prstClr val="white"/>
              </a:solidFill>
              <a:latin typeface="LayarBahtera Doomsday Condensed" pitchFamily="34" charset="0"/>
              <a:cs typeface="+mn-cs"/>
            </a:endParaRPr>
          </a:p>
        </p:txBody>
      </p:sp>
      <p:pic>
        <p:nvPicPr>
          <p:cNvPr id="5" name="Picture 6" descr="CEL logo small.gi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5734050"/>
            <a:ext cx="15128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0825" y="1268760"/>
            <a:ext cx="8569647" cy="3400931"/>
          </a:xfrm>
          <a:prstGeom prst="rect">
            <a:avLst/>
          </a:prstGeom>
          <a:noFill/>
        </p:spPr>
        <p:txBody>
          <a:bodyPr wrap="square">
            <a:spAutoFit/>
          </a:bodyPr>
          <a:lstStyle/>
          <a:p>
            <a:pPr algn="ctr" fontAlgn="auto">
              <a:spcBef>
                <a:spcPts val="0"/>
              </a:spcBef>
              <a:spcAft>
                <a:spcPts val="0"/>
              </a:spcAft>
              <a:defRPr/>
            </a:pPr>
            <a:r>
              <a:rPr lang="en-GB" sz="6500" dirty="0" smtClean="0">
                <a:solidFill>
                  <a:prstClr val="white"/>
                </a:solidFill>
                <a:latin typeface="LayarBahtera Doomsday Condensed" pitchFamily="34" charset="0"/>
              </a:rPr>
              <a:t>Campaign to End Loneliness</a:t>
            </a:r>
          </a:p>
          <a:p>
            <a:pPr algn="ctr" fontAlgn="auto">
              <a:spcBef>
                <a:spcPts val="0"/>
              </a:spcBef>
              <a:spcAft>
                <a:spcPts val="0"/>
              </a:spcAft>
              <a:defRPr/>
            </a:pPr>
            <a:r>
              <a:rPr lang="en-GB" sz="6500" dirty="0" smtClean="0">
                <a:solidFill>
                  <a:prstClr val="white"/>
                </a:solidFill>
                <a:latin typeface="LayarBahtera Doomsday Condensed" pitchFamily="34" charset="0"/>
              </a:rPr>
              <a:t>Research Hub</a:t>
            </a:r>
          </a:p>
          <a:p>
            <a:pPr algn="ctr" fontAlgn="auto">
              <a:spcBef>
                <a:spcPts val="0"/>
              </a:spcBef>
              <a:spcAft>
                <a:spcPts val="0"/>
              </a:spcAft>
              <a:defRPr/>
            </a:pPr>
            <a:endParaRPr lang="en-GB" sz="3500" dirty="0" smtClean="0">
              <a:solidFill>
                <a:prstClr val="white"/>
              </a:solidFill>
              <a:latin typeface="LayarBahtera Doomsday Condensed" pitchFamily="34" charset="0"/>
            </a:endParaRPr>
          </a:p>
          <a:p>
            <a:pPr algn="ctr" fontAlgn="auto">
              <a:spcBef>
                <a:spcPts val="0"/>
              </a:spcBef>
              <a:spcAft>
                <a:spcPts val="0"/>
              </a:spcAft>
              <a:defRPr/>
            </a:pPr>
            <a:r>
              <a:rPr lang="en-GB" sz="5000" dirty="0" smtClean="0">
                <a:solidFill>
                  <a:prstClr val="white"/>
                </a:solidFill>
                <a:latin typeface="LayarBahtera Doomsday Condensed" pitchFamily="34" charset="0"/>
              </a:rPr>
              <a:t>23 January 2015</a:t>
            </a:r>
            <a:endParaRPr lang="en-GB" sz="5000" dirty="0">
              <a:solidFill>
                <a:prstClr val="white"/>
              </a:solidFill>
              <a:latin typeface="LayarBahtera Doomsday Condensed" pitchFamily="34" charset="0"/>
            </a:endParaRPr>
          </a:p>
        </p:txBody>
      </p:sp>
      <p:pic>
        <p:nvPicPr>
          <p:cNvPr id="53250" name="Picture 2" descr="http://hockeywales.org.uk/sites/default/files/imceFiles/user-51/swansea_university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5764452"/>
            <a:ext cx="1688347" cy="1201446"/>
          </a:xfrm>
          <a:prstGeom prst="rect">
            <a:avLst/>
          </a:prstGeom>
          <a:noFill/>
          <a:extLst>
            <a:ext uri="{909E8E84-426E-40DD-AFC4-6F175D3DCCD1}">
              <a14:hiddenFill xmlns:a14="http://schemas.microsoft.com/office/drawing/2010/main">
                <a:solidFill>
                  <a:srgbClr val="FFFFFF"/>
                </a:solidFill>
              </a14:hiddenFill>
            </a:ext>
          </a:extLst>
        </p:spPr>
      </p:pic>
      <p:pic>
        <p:nvPicPr>
          <p:cNvPr id="53252" name="Picture 4" descr="https://evision.brunel.ac.uk/urd/sits.urd/Brunel_files/Brunel_University_London_Logo_Wt.png?v=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102" y="5982757"/>
            <a:ext cx="1728192" cy="62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242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sz="1800" dirty="0" smtClean="0"/>
              <a:t>Antonio Silva</a:t>
            </a:r>
            <a:br>
              <a:rPr lang="en-GB" sz="1800" dirty="0" smtClean="0"/>
            </a:br>
            <a:r>
              <a:rPr lang="en-GB" sz="1800" dirty="0" smtClean="0"/>
              <a:t>antonio.silva@behaviouralinsights.co.uk</a:t>
            </a:r>
            <a:br>
              <a:rPr lang="en-GB" sz="1800" dirty="0" smtClean="0"/>
            </a:br>
            <a:r>
              <a:rPr lang="en-GB" sz="1800" dirty="0"/>
              <a:t/>
            </a:r>
            <a:br>
              <a:rPr lang="en-GB" sz="1800" dirty="0"/>
            </a:br>
            <a:r>
              <a:rPr lang="en-GB" sz="1800" dirty="0" smtClean="0"/>
              <a:t>Tim Chadborn</a:t>
            </a:r>
            <a:br>
              <a:rPr lang="en-GB" sz="1800" dirty="0" smtClean="0"/>
            </a:br>
            <a:r>
              <a:rPr lang="en-GB" sz="1800" dirty="0" smtClean="0"/>
              <a:t>tim.Chadborn@phe.gov.uk</a:t>
            </a:r>
            <a:endParaRPr lang="en-GB" sz="1800" dirty="0"/>
          </a:p>
        </p:txBody>
      </p:sp>
      <p:sp>
        <p:nvSpPr>
          <p:cNvPr id="6" name="Subtitle 5"/>
          <p:cNvSpPr>
            <a:spLocks noGrp="1"/>
          </p:cNvSpPr>
          <p:nvPr>
            <p:ph type="subTitle" idx="1"/>
          </p:nvPr>
        </p:nvSpPr>
        <p:spPr/>
        <p:txBody>
          <a:bodyPr/>
          <a:lstStyle/>
          <a:p>
            <a:r>
              <a:rPr lang="en-GB" dirty="0" smtClean="0">
                <a:hlinkClick r:id="rId3"/>
              </a:rPr>
              <a:t>www.behaviouralinsights.co.uk</a:t>
            </a:r>
            <a:r>
              <a:rPr lang="en-GB" dirty="0" smtClean="0"/>
              <a:t>	</a:t>
            </a:r>
            <a:r>
              <a:rPr lang="en-GB" dirty="0" smtClean="0">
                <a:hlinkClick r:id="rId4"/>
              </a:rPr>
              <a:t>www.phe.gov.uk</a:t>
            </a:r>
            <a:r>
              <a:rPr lang="en-GB" dirty="0" smtClean="0"/>
              <a:t> </a:t>
            </a:r>
            <a:endParaRPr lang="en-GB" dirty="0"/>
          </a:p>
        </p:txBody>
      </p:sp>
      <p:pic>
        <p:nvPicPr>
          <p:cNvPr id="5" name="Picture 8" descr="PHE_3268_SML_AW.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25954" y="1748271"/>
            <a:ext cx="2769900" cy="172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545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6" descr="CEL logo small.gi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5734050"/>
            <a:ext cx="15128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25"/>
          <p:cNvSpPr txBox="1">
            <a:spLocks noChangeArrowheads="1"/>
          </p:cNvSpPr>
          <p:nvPr/>
        </p:nvSpPr>
        <p:spPr bwMode="auto">
          <a:xfrm>
            <a:off x="0" y="11113"/>
            <a:ext cx="9144000" cy="5661025"/>
          </a:xfrm>
          <a:prstGeom prst="rect">
            <a:avLst/>
          </a:prstGeom>
          <a:solidFill>
            <a:srgbClr val="00B5D6"/>
          </a:solidFill>
          <a:ln>
            <a:noFill/>
          </a:ln>
          <a:extLst/>
        </p:spPr>
        <p:txBody>
          <a:bodyPr wrap="none"/>
          <a:lstStyle>
            <a:lvl1pPr marL="342900" indent="-342900" eaLnBrk="0" hangingPunct="0">
              <a:defRPr>
                <a:solidFill>
                  <a:schemeClr val="tx1"/>
                </a:solidFill>
                <a:latin typeface="Calibri" pitchFamily="34" charset="0"/>
                <a:ea typeface="ＭＳ Ｐゴシック" pitchFamily="34" charset="-128"/>
              </a:defRPr>
            </a:lvl1pPr>
            <a:lvl2pPr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lvl="1" algn="ctr" fontAlgn="auto">
              <a:spcBef>
                <a:spcPts val="0"/>
              </a:spcBef>
              <a:spcAft>
                <a:spcPts val="0"/>
              </a:spcAft>
              <a:defRPr/>
            </a:pPr>
            <a:endParaRPr lang="en-US" sz="6600" b="1" dirty="0">
              <a:solidFill>
                <a:prstClr val="white"/>
              </a:solidFill>
              <a:latin typeface="LayarBahtera Doomsday Condensed" pitchFamily="34" charset="0"/>
              <a:cs typeface="+mn-cs"/>
            </a:endParaRPr>
          </a:p>
        </p:txBody>
      </p:sp>
      <p:sp>
        <p:nvSpPr>
          <p:cNvPr id="6" name="TextBox 5"/>
          <p:cNvSpPr txBox="1"/>
          <p:nvPr/>
        </p:nvSpPr>
        <p:spPr>
          <a:xfrm>
            <a:off x="107950" y="1556792"/>
            <a:ext cx="8928100" cy="3939540"/>
          </a:xfrm>
          <a:prstGeom prst="rect">
            <a:avLst/>
          </a:prstGeom>
          <a:noFill/>
        </p:spPr>
        <p:txBody>
          <a:bodyPr>
            <a:spAutoFit/>
          </a:bodyPr>
          <a:lstStyle/>
          <a:p>
            <a:pPr algn="ctr" fontAlgn="auto">
              <a:spcBef>
                <a:spcPts val="0"/>
              </a:spcBef>
              <a:spcAft>
                <a:spcPts val="0"/>
              </a:spcAft>
              <a:defRPr/>
            </a:pPr>
            <a:r>
              <a:rPr lang="en-GB" sz="5000" dirty="0" smtClean="0">
                <a:solidFill>
                  <a:prstClr val="white"/>
                </a:solidFill>
                <a:latin typeface="LayarBahtera Doomsday Condensed" pitchFamily="34" charset="0"/>
              </a:rPr>
              <a:t>Presentation &amp; Discussion</a:t>
            </a:r>
          </a:p>
          <a:p>
            <a:pPr algn="ctr" fontAlgn="auto">
              <a:spcBef>
                <a:spcPts val="0"/>
              </a:spcBef>
              <a:spcAft>
                <a:spcPts val="0"/>
              </a:spcAft>
              <a:defRPr/>
            </a:pPr>
            <a:endParaRPr lang="en-GB" sz="3500" dirty="0">
              <a:solidFill>
                <a:prstClr val="white"/>
              </a:solidFill>
              <a:latin typeface="LayarBahtera Doomsday Condensed" pitchFamily="34" charset="0"/>
            </a:endParaRPr>
          </a:p>
          <a:p>
            <a:pPr algn="ctr" fontAlgn="auto">
              <a:spcBef>
                <a:spcPts val="0"/>
              </a:spcBef>
              <a:spcAft>
                <a:spcPts val="0"/>
              </a:spcAft>
              <a:defRPr/>
            </a:pPr>
            <a:r>
              <a:rPr lang="en-GB" sz="3300" dirty="0" smtClean="0">
                <a:solidFill>
                  <a:prstClr val="white"/>
                </a:solidFill>
              </a:rPr>
              <a:t>Deborah Morgan</a:t>
            </a:r>
          </a:p>
          <a:p>
            <a:pPr algn="ctr" fontAlgn="auto">
              <a:spcBef>
                <a:spcPts val="0"/>
              </a:spcBef>
              <a:spcAft>
                <a:spcPts val="0"/>
              </a:spcAft>
              <a:defRPr/>
            </a:pPr>
            <a:r>
              <a:rPr lang="en-GB" sz="3300" b="1" dirty="0" smtClean="0">
                <a:solidFill>
                  <a:prstClr val="white"/>
                </a:solidFill>
              </a:rPr>
              <a:t>Swansea University</a:t>
            </a:r>
          </a:p>
          <a:p>
            <a:pPr algn="ctr" fontAlgn="auto">
              <a:spcBef>
                <a:spcPts val="0"/>
              </a:spcBef>
              <a:spcAft>
                <a:spcPts val="0"/>
              </a:spcAft>
              <a:defRPr/>
            </a:pPr>
            <a:endParaRPr lang="en-GB" sz="3300" b="1" dirty="0">
              <a:solidFill>
                <a:prstClr val="white"/>
              </a:solidFill>
            </a:endParaRPr>
          </a:p>
          <a:p>
            <a:pPr algn="ctr" fontAlgn="auto">
              <a:spcBef>
                <a:spcPts val="0"/>
              </a:spcBef>
              <a:spcAft>
                <a:spcPts val="0"/>
              </a:spcAft>
              <a:defRPr/>
            </a:pPr>
            <a:r>
              <a:rPr lang="en-GB" sz="3300" dirty="0" smtClean="0">
                <a:solidFill>
                  <a:schemeClr val="bg1"/>
                </a:solidFill>
              </a:rPr>
              <a:t>MorganD25@cardiff.ac.uk</a:t>
            </a:r>
          </a:p>
          <a:p>
            <a:pPr algn="ctr" fontAlgn="auto">
              <a:spcBef>
                <a:spcPts val="0"/>
              </a:spcBef>
              <a:spcAft>
                <a:spcPts val="0"/>
              </a:spcAft>
              <a:defRPr/>
            </a:pPr>
            <a:endParaRPr lang="en-GB" sz="3300" dirty="0" smtClean="0">
              <a:solidFill>
                <a:schemeClr val="bg1"/>
              </a:solidFill>
            </a:endParaRPr>
          </a:p>
        </p:txBody>
      </p:sp>
      <p:pic>
        <p:nvPicPr>
          <p:cNvPr id="7" name="Picture 2" descr="http://hockeywales.org.uk/sites/default/files/imceFiles/user-51/swansea_university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5764452"/>
            <a:ext cx="1688347" cy="12014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evision.brunel.ac.uk/urd/sits.urd/Brunel_files/Brunel_University_London_Logo_Wt.png?v=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102" y="5982757"/>
            <a:ext cx="1728192" cy="62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834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rst slid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780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426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2133600"/>
            <a:ext cx="7772400" cy="1143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GB" altLang="en-US" sz="3600" smtClean="0"/>
              <a:t>Transitions in Loneliness and Social Isolation</a:t>
            </a:r>
          </a:p>
        </p:txBody>
      </p:sp>
      <p:sp>
        <p:nvSpPr>
          <p:cNvPr id="3075" name="Rectangle 3"/>
          <p:cNvSpPr>
            <a:spLocks noGrp="1" noChangeArrowheads="1"/>
          </p:cNvSpPr>
          <p:nvPr>
            <p:ph type="body" idx="1"/>
          </p:nvPr>
        </p:nvSpPr>
        <p:spPr bwMode="auto">
          <a:xfrm>
            <a:off x="685800" y="3505200"/>
            <a:ext cx="7772400" cy="304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indent="0" eaLnBrk="1" hangingPunct="1">
              <a:buFontTx/>
              <a:buNone/>
            </a:pPr>
            <a:r>
              <a:rPr lang="en-GB" altLang="en-US" sz="2000" smtClean="0">
                <a:solidFill>
                  <a:srgbClr val="000000"/>
                </a:solidFill>
              </a:rPr>
              <a:t>                                         Deborah Morgan </a:t>
            </a:r>
          </a:p>
          <a:p>
            <a:pPr marL="0" indent="0" eaLnBrk="1" hangingPunct="1">
              <a:buFontTx/>
              <a:buNone/>
            </a:pPr>
            <a:r>
              <a:rPr lang="en-GB" altLang="en-US" sz="2000" smtClean="0">
                <a:solidFill>
                  <a:srgbClr val="000000"/>
                </a:solidFill>
              </a:rPr>
              <a:t>                                             PhD student</a:t>
            </a:r>
          </a:p>
          <a:p>
            <a:pPr marL="0" indent="0" eaLnBrk="1" hangingPunct="1">
              <a:buFontTx/>
              <a:buNone/>
            </a:pPr>
            <a:endParaRPr lang="en-GB" altLang="en-US" sz="1600" smtClean="0">
              <a:solidFill>
                <a:srgbClr val="000000"/>
              </a:solidFill>
            </a:endParaRPr>
          </a:p>
          <a:p>
            <a:pPr marL="0" indent="0" eaLnBrk="1" hangingPunct="1">
              <a:buFontTx/>
              <a:buNone/>
            </a:pPr>
            <a:r>
              <a:rPr lang="en-GB" altLang="en-US" sz="1600" smtClean="0">
                <a:solidFill>
                  <a:srgbClr val="000000"/>
                </a:solidFill>
              </a:rPr>
              <a:t>                                Supervisors: Prof Vanessa Burholt</a:t>
            </a:r>
          </a:p>
          <a:p>
            <a:pPr marL="0" indent="0" eaLnBrk="1" hangingPunct="1">
              <a:buFontTx/>
              <a:buNone/>
            </a:pPr>
            <a:r>
              <a:rPr lang="en-GB" altLang="en-US" sz="1600" smtClean="0">
                <a:solidFill>
                  <a:srgbClr val="000000"/>
                </a:solidFill>
              </a:rPr>
              <a:t>                                                     Dr Stephen Drinkwater</a:t>
            </a:r>
            <a:endParaRPr lang="en-GB" altLang="en-US" smtClean="0"/>
          </a:p>
        </p:txBody>
      </p:sp>
      <p:pic>
        <p:nvPicPr>
          <p:cNvPr id="307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5373688"/>
            <a:ext cx="26670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473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2060575"/>
            <a:ext cx="4319587"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3"/>
          <p:cNvSpPr txBox="1">
            <a:spLocks noChangeArrowheads="1"/>
          </p:cNvSpPr>
          <p:nvPr/>
        </p:nvSpPr>
        <p:spPr bwMode="auto">
          <a:xfrm>
            <a:off x="611188" y="1916113"/>
            <a:ext cx="4321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a:solidFill>
                  <a:srgbClr val="000000"/>
                </a:solidFill>
              </a:rPr>
              <a:t>    </a:t>
            </a:r>
            <a:r>
              <a:rPr lang="en-GB" altLang="en-US" u="sng">
                <a:solidFill>
                  <a:srgbClr val="000000"/>
                </a:solidFill>
              </a:rPr>
              <a:t>Mixed Methods Study</a:t>
            </a:r>
          </a:p>
        </p:txBody>
      </p:sp>
      <p:sp>
        <p:nvSpPr>
          <p:cNvPr id="4100" name="TextBox 4"/>
          <p:cNvSpPr txBox="1">
            <a:spLocks noChangeArrowheads="1"/>
          </p:cNvSpPr>
          <p:nvPr/>
        </p:nvSpPr>
        <p:spPr bwMode="auto">
          <a:xfrm>
            <a:off x="684213" y="2636838"/>
            <a:ext cx="33115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Font typeface="Arial" pitchFamily="34" charset="0"/>
              <a:buChar char="•"/>
            </a:pPr>
            <a:r>
              <a:rPr lang="en-GB" altLang="en-US" sz="2000">
                <a:solidFill>
                  <a:srgbClr val="000000"/>
                </a:solidFill>
              </a:rPr>
              <a:t>Quantitative data –Pre-release interim data set from CFAS Wales.</a:t>
            </a:r>
          </a:p>
          <a:p>
            <a:pPr eaLnBrk="1" fontAlgn="base" hangingPunct="1">
              <a:spcBef>
                <a:spcPct val="0"/>
              </a:spcBef>
              <a:spcAft>
                <a:spcPct val="0"/>
              </a:spcAft>
              <a:buFont typeface="Arial" pitchFamily="34" charset="0"/>
              <a:buChar char="•"/>
            </a:pPr>
            <a:r>
              <a:rPr lang="en-GB" altLang="en-US" sz="2000">
                <a:solidFill>
                  <a:srgbClr val="000000"/>
                </a:solidFill>
              </a:rPr>
              <a:t>Qualitative Data-Narrative interviews with 11 participants selected from CFAS Wales Wave One</a:t>
            </a:r>
          </a:p>
        </p:txBody>
      </p:sp>
      <p:sp>
        <p:nvSpPr>
          <p:cNvPr id="4101" name="TextBox 2"/>
          <p:cNvSpPr txBox="1">
            <a:spLocks noChangeArrowheads="1"/>
          </p:cNvSpPr>
          <p:nvPr/>
        </p:nvSpPr>
        <p:spPr bwMode="auto">
          <a:xfrm>
            <a:off x="3203575" y="6165850"/>
            <a:ext cx="28813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1400">
                <a:solidFill>
                  <a:srgbClr val="000000"/>
                </a:solidFill>
              </a:rPr>
              <a:t>CFAS –Wales Study Area Map (OS Master Map)</a:t>
            </a:r>
          </a:p>
        </p:txBody>
      </p:sp>
    </p:spTree>
    <p:extLst>
      <p:ext uri="{BB962C8B-B14F-4D97-AF65-F5344CB8AC3E}">
        <p14:creationId xmlns:p14="http://schemas.microsoft.com/office/powerpoint/2010/main" val="588582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330200" y="2351088"/>
            <a:ext cx="5537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r>
              <a:rPr lang="en-GB" altLang="en-US" dirty="0" smtClean="0">
                <a:solidFill>
                  <a:srgbClr val="000000"/>
                </a:solidFill>
              </a:rPr>
              <a:t>Aims of the study</a:t>
            </a:r>
          </a:p>
          <a:p>
            <a:pPr marL="342900" indent="-342900" eaLnBrk="1" fontAlgn="base" hangingPunct="1">
              <a:spcBef>
                <a:spcPct val="0"/>
              </a:spcBef>
              <a:spcAft>
                <a:spcPct val="0"/>
              </a:spcAft>
              <a:buFont typeface="Arial" panose="020B0604020202020204" pitchFamily="34" charset="0"/>
              <a:buChar char="•"/>
              <a:defRPr/>
            </a:pPr>
            <a:r>
              <a:rPr lang="en-GB" dirty="0" smtClean="0">
                <a:solidFill>
                  <a:srgbClr val="000000"/>
                </a:solidFill>
              </a:rPr>
              <a:t>To identify the psychosocial risk factors</a:t>
            </a:r>
            <a:r>
              <a:rPr lang="en-GB" altLang="en-US" dirty="0" smtClean="0">
                <a:solidFill>
                  <a:srgbClr val="000000"/>
                </a:solidFill>
              </a:rPr>
              <a:t> that predicted inclusion in one of four previously identified categories of loneliness and social isolation</a:t>
            </a:r>
          </a:p>
          <a:p>
            <a:pPr marL="342900" indent="-342900" eaLnBrk="1" fontAlgn="base" hangingPunct="1">
              <a:spcBef>
                <a:spcPct val="0"/>
              </a:spcBef>
              <a:spcAft>
                <a:spcPct val="0"/>
              </a:spcAft>
              <a:buFont typeface="Arial" panose="020B0604020202020204" pitchFamily="34" charset="0"/>
              <a:buChar char="•"/>
              <a:defRPr/>
            </a:pPr>
            <a:r>
              <a:rPr lang="en-GB" dirty="0" smtClean="0">
                <a:solidFill>
                  <a:srgbClr val="000000"/>
                </a:solidFill>
              </a:rPr>
              <a:t>To explore transition and stability in loneliness and social isolation from the perspective of older people themselves.</a:t>
            </a:r>
          </a:p>
          <a:p>
            <a:pPr marL="342900" indent="-342900" eaLnBrk="1" fontAlgn="base" hangingPunct="1">
              <a:spcBef>
                <a:spcPct val="0"/>
              </a:spcBef>
              <a:spcAft>
                <a:spcPct val="0"/>
              </a:spcAft>
              <a:buFont typeface="Arial" panose="020B0604020202020204" pitchFamily="34" charset="0"/>
              <a:buChar char="•"/>
              <a:defRPr/>
            </a:pPr>
            <a:endParaRPr lang="en-GB" altLang="en-US" dirty="0" smtClean="0">
              <a:solidFill>
                <a:srgbClr val="000000"/>
              </a:solidFill>
            </a:endParaRPr>
          </a:p>
        </p:txBody>
      </p:sp>
      <p:pic>
        <p:nvPicPr>
          <p:cNvPr id="5123" name="Picture 2" descr="P70301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2565400"/>
            <a:ext cx="2341563"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29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116013" y="1484313"/>
            <a:ext cx="6119812" cy="830262"/>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defRPr/>
            </a:pPr>
            <a:r>
              <a:rPr lang="en-GB" altLang="en-US" u="sng" dirty="0" smtClean="0">
                <a:solidFill>
                  <a:srgbClr val="000000"/>
                </a:solidFill>
              </a:rPr>
              <a:t>Risk Factors for Loneliness and Social Isolation*</a:t>
            </a:r>
          </a:p>
        </p:txBody>
      </p:sp>
      <p:sp>
        <p:nvSpPr>
          <p:cNvPr id="6147" name="TextBox 3"/>
          <p:cNvSpPr txBox="1">
            <a:spLocks noChangeArrowheads="1"/>
          </p:cNvSpPr>
          <p:nvPr/>
        </p:nvSpPr>
        <p:spPr bwMode="auto">
          <a:xfrm>
            <a:off x="539750" y="2316163"/>
            <a:ext cx="293846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1600" b="1">
                <a:solidFill>
                  <a:srgbClr val="000000"/>
                </a:solidFill>
              </a:rPr>
              <a:t>Socio demographic Factors</a:t>
            </a:r>
            <a:endParaRPr lang="en-GB" altLang="en-US" sz="1600">
              <a:solidFill>
                <a:srgbClr val="000000"/>
              </a:solidFill>
            </a:endParaRPr>
          </a:p>
          <a:p>
            <a:pPr eaLnBrk="1" fontAlgn="base" hangingPunct="1">
              <a:spcBef>
                <a:spcPct val="0"/>
              </a:spcBef>
              <a:spcAft>
                <a:spcPct val="0"/>
              </a:spcAft>
            </a:pPr>
            <a:r>
              <a:rPr lang="en-GB" altLang="en-US" sz="1600">
                <a:solidFill>
                  <a:srgbClr val="000000"/>
                </a:solidFill>
              </a:rPr>
              <a:t>Age*</a:t>
            </a:r>
          </a:p>
          <a:p>
            <a:pPr eaLnBrk="1" fontAlgn="base" hangingPunct="1">
              <a:spcBef>
                <a:spcPct val="0"/>
              </a:spcBef>
              <a:spcAft>
                <a:spcPct val="0"/>
              </a:spcAft>
            </a:pPr>
            <a:r>
              <a:rPr lang="en-GB" altLang="en-US" sz="1600">
                <a:solidFill>
                  <a:srgbClr val="000000"/>
                </a:solidFill>
              </a:rPr>
              <a:t>Gender  </a:t>
            </a:r>
          </a:p>
          <a:p>
            <a:pPr eaLnBrk="1" fontAlgn="base" hangingPunct="1">
              <a:spcBef>
                <a:spcPct val="0"/>
              </a:spcBef>
              <a:spcAft>
                <a:spcPct val="0"/>
              </a:spcAft>
            </a:pPr>
            <a:r>
              <a:rPr lang="en-GB" altLang="en-US" sz="1600">
                <a:solidFill>
                  <a:srgbClr val="000000"/>
                </a:solidFill>
              </a:rPr>
              <a:t>Living alone*</a:t>
            </a:r>
          </a:p>
          <a:p>
            <a:pPr eaLnBrk="1" fontAlgn="base" hangingPunct="1">
              <a:spcBef>
                <a:spcPct val="0"/>
              </a:spcBef>
              <a:spcAft>
                <a:spcPct val="0"/>
              </a:spcAft>
            </a:pPr>
            <a:r>
              <a:rPr lang="en-GB" altLang="en-US" sz="1600">
                <a:solidFill>
                  <a:srgbClr val="000000"/>
                </a:solidFill>
              </a:rPr>
              <a:t>Marital status*</a:t>
            </a:r>
          </a:p>
          <a:p>
            <a:pPr eaLnBrk="1" fontAlgn="base" hangingPunct="1">
              <a:spcBef>
                <a:spcPct val="0"/>
              </a:spcBef>
              <a:spcAft>
                <a:spcPct val="0"/>
              </a:spcAft>
            </a:pPr>
            <a:r>
              <a:rPr lang="en-GB" altLang="en-US" sz="1600">
                <a:solidFill>
                  <a:srgbClr val="000000"/>
                </a:solidFill>
              </a:rPr>
              <a:t>Availability of family and friends</a:t>
            </a:r>
          </a:p>
          <a:p>
            <a:pPr eaLnBrk="1" fontAlgn="base" hangingPunct="1">
              <a:spcBef>
                <a:spcPct val="0"/>
              </a:spcBef>
              <a:spcAft>
                <a:spcPct val="0"/>
              </a:spcAft>
            </a:pPr>
            <a:r>
              <a:rPr lang="en-GB" altLang="en-US" sz="1600">
                <a:solidFill>
                  <a:srgbClr val="000000"/>
                </a:solidFill>
              </a:rPr>
              <a:t>Financial Resources*</a:t>
            </a:r>
          </a:p>
          <a:p>
            <a:pPr eaLnBrk="1" fontAlgn="base" hangingPunct="1">
              <a:spcBef>
                <a:spcPct val="0"/>
              </a:spcBef>
              <a:spcAft>
                <a:spcPct val="0"/>
              </a:spcAft>
            </a:pPr>
            <a:r>
              <a:rPr lang="en-GB" altLang="en-US" sz="1600">
                <a:solidFill>
                  <a:srgbClr val="000000"/>
                </a:solidFill>
              </a:rPr>
              <a:t>Housing Tenure</a:t>
            </a:r>
          </a:p>
          <a:p>
            <a:pPr eaLnBrk="1" fontAlgn="base" hangingPunct="1">
              <a:spcBef>
                <a:spcPct val="0"/>
              </a:spcBef>
              <a:spcAft>
                <a:spcPct val="0"/>
              </a:spcAft>
            </a:pPr>
            <a:r>
              <a:rPr lang="en-GB" altLang="en-US" sz="1600">
                <a:solidFill>
                  <a:srgbClr val="000000"/>
                </a:solidFill>
              </a:rPr>
              <a:t>Educational level</a:t>
            </a:r>
          </a:p>
          <a:p>
            <a:pPr eaLnBrk="1" fontAlgn="base" hangingPunct="1">
              <a:spcBef>
                <a:spcPct val="0"/>
              </a:spcBef>
              <a:spcAft>
                <a:spcPct val="0"/>
              </a:spcAft>
            </a:pPr>
            <a:r>
              <a:rPr lang="en-GB" altLang="en-US" sz="1600">
                <a:solidFill>
                  <a:srgbClr val="000000"/>
                </a:solidFill>
              </a:rPr>
              <a:t>Access to a car</a:t>
            </a:r>
          </a:p>
        </p:txBody>
      </p:sp>
      <p:sp>
        <p:nvSpPr>
          <p:cNvPr id="6148" name="TextBox 4"/>
          <p:cNvSpPr txBox="1">
            <a:spLocks noChangeArrowheads="1"/>
          </p:cNvSpPr>
          <p:nvPr/>
        </p:nvSpPr>
        <p:spPr bwMode="auto">
          <a:xfrm>
            <a:off x="3924300" y="2357438"/>
            <a:ext cx="15843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1600" b="1">
                <a:solidFill>
                  <a:srgbClr val="000000"/>
                </a:solidFill>
              </a:rPr>
              <a:t>Health Factors</a:t>
            </a:r>
          </a:p>
          <a:p>
            <a:pPr eaLnBrk="1" fontAlgn="base" hangingPunct="1">
              <a:spcBef>
                <a:spcPct val="0"/>
              </a:spcBef>
              <a:spcAft>
                <a:spcPct val="0"/>
              </a:spcAft>
            </a:pPr>
            <a:r>
              <a:rPr lang="en-GB" altLang="en-US" sz="1600">
                <a:solidFill>
                  <a:srgbClr val="000000"/>
                </a:solidFill>
              </a:rPr>
              <a:t>Functional status*</a:t>
            </a:r>
          </a:p>
          <a:p>
            <a:pPr eaLnBrk="1" fontAlgn="base" hangingPunct="1">
              <a:spcBef>
                <a:spcPct val="0"/>
              </a:spcBef>
              <a:spcAft>
                <a:spcPct val="0"/>
              </a:spcAft>
            </a:pPr>
            <a:r>
              <a:rPr lang="en-GB" altLang="en-US" sz="1600">
                <a:solidFill>
                  <a:srgbClr val="000000"/>
                </a:solidFill>
              </a:rPr>
              <a:t>Disability*</a:t>
            </a:r>
          </a:p>
          <a:p>
            <a:pPr eaLnBrk="1" fontAlgn="base" hangingPunct="1">
              <a:spcBef>
                <a:spcPct val="0"/>
              </a:spcBef>
              <a:spcAft>
                <a:spcPct val="0"/>
              </a:spcAft>
            </a:pPr>
            <a:r>
              <a:rPr lang="en-GB" altLang="en-US" sz="1600">
                <a:solidFill>
                  <a:srgbClr val="000000"/>
                </a:solidFill>
              </a:rPr>
              <a:t>Being a carer</a:t>
            </a:r>
          </a:p>
          <a:p>
            <a:pPr eaLnBrk="1" fontAlgn="base" hangingPunct="1">
              <a:spcBef>
                <a:spcPct val="0"/>
              </a:spcBef>
              <a:spcAft>
                <a:spcPct val="0"/>
              </a:spcAft>
            </a:pPr>
            <a:r>
              <a:rPr lang="en-GB" altLang="en-US" sz="1600">
                <a:solidFill>
                  <a:srgbClr val="000000"/>
                </a:solidFill>
              </a:rPr>
              <a:t>Perceived health</a:t>
            </a:r>
          </a:p>
          <a:p>
            <a:pPr eaLnBrk="1" fontAlgn="base" hangingPunct="1">
              <a:spcBef>
                <a:spcPct val="0"/>
              </a:spcBef>
              <a:spcAft>
                <a:spcPct val="0"/>
              </a:spcAft>
            </a:pPr>
            <a:r>
              <a:rPr lang="en-GB" altLang="en-US" sz="1600">
                <a:solidFill>
                  <a:srgbClr val="000000"/>
                </a:solidFill>
              </a:rPr>
              <a:t>Depression</a:t>
            </a:r>
          </a:p>
          <a:p>
            <a:pPr eaLnBrk="1" fontAlgn="base" hangingPunct="1">
              <a:spcBef>
                <a:spcPct val="0"/>
              </a:spcBef>
              <a:spcAft>
                <a:spcPct val="0"/>
              </a:spcAft>
            </a:pPr>
            <a:r>
              <a:rPr lang="en-GB" altLang="en-US" sz="1600">
                <a:solidFill>
                  <a:srgbClr val="000000"/>
                </a:solidFill>
              </a:rPr>
              <a:t>Onset of illness</a:t>
            </a:r>
          </a:p>
          <a:p>
            <a:pPr eaLnBrk="1" fontAlgn="base" hangingPunct="1">
              <a:spcBef>
                <a:spcPct val="0"/>
              </a:spcBef>
              <a:spcAft>
                <a:spcPct val="0"/>
              </a:spcAft>
            </a:pPr>
            <a:r>
              <a:rPr lang="en-GB" altLang="en-US" sz="1600">
                <a:solidFill>
                  <a:srgbClr val="000000"/>
                </a:solidFill>
              </a:rPr>
              <a:t>Cognitive impairment*</a:t>
            </a:r>
          </a:p>
        </p:txBody>
      </p:sp>
      <p:sp>
        <p:nvSpPr>
          <p:cNvPr id="6149" name="TextBox 5"/>
          <p:cNvSpPr txBox="1">
            <a:spLocks noChangeArrowheads="1"/>
          </p:cNvSpPr>
          <p:nvPr/>
        </p:nvSpPr>
        <p:spPr bwMode="auto">
          <a:xfrm>
            <a:off x="6138863" y="2316163"/>
            <a:ext cx="2590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1600" b="1">
                <a:solidFill>
                  <a:srgbClr val="000000"/>
                </a:solidFill>
              </a:rPr>
              <a:t>Life Events</a:t>
            </a:r>
          </a:p>
          <a:p>
            <a:pPr eaLnBrk="1" fontAlgn="base" hangingPunct="1">
              <a:spcBef>
                <a:spcPct val="0"/>
              </a:spcBef>
              <a:spcAft>
                <a:spcPct val="0"/>
              </a:spcAft>
            </a:pPr>
            <a:r>
              <a:rPr lang="en-GB" altLang="en-US" sz="1600">
                <a:solidFill>
                  <a:srgbClr val="000000"/>
                </a:solidFill>
              </a:rPr>
              <a:t>Widowhood</a:t>
            </a:r>
          </a:p>
          <a:p>
            <a:pPr eaLnBrk="1" fontAlgn="base" hangingPunct="1">
              <a:spcBef>
                <a:spcPct val="0"/>
              </a:spcBef>
              <a:spcAft>
                <a:spcPct val="0"/>
              </a:spcAft>
            </a:pPr>
            <a:r>
              <a:rPr lang="en-GB" altLang="en-US" sz="1600">
                <a:solidFill>
                  <a:srgbClr val="000000"/>
                </a:solidFill>
              </a:rPr>
              <a:t>Admittance to a care home*</a:t>
            </a:r>
          </a:p>
          <a:p>
            <a:pPr eaLnBrk="1" fontAlgn="base" hangingPunct="1">
              <a:spcBef>
                <a:spcPct val="0"/>
              </a:spcBef>
              <a:spcAft>
                <a:spcPct val="0"/>
              </a:spcAft>
            </a:pPr>
            <a:r>
              <a:rPr lang="en-GB" altLang="en-US" sz="1600">
                <a:solidFill>
                  <a:srgbClr val="000000"/>
                </a:solidFill>
              </a:rPr>
              <a:t>Retirement migration</a:t>
            </a:r>
          </a:p>
        </p:txBody>
      </p:sp>
      <p:pic>
        <p:nvPicPr>
          <p:cNvPr id="6150" name="Picture 3" descr="C:\Users\dinah\Documents\presentations\presentation photos\img3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3950" y="4292600"/>
            <a:ext cx="2159000"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1"/>
          <p:cNvSpPr txBox="1">
            <a:spLocks noChangeArrowheads="1"/>
          </p:cNvSpPr>
          <p:nvPr/>
        </p:nvSpPr>
        <p:spPr bwMode="auto">
          <a:xfrm>
            <a:off x="6203950" y="3500438"/>
            <a:ext cx="1873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1600">
                <a:solidFill>
                  <a:srgbClr val="000000"/>
                </a:solidFill>
              </a:rPr>
              <a:t>* </a:t>
            </a:r>
            <a:r>
              <a:rPr lang="en-GB" altLang="en-US" sz="1400">
                <a:solidFill>
                  <a:srgbClr val="000000"/>
                </a:solidFill>
              </a:rPr>
              <a:t>Also risk factor for social isolation</a:t>
            </a:r>
          </a:p>
        </p:txBody>
      </p:sp>
      <p:sp>
        <p:nvSpPr>
          <p:cNvPr id="6152" name="Rectangle 2"/>
          <p:cNvSpPr>
            <a:spLocks noChangeArrowheads="1"/>
          </p:cNvSpPr>
          <p:nvPr/>
        </p:nvSpPr>
        <p:spPr bwMode="auto">
          <a:xfrm>
            <a:off x="250825" y="5300663"/>
            <a:ext cx="45720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GB" altLang="en-US" sz="1600" b="1">
                <a:solidFill>
                  <a:srgbClr val="000000"/>
                </a:solidFill>
              </a:rPr>
              <a:t>Social Isolation as Function of Location</a:t>
            </a:r>
          </a:p>
          <a:p>
            <a:pPr fontAlgn="base">
              <a:spcBef>
                <a:spcPct val="0"/>
              </a:spcBef>
              <a:spcAft>
                <a:spcPct val="0"/>
              </a:spcAft>
            </a:pPr>
            <a:r>
              <a:rPr lang="en-GB" altLang="en-US" sz="2000">
                <a:solidFill>
                  <a:srgbClr val="000000"/>
                </a:solidFill>
              </a:rPr>
              <a:t> </a:t>
            </a:r>
            <a:r>
              <a:rPr lang="en-GB" altLang="en-US" sz="1600">
                <a:solidFill>
                  <a:srgbClr val="000000"/>
                </a:solidFill>
              </a:rPr>
              <a:t>Urban /rural risk factors</a:t>
            </a:r>
          </a:p>
          <a:p>
            <a:pPr fontAlgn="base">
              <a:spcBef>
                <a:spcPct val="0"/>
              </a:spcBef>
              <a:spcAft>
                <a:spcPct val="0"/>
              </a:spcAft>
            </a:pPr>
            <a:r>
              <a:rPr lang="en-GB" altLang="en-US" sz="1600">
                <a:solidFill>
                  <a:srgbClr val="000000"/>
                </a:solidFill>
              </a:rPr>
              <a:t> Lack of accessible  transport</a:t>
            </a:r>
          </a:p>
          <a:p>
            <a:pPr fontAlgn="base">
              <a:spcBef>
                <a:spcPct val="0"/>
              </a:spcBef>
              <a:spcAft>
                <a:spcPct val="0"/>
              </a:spcAft>
            </a:pPr>
            <a:r>
              <a:rPr lang="en-GB" altLang="en-US" sz="1600">
                <a:solidFill>
                  <a:srgbClr val="000000"/>
                </a:solidFill>
              </a:rPr>
              <a:t> Lack of local facilities</a:t>
            </a:r>
          </a:p>
        </p:txBody>
      </p:sp>
    </p:spTree>
    <p:extLst>
      <p:ext uri="{BB962C8B-B14F-4D97-AF65-F5344CB8AC3E}">
        <p14:creationId xmlns:p14="http://schemas.microsoft.com/office/powerpoint/2010/main" val="2019066823"/>
      </p:ext>
    </p:extLst>
  </p:cSld>
  <p:clrMapOvr>
    <a:masterClrMapping/>
  </p:clrMapOvr>
  <p:transition spd="slow" advTm="604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188" y="1700213"/>
            <a:ext cx="5256212" cy="4894262"/>
          </a:xfrm>
          <a:prstGeom prst="rect">
            <a:avLst/>
          </a:prstGeom>
          <a:noFill/>
        </p:spPr>
        <p:txBody>
          <a:bodyPr>
            <a:spAutoFit/>
          </a:bodyPr>
          <a:lstStyle/>
          <a:p>
            <a:pPr fontAlgn="base">
              <a:spcBef>
                <a:spcPct val="0"/>
              </a:spcBef>
              <a:spcAft>
                <a:spcPct val="0"/>
              </a:spcAft>
              <a:defRPr/>
            </a:pPr>
            <a:r>
              <a:rPr lang="en-GB" sz="2400" dirty="0">
                <a:solidFill>
                  <a:srgbClr val="000000"/>
                </a:solidFill>
              </a:rPr>
              <a:t>Variables Included in Analysis</a:t>
            </a:r>
          </a:p>
          <a:p>
            <a:pPr fontAlgn="base">
              <a:spcBef>
                <a:spcPct val="0"/>
              </a:spcBef>
              <a:spcAft>
                <a:spcPct val="0"/>
              </a:spcAft>
              <a:defRPr/>
            </a:pPr>
            <a:r>
              <a:rPr lang="en-GB" sz="2400" b="1" dirty="0">
                <a:solidFill>
                  <a:srgbClr val="000000"/>
                </a:solidFill>
              </a:rPr>
              <a:t>Socio-demographic </a:t>
            </a:r>
          </a:p>
          <a:p>
            <a:pPr marL="342900" indent="-342900" fontAlgn="base">
              <a:spcBef>
                <a:spcPct val="0"/>
              </a:spcBef>
              <a:spcAft>
                <a:spcPct val="0"/>
              </a:spcAft>
              <a:buFont typeface="Arial" panose="020B0604020202020204" pitchFamily="34" charset="0"/>
              <a:buChar char="•"/>
              <a:defRPr/>
            </a:pPr>
            <a:r>
              <a:rPr lang="en-GB" sz="2400" dirty="0">
                <a:solidFill>
                  <a:srgbClr val="000000"/>
                </a:solidFill>
              </a:rPr>
              <a:t>Gender</a:t>
            </a:r>
          </a:p>
          <a:p>
            <a:pPr marL="342900" indent="-342900" fontAlgn="base">
              <a:spcBef>
                <a:spcPct val="0"/>
              </a:spcBef>
              <a:spcAft>
                <a:spcPct val="0"/>
              </a:spcAft>
              <a:buFont typeface="Arial" panose="020B0604020202020204" pitchFamily="34" charset="0"/>
              <a:buChar char="•"/>
              <a:defRPr/>
            </a:pPr>
            <a:r>
              <a:rPr lang="en-GB" sz="2400" dirty="0">
                <a:solidFill>
                  <a:srgbClr val="000000"/>
                </a:solidFill>
              </a:rPr>
              <a:t>Age</a:t>
            </a:r>
          </a:p>
          <a:p>
            <a:pPr marL="342900" indent="-342900" fontAlgn="base">
              <a:spcBef>
                <a:spcPct val="0"/>
              </a:spcBef>
              <a:spcAft>
                <a:spcPct val="0"/>
              </a:spcAft>
              <a:buFont typeface="Arial" panose="020B0604020202020204" pitchFamily="34" charset="0"/>
              <a:buChar char="•"/>
              <a:defRPr/>
            </a:pPr>
            <a:r>
              <a:rPr lang="en-GB" sz="2400" dirty="0">
                <a:solidFill>
                  <a:srgbClr val="000000"/>
                </a:solidFill>
              </a:rPr>
              <a:t>Marital status</a:t>
            </a:r>
          </a:p>
          <a:p>
            <a:pPr marL="342900" indent="-342900" fontAlgn="base">
              <a:spcBef>
                <a:spcPct val="0"/>
              </a:spcBef>
              <a:spcAft>
                <a:spcPct val="0"/>
              </a:spcAft>
              <a:buFont typeface="Arial" panose="020B0604020202020204" pitchFamily="34" charset="0"/>
              <a:buChar char="•"/>
              <a:defRPr/>
            </a:pPr>
            <a:r>
              <a:rPr lang="en-GB" sz="2400" dirty="0">
                <a:solidFill>
                  <a:srgbClr val="000000"/>
                </a:solidFill>
              </a:rPr>
              <a:t>Tenure*</a:t>
            </a:r>
          </a:p>
          <a:p>
            <a:pPr marL="342900" indent="-342900" fontAlgn="base">
              <a:spcBef>
                <a:spcPct val="0"/>
              </a:spcBef>
              <a:spcAft>
                <a:spcPct val="0"/>
              </a:spcAft>
              <a:buFont typeface="Arial" panose="020B0604020202020204" pitchFamily="34" charset="0"/>
              <a:buChar char="•"/>
              <a:defRPr/>
            </a:pPr>
            <a:r>
              <a:rPr lang="en-GB" sz="2400" dirty="0">
                <a:solidFill>
                  <a:srgbClr val="000000"/>
                </a:solidFill>
              </a:rPr>
              <a:t>Length of time lived in area*</a:t>
            </a:r>
          </a:p>
          <a:p>
            <a:pPr marL="342900" indent="-342900" fontAlgn="base">
              <a:spcBef>
                <a:spcPct val="0"/>
              </a:spcBef>
              <a:spcAft>
                <a:spcPct val="0"/>
              </a:spcAft>
              <a:buFont typeface="Arial" panose="020B0604020202020204" pitchFamily="34" charset="0"/>
              <a:buChar char="•"/>
              <a:defRPr/>
            </a:pPr>
            <a:r>
              <a:rPr lang="en-GB" sz="2400" dirty="0">
                <a:solidFill>
                  <a:srgbClr val="000000"/>
                </a:solidFill>
              </a:rPr>
              <a:t>Education</a:t>
            </a:r>
          </a:p>
          <a:p>
            <a:pPr marL="342900" indent="-342900" fontAlgn="base">
              <a:spcBef>
                <a:spcPct val="0"/>
              </a:spcBef>
              <a:spcAft>
                <a:spcPct val="0"/>
              </a:spcAft>
              <a:buFont typeface="Arial" panose="020B0604020202020204" pitchFamily="34" charset="0"/>
              <a:buChar char="•"/>
              <a:defRPr/>
            </a:pPr>
            <a:r>
              <a:rPr lang="en-GB" sz="2400" dirty="0">
                <a:solidFill>
                  <a:srgbClr val="000000"/>
                </a:solidFill>
              </a:rPr>
              <a:t>Household composition*</a:t>
            </a:r>
          </a:p>
          <a:p>
            <a:pPr marL="342900" indent="-342900" fontAlgn="base">
              <a:spcBef>
                <a:spcPct val="0"/>
              </a:spcBef>
              <a:spcAft>
                <a:spcPct val="0"/>
              </a:spcAft>
              <a:buFont typeface="Arial" panose="020B0604020202020204" pitchFamily="34" charset="0"/>
              <a:buChar char="•"/>
              <a:defRPr/>
            </a:pPr>
            <a:r>
              <a:rPr lang="en-GB" sz="2400" dirty="0">
                <a:solidFill>
                  <a:srgbClr val="000000"/>
                </a:solidFill>
              </a:rPr>
              <a:t>Children</a:t>
            </a:r>
          </a:p>
          <a:p>
            <a:pPr fontAlgn="base">
              <a:spcBef>
                <a:spcPct val="0"/>
              </a:spcBef>
              <a:spcAft>
                <a:spcPct val="0"/>
              </a:spcAft>
              <a:defRPr/>
            </a:pPr>
            <a:r>
              <a:rPr lang="en-GB" sz="2400" b="1" dirty="0">
                <a:solidFill>
                  <a:srgbClr val="000000"/>
                </a:solidFill>
              </a:rPr>
              <a:t>Social </a:t>
            </a:r>
          </a:p>
          <a:p>
            <a:pPr marL="342900" indent="-342900" fontAlgn="base">
              <a:spcBef>
                <a:spcPct val="0"/>
              </a:spcBef>
              <a:spcAft>
                <a:spcPct val="0"/>
              </a:spcAft>
              <a:buFont typeface="Arial" panose="020B0604020202020204" pitchFamily="34" charset="0"/>
              <a:buChar char="•"/>
              <a:defRPr/>
            </a:pPr>
            <a:r>
              <a:rPr lang="en-GB" sz="2400" dirty="0">
                <a:solidFill>
                  <a:srgbClr val="000000"/>
                </a:solidFill>
              </a:rPr>
              <a:t>Proximity to family</a:t>
            </a:r>
          </a:p>
          <a:p>
            <a:pPr marL="342900" indent="-342900" fontAlgn="base">
              <a:spcBef>
                <a:spcPct val="0"/>
              </a:spcBef>
              <a:spcAft>
                <a:spcPct val="0"/>
              </a:spcAft>
              <a:buFont typeface="Arial" panose="020B0604020202020204" pitchFamily="34" charset="0"/>
              <a:buChar char="•"/>
              <a:defRPr/>
            </a:pPr>
            <a:r>
              <a:rPr lang="en-GB" sz="2400" dirty="0">
                <a:solidFill>
                  <a:srgbClr val="000000"/>
                </a:solidFill>
              </a:rPr>
              <a:t>Participation church and social</a:t>
            </a:r>
          </a:p>
        </p:txBody>
      </p:sp>
      <p:sp>
        <p:nvSpPr>
          <p:cNvPr id="3" name="TextBox 2"/>
          <p:cNvSpPr txBox="1"/>
          <p:nvPr/>
        </p:nvSpPr>
        <p:spPr>
          <a:xfrm>
            <a:off x="5561013" y="2133600"/>
            <a:ext cx="3097212" cy="4584700"/>
          </a:xfrm>
          <a:prstGeom prst="rect">
            <a:avLst/>
          </a:prstGeom>
          <a:noFill/>
        </p:spPr>
        <p:txBody>
          <a:bodyPr>
            <a:spAutoFit/>
          </a:bodyPr>
          <a:lstStyle/>
          <a:p>
            <a:pPr fontAlgn="base">
              <a:spcBef>
                <a:spcPct val="0"/>
              </a:spcBef>
              <a:spcAft>
                <a:spcPct val="0"/>
              </a:spcAft>
              <a:defRPr/>
            </a:pPr>
            <a:r>
              <a:rPr lang="en-GB" sz="2400" b="1" dirty="0">
                <a:solidFill>
                  <a:srgbClr val="000000"/>
                </a:solidFill>
              </a:rPr>
              <a:t>Health</a:t>
            </a:r>
          </a:p>
          <a:p>
            <a:pPr marL="342900" indent="-342900" fontAlgn="base">
              <a:spcBef>
                <a:spcPct val="0"/>
              </a:spcBef>
              <a:spcAft>
                <a:spcPct val="0"/>
              </a:spcAft>
              <a:buFont typeface="Arial" panose="020B0604020202020204" pitchFamily="34" charset="0"/>
              <a:buChar char="•"/>
              <a:defRPr/>
            </a:pPr>
            <a:r>
              <a:rPr lang="en-GB" sz="2400" dirty="0">
                <a:solidFill>
                  <a:srgbClr val="000000"/>
                </a:solidFill>
              </a:rPr>
              <a:t>Self  rated health</a:t>
            </a:r>
          </a:p>
          <a:p>
            <a:pPr marL="342900" indent="-342900" fontAlgn="base">
              <a:spcBef>
                <a:spcPct val="0"/>
              </a:spcBef>
              <a:spcAft>
                <a:spcPct val="0"/>
              </a:spcAft>
              <a:buFont typeface="Arial" panose="020B0604020202020204" pitchFamily="34" charset="0"/>
              <a:buChar char="•"/>
              <a:defRPr/>
            </a:pPr>
            <a:r>
              <a:rPr lang="en-GB" sz="2400" dirty="0">
                <a:solidFill>
                  <a:srgbClr val="000000"/>
                </a:solidFill>
              </a:rPr>
              <a:t>Sadness/depression</a:t>
            </a:r>
          </a:p>
          <a:p>
            <a:pPr marL="342900" indent="-342900" fontAlgn="base">
              <a:spcBef>
                <a:spcPct val="0"/>
              </a:spcBef>
              <a:spcAft>
                <a:spcPct val="0"/>
              </a:spcAft>
              <a:buFont typeface="Arial" panose="020B0604020202020204" pitchFamily="34" charset="0"/>
              <a:buChar char="•"/>
              <a:defRPr/>
            </a:pPr>
            <a:r>
              <a:rPr lang="en-GB" sz="2400" dirty="0">
                <a:solidFill>
                  <a:srgbClr val="000000"/>
                </a:solidFill>
              </a:rPr>
              <a:t>Disability **</a:t>
            </a:r>
          </a:p>
          <a:p>
            <a:pPr fontAlgn="base">
              <a:spcBef>
                <a:spcPct val="0"/>
              </a:spcBef>
              <a:spcAft>
                <a:spcPct val="0"/>
              </a:spcAft>
              <a:defRPr/>
            </a:pPr>
            <a:r>
              <a:rPr lang="en-GB" sz="2400" b="1" dirty="0">
                <a:solidFill>
                  <a:srgbClr val="000000"/>
                </a:solidFill>
              </a:rPr>
              <a:t>Psychological</a:t>
            </a:r>
          </a:p>
          <a:p>
            <a:pPr marL="342900" indent="-342900" fontAlgn="base">
              <a:spcBef>
                <a:spcPct val="0"/>
              </a:spcBef>
              <a:spcAft>
                <a:spcPct val="0"/>
              </a:spcAft>
              <a:buFont typeface="Arial" panose="020B0604020202020204" pitchFamily="34" charset="0"/>
              <a:buChar char="•"/>
              <a:defRPr/>
            </a:pPr>
            <a:r>
              <a:rPr lang="en-GB" sz="2400" dirty="0">
                <a:solidFill>
                  <a:srgbClr val="000000"/>
                </a:solidFill>
              </a:rPr>
              <a:t>Self esteem</a:t>
            </a:r>
          </a:p>
          <a:p>
            <a:pPr marL="342900" indent="-342900" fontAlgn="base">
              <a:spcBef>
                <a:spcPct val="0"/>
              </a:spcBef>
              <a:spcAft>
                <a:spcPct val="0"/>
              </a:spcAft>
              <a:buFont typeface="Arial" panose="020B0604020202020204" pitchFamily="34" charset="0"/>
              <a:buChar char="•"/>
              <a:defRPr/>
            </a:pPr>
            <a:r>
              <a:rPr lang="en-GB" sz="2400" dirty="0">
                <a:solidFill>
                  <a:srgbClr val="000000"/>
                </a:solidFill>
              </a:rPr>
              <a:t>Interpersonal control</a:t>
            </a:r>
          </a:p>
          <a:p>
            <a:pPr fontAlgn="base">
              <a:spcBef>
                <a:spcPct val="0"/>
              </a:spcBef>
              <a:spcAft>
                <a:spcPct val="0"/>
              </a:spcAft>
              <a:defRPr/>
            </a:pPr>
            <a:r>
              <a:rPr lang="en-GB" sz="2400" b="1" dirty="0">
                <a:solidFill>
                  <a:srgbClr val="000000"/>
                </a:solidFill>
              </a:rPr>
              <a:t>Location</a:t>
            </a:r>
          </a:p>
          <a:p>
            <a:pPr marL="342900" indent="-342900" fontAlgn="base">
              <a:spcBef>
                <a:spcPct val="0"/>
              </a:spcBef>
              <a:spcAft>
                <a:spcPct val="0"/>
              </a:spcAft>
              <a:buFont typeface="Arial" panose="020B0604020202020204" pitchFamily="34" charset="0"/>
              <a:buChar char="•"/>
              <a:defRPr/>
            </a:pPr>
            <a:r>
              <a:rPr lang="en-GB" sz="2400" dirty="0">
                <a:solidFill>
                  <a:srgbClr val="000000"/>
                </a:solidFill>
              </a:rPr>
              <a:t> Rural Urban</a:t>
            </a:r>
          </a:p>
          <a:p>
            <a:pPr fontAlgn="base">
              <a:spcBef>
                <a:spcPct val="0"/>
              </a:spcBef>
              <a:spcAft>
                <a:spcPct val="0"/>
              </a:spcAft>
              <a:defRPr/>
            </a:pPr>
            <a:endParaRPr lang="en-GB" sz="2400" dirty="0">
              <a:solidFill>
                <a:srgbClr val="000000"/>
              </a:solidFill>
            </a:endParaRPr>
          </a:p>
          <a:p>
            <a:pPr fontAlgn="base">
              <a:spcBef>
                <a:spcPct val="0"/>
              </a:spcBef>
              <a:spcAft>
                <a:spcPct val="0"/>
              </a:spcAft>
              <a:defRPr/>
            </a:pPr>
            <a:r>
              <a:rPr lang="en-GB" sz="1400" dirty="0">
                <a:solidFill>
                  <a:srgbClr val="000000"/>
                </a:solidFill>
              </a:rPr>
              <a:t>*Not significant</a:t>
            </a:r>
          </a:p>
          <a:p>
            <a:pPr fontAlgn="base">
              <a:spcBef>
                <a:spcPct val="0"/>
              </a:spcBef>
              <a:spcAft>
                <a:spcPct val="0"/>
              </a:spcAft>
              <a:defRPr/>
            </a:pPr>
            <a:r>
              <a:rPr lang="en-GB" sz="1400" dirty="0">
                <a:solidFill>
                  <a:srgbClr val="000000"/>
                </a:solidFill>
              </a:rPr>
              <a:t>** dropped due to singularities</a:t>
            </a:r>
          </a:p>
          <a:p>
            <a:pPr fontAlgn="base">
              <a:spcBef>
                <a:spcPct val="0"/>
              </a:spcBef>
              <a:spcAft>
                <a:spcPct val="0"/>
              </a:spcAft>
              <a:defRPr/>
            </a:pPr>
            <a:endParaRPr lang="en-GB" sz="2400" dirty="0">
              <a:solidFill>
                <a:srgbClr val="000000"/>
              </a:solidFill>
            </a:endParaRPr>
          </a:p>
        </p:txBody>
      </p:sp>
    </p:spTree>
    <p:extLst>
      <p:ext uri="{BB962C8B-B14F-4D97-AF65-F5344CB8AC3E}">
        <p14:creationId xmlns:p14="http://schemas.microsoft.com/office/powerpoint/2010/main" val="225404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69888" y="1820863"/>
            <a:ext cx="6192837" cy="461962"/>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r>
              <a:rPr lang="en-GB" altLang="en-US" dirty="0" smtClean="0">
                <a:solidFill>
                  <a:srgbClr val="000000"/>
                </a:solidFill>
              </a:rPr>
              <a:t>Prevalence of Loneliness and Isolation</a:t>
            </a:r>
          </a:p>
        </p:txBody>
      </p:sp>
      <p:graphicFrame>
        <p:nvGraphicFramePr>
          <p:cNvPr id="5" name="Table 4"/>
          <p:cNvGraphicFramePr>
            <a:graphicFrameLocks noGrp="1"/>
          </p:cNvGraphicFramePr>
          <p:nvPr/>
        </p:nvGraphicFramePr>
        <p:xfrm>
          <a:off x="323850" y="2997200"/>
          <a:ext cx="3697288" cy="1873250"/>
        </p:xfrm>
        <a:graphic>
          <a:graphicData uri="http://schemas.openxmlformats.org/drawingml/2006/table">
            <a:tbl>
              <a:tblPr/>
              <a:tblGrid>
                <a:gridCol w="1338919"/>
                <a:gridCol w="1089890"/>
                <a:gridCol w="1268479"/>
              </a:tblGrid>
              <a:tr h="558487">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800" b="1" i="0" u="none" strike="noStrike" cap="none" normalizeH="0" baseline="0" dirty="0" smtClean="0">
                        <a:ln>
                          <a:noFill/>
                        </a:ln>
                        <a:solidFill>
                          <a:srgbClr val="FFFFFF"/>
                        </a:solidFill>
                        <a:effectLst/>
                        <a:latin typeface="Times New Roman" pitchFamily="18" charset="0"/>
                      </a:endParaRPr>
                    </a:p>
                  </a:txBody>
                  <a:tcPr marL="91425" marR="91425" marT="45731" marB="45731"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GB" altLang="en-US" sz="1600" b="1" i="0" u="none" strike="noStrike" cap="none" normalizeH="0" baseline="0" dirty="0" smtClean="0">
                          <a:ln>
                            <a:noFill/>
                          </a:ln>
                          <a:solidFill>
                            <a:srgbClr val="FFFFFF"/>
                          </a:solidFill>
                          <a:effectLst/>
                          <a:latin typeface="Times New Roman" pitchFamily="18" charset="0"/>
                        </a:rPr>
                        <a:t>Frequency</a:t>
                      </a:r>
                      <a:endParaRPr kumimoji="0" lang="en-GB" altLang="en-US" sz="16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0" marR="0"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GB" altLang="en-US" sz="1600" b="1" i="0" u="none" strike="noStrike" cap="none" normalizeH="0" baseline="0" dirty="0" smtClean="0">
                          <a:ln>
                            <a:noFill/>
                          </a:ln>
                          <a:solidFill>
                            <a:srgbClr val="FFFFFF"/>
                          </a:solidFill>
                          <a:effectLst/>
                          <a:latin typeface="Times New Roman" pitchFamily="18" charset="0"/>
                        </a:rPr>
                        <a:t>Percent</a:t>
                      </a:r>
                      <a:endParaRPr kumimoji="0" lang="en-GB" altLang="en-US" sz="16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0" marR="0"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r>
              <a:tr h="482715">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Times New Roman" pitchFamily="18" charset="0"/>
                        </a:rPr>
                        <a:t>not lonely (0-1)</a:t>
                      </a:r>
                      <a:endParaRPr kumimoji="0" lang="en-GB" altLang="en-US"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Times New Roman" pitchFamily="18" charset="0"/>
                        </a:rPr>
                        <a:t>1976</a:t>
                      </a:r>
                      <a:endParaRPr kumimoji="0" lang="en-GB" altLang="en-US"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Times New Roman" pitchFamily="18" charset="0"/>
                        </a:rPr>
                        <a:t>75.0</a:t>
                      </a:r>
                      <a:endParaRPr kumimoji="0" lang="en-GB" altLang="en-US"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428727">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Times New Roman" pitchFamily="18" charset="0"/>
                        </a:rPr>
                        <a:t>lonely (2-6)</a:t>
                      </a:r>
                      <a:endParaRPr kumimoji="0" lang="en-GB" altLang="en-US"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solidFill>
                      <a:schemeClr val="bg1"/>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Times New Roman" pitchFamily="18" charset="0"/>
                        </a:rPr>
                        <a:t>658</a:t>
                      </a:r>
                      <a:endParaRPr kumimoji="0" lang="en-GB" altLang="en-US"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solidFill>
                      <a:schemeClr val="bg1"/>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Times New Roman" pitchFamily="18" charset="0"/>
                        </a:rPr>
                        <a:t>25.0</a:t>
                      </a:r>
                      <a:endParaRPr kumimoji="0" lang="en-GB" altLang="en-US"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solidFill>
                      <a:schemeClr val="bg1"/>
                    </a:solidFill>
                  </a:tcPr>
                </a:tc>
              </a:tr>
              <a:tr h="403321">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Times New Roman" pitchFamily="18" charset="0"/>
                        </a:rPr>
                        <a:t>Total</a:t>
                      </a:r>
                      <a:endParaRPr kumimoji="0" lang="en-GB" altLang="en-US"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Times New Roman" pitchFamily="18" charset="0"/>
                        </a:rPr>
                        <a:t>2634</a:t>
                      </a:r>
                      <a:endParaRPr kumimoji="0" lang="en-GB" altLang="en-US"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Times New Roman" pitchFamily="18" charset="0"/>
                        </a:rPr>
                        <a:t>100.0</a:t>
                      </a:r>
                      <a:endParaRPr kumimoji="0" lang="en-GB" altLang="en-US"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8211" name="TextBox 5"/>
          <p:cNvSpPr txBox="1">
            <a:spLocks noChangeArrowheads="1"/>
          </p:cNvSpPr>
          <p:nvPr/>
        </p:nvSpPr>
        <p:spPr bwMode="auto">
          <a:xfrm>
            <a:off x="420688" y="2565400"/>
            <a:ext cx="3600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1600">
                <a:solidFill>
                  <a:srgbClr val="000000"/>
                </a:solidFill>
              </a:rPr>
              <a:t>De Jong Gierveld Loneliness Scale</a:t>
            </a:r>
          </a:p>
        </p:txBody>
      </p:sp>
      <p:graphicFrame>
        <p:nvGraphicFramePr>
          <p:cNvPr id="7" name="Table 6"/>
          <p:cNvGraphicFramePr>
            <a:graphicFrameLocks noGrp="1"/>
          </p:cNvGraphicFramePr>
          <p:nvPr/>
        </p:nvGraphicFramePr>
        <p:xfrm>
          <a:off x="4500563" y="2997200"/>
          <a:ext cx="3816351" cy="1860550"/>
        </p:xfrm>
        <a:graphic>
          <a:graphicData uri="http://schemas.openxmlformats.org/drawingml/2006/table">
            <a:tbl>
              <a:tblPr/>
              <a:tblGrid>
                <a:gridCol w="1352942"/>
                <a:gridCol w="1202615"/>
                <a:gridCol w="1260794"/>
              </a:tblGrid>
              <a:tr h="469606">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800" b="1" i="0" u="none" strike="noStrike" cap="none" normalizeH="0" baseline="0" dirty="0" smtClean="0">
                        <a:ln>
                          <a:noFill/>
                        </a:ln>
                        <a:solidFill>
                          <a:srgbClr val="FFFFFF"/>
                        </a:solidFill>
                        <a:effectLst/>
                        <a:latin typeface="Times New Roman" pitchFamily="18" charset="0"/>
                      </a:endParaRPr>
                    </a:p>
                  </a:txBody>
                  <a:tcPr marL="91438" marR="91438" marT="45703" marB="45703"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GB" altLang="en-US" sz="1600" b="1" i="0" u="none" strike="noStrike" cap="none" normalizeH="0" baseline="0" dirty="0" smtClean="0">
                          <a:ln>
                            <a:noFill/>
                          </a:ln>
                          <a:solidFill>
                            <a:srgbClr val="FFFFFF"/>
                          </a:solidFill>
                          <a:effectLst/>
                          <a:latin typeface="Times New Roman" pitchFamily="18" charset="0"/>
                        </a:rPr>
                        <a:t>Frequency</a:t>
                      </a:r>
                      <a:endParaRPr kumimoji="0" lang="en-GB" altLang="en-US" sz="16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0" marR="0"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GB" altLang="en-US" sz="1600" b="1" i="0" u="none" strike="noStrike" cap="none" normalizeH="0" baseline="0" dirty="0" smtClean="0">
                          <a:ln>
                            <a:noFill/>
                          </a:ln>
                          <a:solidFill>
                            <a:srgbClr val="FFFFFF"/>
                          </a:solidFill>
                          <a:effectLst/>
                          <a:latin typeface="Times New Roman" pitchFamily="18" charset="0"/>
                        </a:rPr>
                        <a:t>Percent</a:t>
                      </a:r>
                      <a:endParaRPr kumimoji="0" lang="en-GB" altLang="en-US" sz="16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0" marR="0"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r>
              <a:tr h="451325">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Times New Roman" pitchFamily="18" charset="0"/>
                        </a:rPr>
                        <a:t> Isolated -no</a:t>
                      </a:r>
                      <a:endParaRPr kumimoji="0" lang="en-GB" altLang="en-US"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Times New Roman" pitchFamily="18" charset="0"/>
                        </a:rPr>
                        <a:t>1797</a:t>
                      </a:r>
                      <a:endParaRPr kumimoji="0" lang="en-GB" altLang="en-US"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Times New Roman" pitchFamily="18" charset="0"/>
                        </a:rPr>
                        <a:t>68.2</a:t>
                      </a:r>
                      <a:endParaRPr kumimoji="0" lang="en-GB" altLang="en-US"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469931">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Times New Roman" pitchFamily="18" charset="0"/>
                        </a:rPr>
                        <a:t> isolated- yes</a:t>
                      </a:r>
                      <a:endParaRPr kumimoji="0" lang="en-GB" altLang="en-US"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solidFill>
                      <a:schemeClr val="bg1"/>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Times New Roman" pitchFamily="18" charset="0"/>
                        </a:rPr>
                        <a:t>837</a:t>
                      </a:r>
                      <a:endParaRPr kumimoji="0" lang="en-GB" altLang="en-US"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solidFill>
                      <a:schemeClr val="bg1"/>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Times New Roman" pitchFamily="18" charset="0"/>
                        </a:rPr>
                        <a:t>31.8</a:t>
                      </a:r>
                      <a:endParaRPr kumimoji="0" lang="en-GB" altLang="en-US"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solidFill>
                      <a:schemeClr val="bg1"/>
                    </a:solidFill>
                  </a:tcPr>
                </a:tc>
              </a:tr>
              <a:tr h="469688">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Times New Roman" pitchFamily="18" charset="0"/>
                        </a:rPr>
                        <a:t>Total</a:t>
                      </a:r>
                      <a:endParaRPr kumimoji="0" lang="en-GB" altLang="en-US"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Times New Roman" pitchFamily="18" charset="0"/>
                        </a:rPr>
                        <a:t>2634</a:t>
                      </a:r>
                      <a:endParaRPr kumimoji="0" lang="en-GB" altLang="en-US"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Times New Roman" pitchFamily="18" charset="0"/>
                        </a:rPr>
                        <a:t>100.0</a:t>
                      </a:r>
                      <a:endParaRPr kumimoji="0" lang="en-GB" altLang="en-US"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8228" name="Rectangle 1"/>
          <p:cNvSpPr>
            <a:spLocks noChangeArrowheads="1"/>
          </p:cNvSpPr>
          <p:nvPr/>
        </p:nvSpPr>
        <p:spPr bwMode="auto">
          <a:xfrm>
            <a:off x="5003800" y="2557463"/>
            <a:ext cx="26431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GB" altLang="en-US" sz="1600">
                <a:solidFill>
                  <a:srgbClr val="000000"/>
                </a:solidFill>
              </a:rPr>
              <a:t>Lubben Social Network Scale</a:t>
            </a:r>
          </a:p>
        </p:txBody>
      </p:sp>
    </p:spTree>
    <p:extLst>
      <p:ext uri="{BB962C8B-B14F-4D97-AF65-F5344CB8AC3E}">
        <p14:creationId xmlns:p14="http://schemas.microsoft.com/office/powerpoint/2010/main" val="1518501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455738" y="1844675"/>
            <a:ext cx="63357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a:solidFill>
                  <a:srgbClr val="000000"/>
                </a:solidFill>
              </a:rPr>
              <a:t>   Prevalence of  Loneliness and Social Isolation:                          	  Four patterns of loneliness</a:t>
            </a:r>
          </a:p>
        </p:txBody>
      </p:sp>
      <p:graphicFrame>
        <p:nvGraphicFramePr>
          <p:cNvPr id="5" name="Table 4"/>
          <p:cNvGraphicFramePr>
            <a:graphicFrameLocks noGrp="1"/>
          </p:cNvGraphicFramePr>
          <p:nvPr/>
        </p:nvGraphicFramePr>
        <p:xfrm>
          <a:off x="1116013" y="2781300"/>
          <a:ext cx="6335712" cy="2354263"/>
        </p:xfrm>
        <a:graphic>
          <a:graphicData uri="http://schemas.openxmlformats.org/drawingml/2006/table">
            <a:tbl>
              <a:tblPr/>
              <a:tblGrid>
                <a:gridCol w="1787179"/>
                <a:gridCol w="1950139"/>
                <a:gridCol w="2598394"/>
              </a:tblGrid>
              <a:tr h="462091">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800" b="1" i="0" u="none" strike="noStrike" cap="none" normalizeH="0" baseline="0" dirty="0" smtClean="0">
                        <a:ln>
                          <a:noFill/>
                        </a:ln>
                        <a:solidFill>
                          <a:srgbClr val="FFFFFF"/>
                        </a:solidFill>
                        <a:effectLst/>
                        <a:latin typeface="Times New Roman" pitchFamily="18" charset="0"/>
                      </a:endParaRPr>
                    </a:p>
                  </a:txBody>
                  <a:tcPr marL="91434" marR="91434" marT="45716" marB="45716"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GB" altLang="en-US" sz="1600" b="1" i="0" u="none" strike="noStrike" cap="none" normalizeH="0" baseline="0" dirty="0" smtClean="0">
                          <a:ln>
                            <a:noFill/>
                          </a:ln>
                          <a:solidFill>
                            <a:srgbClr val="FFFFFF"/>
                          </a:solidFill>
                          <a:effectLst/>
                          <a:latin typeface="Times New Roman" pitchFamily="18" charset="0"/>
                        </a:rPr>
                        <a:t>Frequency</a:t>
                      </a:r>
                      <a:endParaRPr kumimoji="0" lang="en-GB" altLang="en-US" sz="16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0" marR="0"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GB" altLang="en-US" sz="1600" b="1" i="0" u="none" strike="noStrike" cap="none" normalizeH="0" baseline="0" dirty="0" smtClean="0">
                          <a:ln>
                            <a:noFill/>
                          </a:ln>
                          <a:solidFill>
                            <a:srgbClr val="FFFFFF"/>
                          </a:solidFill>
                          <a:effectLst/>
                          <a:latin typeface="Times New Roman" pitchFamily="18" charset="0"/>
                        </a:rPr>
                        <a:t>       Percent</a:t>
                      </a:r>
                      <a:endParaRPr kumimoji="0" lang="en-GB" altLang="en-US" sz="16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0" marR="0"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r>
              <a:tr h="406398">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n-GB" altLang="en-US" sz="1800" b="0" i="0" u="none" strike="noStrike" cap="none" normalizeH="0" baseline="0" dirty="0" smtClean="0">
                          <a:ln>
                            <a:noFill/>
                          </a:ln>
                          <a:solidFill>
                            <a:srgbClr val="000000"/>
                          </a:solidFill>
                          <a:effectLst/>
                          <a:latin typeface="Times New Roman" pitchFamily="18" charset="0"/>
                        </a:rPr>
                        <a:t>not lonely not isolated</a:t>
                      </a:r>
                      <a:endParaRPr kumimoji="0" lang="en-GB"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en-GB" altLang="en-US" sz="1800" b="0" i="0" u="none" strike="noStrike" cap="none" normalizeH="0" baseline="0" dirty="0" smtClean="0">
                          <a:ln>
                            <a:noFill/>
                          </a:ln>
                          <a:solidFill>
                            <a:srgbClr val="000000"/>
                          </a:solidFill>
                          <a:effectLst/>
                          <a:latin typeface="Times New Roman" pitchFamily="18" charset="0"/>
                        </a:rPr>
                        <a:t>1475</a:t>
                      </a:r>
                      <a:endParaRPr kumimoji="0" lang="en-GB"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en-GB" altLang="en-US" sz="1800" b="0" i="0" u="none" strike="noStrike" cap="none" normalizeH="0" baseline="0" dirty="0" smtClean="0">
                          <a:ln>
                            <a:noFill/>
                          </a:ln>
                          <a:solidFill>
                            <a:srgbClr val="000000"/>
                          </a:solidFill>
                          <a:effectLst/>
                          <a:latin typeface="Times New Roman" pitchFamily="18" charset="0"/>
                        </a:rPr>
                        <a:t>56.0</a:t>
                      </a:r>
                      <a:endParaRPr kumimoji="0" lang="en-GB"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371443">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n-GB" altLang="en-US" sz="1800" b="0" i="0" u="none" strike="noStrike" cap="none" normalizeH="0" baseline="0" dirty="0" smtClean="0">
                          <a:ln>
                            <a:noFill/>
                          </a:ln>
                          <a:solidFill>
                            <a:srgbClr val="000000"/>
                          </a:solidFill>
                          <a:effectLst/>
                          <a:latin typeface="Times New Roman" pitchFamily="18" charset="0"/>
                        </a:rPr>
                        <a:t>lonely not isolated</a:t>
                      </a:r>
                      <a:endParaRPr kumimoji="0" lang="en-GB"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solidFill>
                      <a:schemeClr val="bg1"/>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en-GB" altLang="en-US" sz="1800" b="0" i="0" u="none" strike="noStrike" cap="none" normalizeH="0" baseline="0" dirty="0" smtClean="0">
                          <a:ln>
                            <a:noFill/>
                          </a:ln>
                          <a:solidFill>
                            <a:srgbClr val="000000"/>
                          </a:solidFill>
                          <a:effectLst/>
                          <a:latin typeface="Times New Roman" pitchFamily="18" charset="0"/>
                        </a:rPr>
                        <a:t>322</a:t>
                      </a:r>
                      <a:endParaRPr kumimoji="0" lang="en-GB"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solidFill>
                      <a:schemeClr val="bg1"/>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en-GB" altLang="en-US" sz="1800" b="0" i="0" u="none" strike="noStrike" cap="none" normalizeH="0" baseline="0" dirty="0" smtClean="0">
                          <a:ln>
                            <a:noFill/>
                          </a:ln>
                          <a:solidFill>
                            <a:srgbClr val="000000"/>
                          </a:solidFill>
                          <a:effectLst/>
                          <a:latin typeface="Times New Roman" pitchFamily="18" charset="0"/>
                        </a:rPr>
                        <a:t>12.2</a:t>
                      </a:r>
                      <a:endParaRPr kumimoji="0" lang="en-GB"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solidFill>
                      <a:schemeClr val="bg1"/>
                    </a:solidFill>
                  </a:tcPr>
                </a:tc>
              </a:tr>
              <a:tr h="371443">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n-GB" altLang="en-US" sz="1800" b="0" i="0" u="none" strike="noStrike" cap="none" normalizeH="0" baseline="0" dirty="0" smtClean="0">
                          <a:ln>
                            <a:noFill/>
                          </a:ln>
                          <a:solidFill>
                            <a:srgbClr val="000000"/>
                          </a:solidFill>
                          <a:effectLst/>
                          <a:latin typeface="Times New Roman" pitchFamily="18" charset="0"/>
                        </a:rPr>
                        <a:t>isolated not lonely</a:t>
                      </a:r>
                      <a:endParaRPr kumimoji="0" lang="en-GB"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solidFill>
                      <a:srgbClr val="E7E7E7"/>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Times New Roman" pitchFamily="18" charset="0"/>
                        </a:rPr>
                        <a:t>501</a:t>
                      </a:r>
                      <a:endParaRPr kumimoji="0" lang="en-GB" alt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solidFill>
                      <a:srgbClr val="E7E7E7"/>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en-GB" altLang="en-US" sz="1800" b="0" i="0" u="none" strike="noStrike" cap="none" normalizeH="0" baseline="0" dirty="0" smtClean="0">
                          <a:ln>
                            <a:noFill/>
                          </a:ln>
                          <a:solidFill>
                            <a:srgbClr val="000000"/>
                          </a:solidFill>
                          <a:effectLst/>
                          <a:latin typeface="Times New Roman" pitchFamily="18" charset="0"/>
                        </a:rPr>
                        <a:t>19.0</a:t>
                      </a:r>
                      <a:endParaRPr kumimoji="0" lang="en-GB"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solidFill>
                      <a:srgbClr val="E7E7E7"/>
                    </a:solidFill>
                  </a:tcPr>
                </a:tc>
              </a:tr>
              <a:tr h="371443">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n-GB" altLang="en-US" sz="1800" b="0" i="0" u="none" strike="noStrike" cap="none" normalizeH="0" baseline="0" dirty="0" smtClean="0">
                          <a:ln>
                            <a:noFill/>
                          </a:ln>
                          <a:solidFill>
                            <a:srgbClr val="000000"/>
                          </a:solidFill>
                          <a:effectLst/>
                          <a:latin typeface="Times New Roman" pitchFamily="18" charset="0"/>
                        </a:rPr>
                        <a:t>lonely and isolated</a:t>
                      </a:r>
                      <a:endParaRPr kumimoji="0" lang="en-GB"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solidFill>
                      <a:schemeClr val="bg1"/>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Times New Roman" pitchFamily="18" charset="0"/>
                        </a:rPr>
                        <a:t>336</a:t>
                      </a:r>
                      <a:endParaRPr kumimoji="0" lang="en-GB" alt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solidFill>
                      <a:schemeClr val="bg1"/>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en-GB" altLang="en-US" sz="1800" b="0" i="0" u="none" strike="noStrike" cap="none" normalizeH="0" baseline="0" dirty="0" smtClean="0">
                          <a:ln>
                            <a:noFill/>
                          </a:ln>
                          <a:solidFill>
                            <a:srgbClr val="000000"/>
                          </a:solidFill>
                          <a:effectLst/>
                          <a:latin typeface="Times New Roman" pitchFamily="18" charset="0"/>
                        </a:rPr>
                        <a:t>12.8</a:t>
                      </a:r>
                      <a:endParaRPr kumimoji="0" lang="en-GB"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solidFill>
                      <a:schemeClr val="bg1"/>
                    </a:solidFill>
                  </a:tcPr>
                </a:tc>
              </a:tr>
              <a:tr h="371443">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n-GB" altLang="en-US" sz="1800" b="0" i="0" u="none" strike="noStrike" cap="none" normalizeH="0" baseline="0" dirty="0" smtClean="0">
                          <a:ln>
                            <a:noFill/>
                          </a:ln>
                          <a:solidFill>
                            <a:srgbClr val="000000"/>
                          </a:solidFill>
                          <a:effectLst/>
                          <a:latin typeface="Times New Roman" pitchFamily="18" charset="0"/>
                        </a:rPr>
                        <a:t>Total</a:t>
                      </a:r>
                      <a:endParaRPr kumimoji="0" lang="en-GB"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Times New Roman" pitchFamily="18" charset="0"/>
                        </a:rPr>
                        <a:t>2634</a:t>
                      </a:r>
                      <a:endParaRPr kumimoji="0" lang="en-GB" alt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en-GB" altLang="en-US" sz="1800" b="0" i="0" u="none" strike="noStrike" cap="none" normalizeH="0" baseline="0" dirty="0" smtClean="0">
                          <a:ln>
                            <a:noFill/>
                          </a:ln>
                          <a:solidFill>
                            <a:srgbClr val="000000"/>
                          </a:solidFill>
                          <a:effectLst/>
                          <a:latin typeface="Times New Roman" pitchFamily="18" charset="0"/>
                        </a:rPr>
                        <a:t>100.0</a:t>
                      </a:r>
                      <a:endParaRPr kumimoji="0" lang="en-GB" altLang="en-US"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2853986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0" y="0"/>
            <a:ext cx="9144000" cy="5661025"/>
          </a:xfrm>
          <a:prstGeom prst="rect">
            <a:avLst/>
          </a:prstGeom>
          <a:solidFill>
            <a:srgbClr val="E57C2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lvl="1" algn="ctr" fontAlgn="auto">
              <a:spcBef>
                <a:spcPts val="0"/>
              </a:spcBef>
              <a:spcAft>
                <a:spcPts val="0"/>
              </a:spcAft>
              <a:defRPr/>
            </a:pPr>
            <a:endParaRPr lang="en-US" sz="4400" dirty="0">
              <a:solidFill>
                <a:prstClr val="white"/>
              </a:solidFill>
              <a:latin typeface="LayarBahtera Doomsday Condensed" pitchFamily="34" charset="0"/>
              <a:cs typeface="+mn-cs"/>
            </a:endParaRPr>
          </a:p>
          <a:p>
            <a:pPr lvl="1" algn="ctr" fontAlgn="auto">
              <a:spcBef>
                <a:spcPts val="0"/>
              </a:spcBef>
              <a:spcAft>
                <a:spcPts val="0"/>
              </a:spcAft>
              <a:defRPr/>
            </a:pPr>
            <a:endParaRPr lang="en-US" sz="2800" b="1" dirty="0">
              <a:solidFill>
                <a:prstClr val="white"/>
              </a:solidFill>
              <a:latin typeface="LayarBahtera Doomsday Condensed" pitchFamily="34" charset="0"/>
              <a:cs typeface="+mn-cs"/>
            </a:endParaRPr>
          </a:p>
        </p:txBody>
      </p:sp>
      <p:pic>
        <p:nvPicPr>
          <p:cNvPr id="5" name="Picture 6" descr="CEL logo small.gi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5734050"/>
            <a:ext cx="15128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97495" y="188640"/>
            <a:ext cx="8569647" cy="861774"/>
          </a:xfrm>
          <a:prstGeom prst="rect">
            <a:avLst/>
          </a:prstGeom>
          <a:noFill/>
        </p:spPr>
        <p:txBody>
          <a:bodyPr wrap="square">
            <a:spAutoFit/>
          </a:bodyPr>
          <a:lstStyle/>
          <a:p>
            <a:pPr algn="ctr" fontAlgn="auto">
              <a:spcBef>
                <a:spcPts val="0"/>
              </a:spcBef>
              <a:spcAft>
                <a:spcPts val="0"/>
              </a:spcAft>
              <a:defRPr/>
            </a:pPr>
            <a:r>
              <a:rPr lang="en-GB" sz="5000" dirty="0" smtClean="0">
                <a:solidFill>
                  <a:prstClr val="white"/>
                </a:solidFill>
                <a:latin typeface="LayarBahtera Doomsday Condensed" pitchFamily="34" charset="0"/>
              </a:rPr>
              <a:t>Agenda</a:t>
            </a:r>
            <a:endParaRPr lang="en-GB" sz="5000" dirty="0">
              <a:solidFill>
                <a:prstClr val="white"/>
              </a:solidFill>
              <a:latin typeface="LayarBahtera Doomsday Condensed" pitchFamily="34" charset="0"/>
            </a:endParaRPr>
          </a:p>
        </p:txBody>
      </p:sp>
      <p:sp>
        <p:nvSpPr>
          <p:cNvPr id="2" name="TextBox 1"/>
          <p:cNvSpPr txBox="1"/>
          <p:nvPr/>
        </p:nvSpPr>
        <p:spPr>
          <a:xfrm>
            <a:off x="1246172" y="1196752"/>
            <a:ext cx="7416824" cy="4226798"/>
          </a:xfrm>
          <a:prstGeom prst="rect">
            <a:avLst/>
          </a:prstGeom>
          <a:noFill/>
        </p:spPr>
        <p:txBody>
          <a:bodyPr wrap="square" rtlCol="0">
            <a:spAutoFit/>
          </a:bodyPr>
          <a:lstStyle/>
          <a:p>
            <a:pPr>
              <a:spcAft>
                <a:spcPts val="1600"/>
              </a:spcAft>
            </a:pPr>
            <a:r>
              <a:rPr lang="en-GB" b="1" dirty="0">
                <a:solidFill>
                  <a:schemeClr val="bg1"/>
                </a:solidFill>
              </a:rPr>
              <a:t>13.30 – 14.00	</a:t>
            </a:r>
            <a:r>
              <a:rPr lang="en-GB" b="1" dirty="0" smtClean="0">
                <a:solidFill>
                  <a:schemeClr val="bg1"/>
                </a:solidFill>
              </a:rPr>
              <a:t>Arrivals </a:t>
            </a:r>
            <a:r>
              <a:rPr lang="en-GB" b="1" dirty="0">
                <a:solidFill>
                  <a:schemeClr val="bg1"/>
                </a:solidFill>
              </a:rPr>
              <a:t>&amp; Coffee</a:t>
            </a:r>
            <a:endParaRPr lang="en-GB" dirty="0">
              <a:solidFill>
                <a:schemeClr val="bg1"/>
              </a:solidFill>
            </a:endParaRPr>
          </a:p>
          <a:p>
            <a:pPr>
              <a:spcAft>
                <a:spcPts val="1600"/>
              </a:spcAft>
            </a:pPr>
            <a:r>
              <a:rPr lang="en-GB" b="1" dirty="0">
                <a:solidFill>
                  <a:schemeClr val="bg1"/>
                </a:solidFill>
              </a:rPr>
              <a:t>14.00 – </a:t>
            </a:r>
            <a:r>
              <a:rPr lang="en-GB" b="1" dirty="0" smtClean="0">
                <a:solidFill>
                  <a:schemeClr val="bg1"/>
                </a:solidFill>
              </a:rPr>
              <a:t>14.25</a:t>
            </a:r>
            <a:r>
              <a:rPr lang="en-GB" b="1" dirty="0">
                <a:solidFill>
                  <a:schemeClr val="bg1"/>
                </a:solidFill>
              </a:rPr>
              <a:t>	Welcome &amp; Introductions</a:t>
            </a:r>
            <a:endParaRPr lang="en-GB" dirty="0">
              <a:solidFill>
                <a:schemeClr val="bg1"/>
              </a:solidFill>
            </a:endParaRPr>
          </a:p>
          <a:p>
            <a:pPr>
              <a:spcAft>
                <a:spcPts val="1600"/>
              </a:spcAft>
            </a:pPr>
            <a:r>
              <a:rPr lang="en-GB" b="1" dirty="0" smtClean="0">
                <a:solidFill>
                  <a:schemeClr val="bg1"/>
                </a:solidFill>
              </a:rPr>
              <a:t>14.25 </a:t>
            </a:r>
            <a:r>
              <a:rPr lang="en-GB" b="1" dirty="0">
                <a:solidFill>
                  <a:schemeClr val="bg1"/>
                </a:solidFill>
              </a:rPr>
              <a:t>– </a:t>
            </a:r>
            <a:r>
              <a:rPr lang="en-GB" b="1" dirty="0" smtClean="0">
                <a:solidFill>
                  <a:schemeClr val="bg1"/>
                </a:solidFill>
              </a:rPr>
              <a:t>15.05</a:t>
            </a:r>
            <a:r>
              <a:rPr lang="en-GB" dirty="0">
                <a:solidFill>
                  <a:schemeClr val="bg1"/>
                </a:solidFill>
              </a:rPr>
              <a:t>	</a:t>
            </a:r>
            <a:r>
              <a:rPr lang="en-GB" b="1" dirty="0" smtClean="0">
                <a:solidFill>
                  <a:schemeClr val="bg1"/>
                </a:solidFill>
              </a:rPr>
              <a:t>The </a:t>
            </a:r>
            <a:r>
              <a:rPr lang="en-GB" b="1" dirty="0">
                <a:solidFill>
                  <a:schemeClr val="bg1"/>
                </a:solidFill>
              </a:rPr>
              <a:t>Behavioural Insights </a:t>
            </a:r>
            <a:r>
              <a:rPr lang="en-GB" b="1" dirty="0" smtClean="0">
                <a:solidFill>
                  <a:schemeClr val="bg1"/>
                </a:solidFill>
              </a:rPr>
              <a:t>Team &amp; Public </a:t>
            </a:r>
            <a:r>
              <a:rPr lang="en-GB" b="1" dirty="0">
                <a:solidFill>
                  <a:schemeClr val="bg1"/>
                </a:solidFill>
              </a:rPr>
              <a:t>Health </a:t>
            </a:r>
            <a:r>
              <a:rPr lang="en-GB" b="1" dirty="0" smtClean="0">
                <a:solidFill>
                  <a:schemeClr val="bg1"/>
                </a:solidFill>
              </a:rPr>
              <a:t>England</a:t>
            </a:r>
          </a:p>
          <a:p>
            <a:pPr>
              <a:spcAft>
                <a:spcPts val="1600"/>
              </a:spcAft>
            </a:pPr>
            <a:r>
              <a:rPr lang="en-GB" b="1" dirty="0" smtClean="0">
                <a:solidFill>
                  <a:schemeClr val="bg1"/>
                </a:solidFill>
              </a:rPr>
              <a:t>15.05 </a:t>
            </a:r>
            <a:r>
              <a:rPr lang="en-GB" b="1" dirty="0">
                <a:solidFill>
                  <a:schemeClr val="bg1"/>
                </a:solidFill>
              </a:rPr>
              <a:t>– </a:t>
            </a:r>
            <a:r>
              <a:rPr lang="en-GB" b="1" dirty="0" smtClean="0">
                <a:solidFill>
                  <a:schemeClr val="bg1"/>
                </a:solidFill>
              </a:rPr>
              <a:t>15.30</a:t>
            </a:r>
            <a:r>
              <a:rPr lang="en-GB" b="1" dirty="0">
                <a:solidFill>
                  <a:schemeClr val="bg1"/>
                </a:solidFill>
              </a:rPr>
              <a:t>	</a:t>
            </a:r>
            <a:r>
              <a:rPr lang="en-GB" b="1" dirty="0" smtClean="0">
                <a:solidFill>
                  <a:schemeClr val="bg1"/>
                </a:solidFill>
              </a:rPr>
              <a:t>Deborah </a:t>
            </a:r>
            <a:r>
              <a:rPr lang="en-GB" b="1" dirty="0">
                <a:solidFill>
                  <a:schemeClr val="bg1"/>
                </a:solidFill>
              </a:rPr>
              <a:t>Morgan, Swansea University</a:t>
            </a:r>
          </a:p>
          <a:p>
            <a:pPr>
              <a:spcAft>
                <a:spcPts val="1600"/>
              </a:spcAft>
            </a:pPr>
            <a:r>
              <a:rPr lang="en-GB" b="1" dirty="0" smtClean="0">
                <a:solidFill>
                  <a:schemeClr val="bg1"/>
                </a:solidFill>
              </a:rPr>
              <a:t>15.30 </a:t>
            </a:r>
            <a:r>
              <a:rPr lang="en-GB" b="1" dirty="0">
                <a:solidFill>
                  <a:schemeClr val="bg1"/>
                </a:solidFill>
              </a:rPr>
              <a:t>– </a:t>
            </a:r>
            <a:r>
              <a:rPr lang="en-GB" b="1" dirty="0" smtClean="0">
                <a:solidFill>
                  <a:schemeClr val="bg1"/>
                </a:solidFill>
              </a:rPr>
              <a:t>15.45</a:t>
            </a:r>
            <a:r>
              <a:rPr lang="en-GB" b="1" dirty="0">
                <a:solidFill>
                  <a:schemeClr val="bg1"/>
                </a:solidFill>
              </a:rPr>
              <a:t>	Coffee</a:t>
            </a:r>
            <a:endParaRPr lang="en-GB" dirty="0">
              <a:solidFill>
                <a:schemeClr val="bg1"/>
              </a:solidFill>
            </a:endParaRPr>
          </a:p>
          <a:p>
            <a:pPr>
              <a:spcAft>
                <a:spcPts val="1600"/>
              </a:spcAft>
            </a:pPr>
            <a:r>
              <a:rPr lang="en-GB" b="1" dirty="0" smtClean="0">
                <a:solidFill>
                  <a:schemeClr val="bg1"/>
                </a:solidFill>
              </a:rPr>
              <a:t>15.45 </a:t>
            </a:r>
            <a:r>
              <a:rPr lang="en-GB" b="1" dirty="0">
                <a:solidFill>
                  <a:schemeClr val="bg1"/>
                </a:solidFill>
              </a:rPr>
              <a:t>– </a:t>
            </a:r>
            <a:r>
              <a:rPr lang="en-GB" b="1" dirty="0" smtClean="0">
                <a:solidFill>
                  <a:schemeClr val="bg1"/>
                </a:solidFill>
              </a:rPr>
              <a:t>16.10 </a:t>
            </a:r>
            <a:r>
              <a:rPr lang="en-GB" b="1" dirty="0">
                <a:solidFill>
                  <a:schemeClr val="bg1"/>
                </a:solidFill>
              </a:rPr>
              <a:t>	</a:t>
            </a:r>
            <a:r>
              <a:rPr lang="en-GB" b="1" dirty="0" smtClean="0">
                <a:solidFill>
                  <a:schemeClr val="bg1"/>
                </a:solidFill>
              </a:rPr>
              <a:t>Dr </a:t>
            </a:r>
            <a:r>
              <a:rPr lang="en-GB" b="1" dirty="0">
                <a:solidFill>
                  <a:schemeClr val="bg1"/>
                </a:solidFill>
              </a:rPr>
              <a:t>Adrian Adams, University of Kent</a:t>
            </a:r>
          </a:p>
          <a:p>
            <a:pPr>
              <a:spcAft>
                <a:spcPts val="1600"/>
              </a:spcAft>
            </a:pPr>
            <a:r>
              <a:rPr lang="en-GB" b="1" dirty="0" smtClean="0">
                <a:solidFill>
                  <a:schemeClr val="bg1"/>
                </a:solidFill>
              </a:rPr>
              <a:t>16.10 </a:t>
            </a:r>
            <a:r>
              <a:rPr lang="en-GB" b="1" dirty="0">
                <a:solidFill>
                  <a:schemeClr val="bg1"/>
                </a:solidFill>
              </a:rPr>
              <a:t>– </a:t>
            </a:r>
            <a:r>
              <a:rPr lang="en-GB" b="1" dirty="0" smtClean="0">
                <a:solidFill>
                  <a:schemeClr val="bg1"/>
                </a:solidFill>
              </a:rPr>
              <a:t>16.35 </a:t>
            </a:r>
            <a:r>
              <a:rPr lang="en-GB" b="1" dirty="0">
                <a:solidFill>
                  <a:schemeClr val="bg1"/>
                </a:solidFill>
              </a:rPr>
              <a:t>	</a:t>
            </a:r>
            <a:r>
              <a:rPr lang="en-GB" b="1" dirty="0" smtClean="0">
                <a:solidFill>
                  <a:schemeClr val="bg1"/>
                </a:solidFill>
              </a:rPr>
              <a:t>Dr </a:t>
            </a:r>
            <a:r>
              <a:rPr lang="en-GB" b="1" dirty="0">
                <a:solidFill>
                  <a:schemeClr val="bg1"/>
                </a:solidFill>
              </a:rPr>
              <a:t>Mary Pat Sullivan, Brunel University </a:t>
            </a:r>
          </a:p>
          <a:p>
            <a:pPr>
              <a:spcAft>
                <a:spcPts val="1600"/>
              </a:spcAft>
            </a:pPr>
            <a:r>
              <a:rPr lang="en-GB" b="1" dirty="0" smtClean="0">
                <a:solidFill>
                  <a:schemeClr val="bg1"/>
                </a:solidFill>
              </a:rPr>
              <a:t>16.35 </a:t>
            </a:r>
            <a:r>
              <a:rPr lang="en-GB" b="1" dirty="0">
                <a:solidFill>
                  <a:schemeClr val="bg1"/>
                </a:solidFill>
              </a:rPr>
              <a:t>– </a:t>
            </a:r>
            <a:r>
              <a:rPr lang="en-GB" b="1" dirty="0" smtClean="0">
                <a:solidFill>
                  <a:schemeClr val="bg1"/>
                </a:solidFill>
              </a:rPr>
              <a:t>16.50</a:t>
            </a:r>
            <a:r>
              <a:rPr lang="en-GB" b="1" dirty="0">
                <a:solidFill>
                  <a:schemeClr val="bg1"/>
                </a:solidFill>
              </a:rPr>
              <a:t>	Update from the Campaign to End Loneliness</a:t>
            </a:r>
            <a:endParaRPr lang="en-GB" dirty="0">
              <a:solidFill>
                <a:schemeClr val="bg1"/>
              </a:solidFill>
            </a:endParaRPr>
          </a:p>
          <a:p>
            <a:pPr>
              <a:spcAft>
                <a:spcPts val="1600"/>
              </a:spcAft>
            </a:pPr>
            <a:r>
              <a:rPr lang="en-GB" b="1" dirty="0" smtClean="0">
                <a:solidFill>
                  <a:schemeClr val="bg1"/>
                </a:solidFill>
              </a:rPr>
              <a:t>16.50 </a:t>
            </a:r>
            <a:r>
              <a:rPr lang="en-GB" b="1" dirty="0">
                <a:solidFill>
                  <a:schemeClr val="bg1"/>
                </a:solidFill>
              </a:rPr>
              <a:t>– 17.30	Drinks &amp; Networking</a:t>
            </a:r>
            <a:endParaRPr lang="en-GB" dirty="0">
              <a:solidFill>
                <a:schemeClr val="bg1"/>
              </a:solidFill>
            </a:endParaRPr>
          </a:p>
        </p:txBody>
      </p:sp>
      <p:pic>
        <p:nvPicPr>
          <p:cNvPr id="8" name="Picture 2" descr="http://hockeywales.org.uk/sites/default/files/imceFiles/user-51/swansea_university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5764452"/>
            <a:ext cx="1688347" cy="12014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evision.brunel.ac.uk/urd/sits.urd/Brunel_files/Brunel_University_London_Logo_Wt.png?v=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102" y="5982757"/>
            <a:ext cx="1728192" cy="62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952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3850" y="1052513"/>
          <a:ext cx="5903913" cy="5718173"/>
        </p:xfrm>
        <a:graphic>
          <a:graphicData uri="http://schemas.openxmlformats.org/drawingml/2006/table">
            <a:tbl>
              <a:tblPr/>
              <a:tblGrid>
                <a:gridCol w="1151904"/>
                <a:gridCol w="1151904"/>
                <a:gridCol w="1151904"/>
                <a:gridCol w="1151904"/>
                <a:gridCol w="1296297"/>
              </a:tblGrid>
              <a:tr h="212003">
                <a:tc gridSpan="5">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                                                                                                95% CI for Odds Ratio</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12003">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 </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β  (SE)</a:t>
                      </a:r>
                      <a:endPar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Lower</a:t>
                      </a:r>
                      <a:endPar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Odds Ratio</a:t>
                      </a:r>
                      <a:endPar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Upper</a:t>
                      </a:r>
                      <a:endPar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406418">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n-GB" altLang="en-US" sz="900" b="1" i="0" u="none" strike="noStrike" cap="none" normalizeH="0" baseline="0" smtClean="0">
                          <a:ln>
                            <a:noFill/>
                          </a:ln>
                          <a:solidFill>
                            <a:srgbClr val="000000"/>
                          </a:solidFill>
                          <a:effectLst/>
                          <a:latin typeface="Arial" charset="0"/>
                          <a:ea typeface="Calibri" pitchFamily="34" charset="0"/>
                          <a:cs typeface="Times New Roman" pitchFamily="18" charset="0"/>
                        </a:rPr>
                        <a:t>Lonely and Isolated</a:t>
                      </a:r>
                      <a:r>
                        <a:rPr kumimoji="0" lang="en-GB" altLang="en-US" sz="900" b="1" i="0" u="none" strike="noStrike" cap="none" normalizeH="0" baseline="30000" smtClean="0">
                          <a:ln>
                            <a:noFill/>
                          </a:ln>
                          <a:solidFill>
                            <a:srgbClr val="000000"/>
                          </a:solidFill>
                          <a:effectLst/>
                          <a:latin typeface="Arial" charset="0"/>
                          <a:ea typeface="Calibri" pitchFamily="34" charset="0"/>
                          <a:cs typeface="Times New Roman" pitchFamily="18" charset="0"/>
                        </a:rPr>
                        <a:t>a</a:t>
                      </a:r>
                      <a:endPar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71" marR="6857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n-GB" altLang="en-US" sz="900" b="0" i="0" u="none" strike="noStrike" cap="none" normalizeH="0" baseline="0" smtClean="0">
                          <a:ln>
                            <a:noFill/>
                          </a:ln>
                          <a:solidFill>
                            <a:srgbClr val="000000"/>
                          </a:solidFill>
                          <a:effectLst/>
                          <a:latin typeface="Arial" charset="0"/>
                          <a:ea typeface="Calibri" pitchFamily="34" charset="0"/>
                          <a:cs typeface="Times New Roman" pitchFamily="18" charset="0"/>
                        </a:rPr>
                        <a:t> </a:t>
                      </a:r>
                      <a:endPar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71" marR="6857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 </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 </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 </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64771">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Intercept</a:t>
                      </a:r>
                    </a:p>
                  </a:txBody>
                  <a:tcPr marL="68571" marR="6857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Arial" charset="0"/>
                        </a:rPr>
                        <a:t>-.151(.716)ns</a:t>
                      </a:r>
                      <a:endPar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71" marR="6857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 </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 </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 </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64771">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Sex-Female</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Arial" charset="0"/>
                        </a:rPr>
                        <a:t>-</a:t>
                      </a:r>
                      <a:r>
                        <a:rPr kumimoji="0" lang="en-GB" altLang="en-US" sz="900" b="0" i="0" u="none" strike="noStrike" cap="none" normalizeH="0" baseline="0" smtClean="0">
                          <a:ln>
                            <a:noFill/>
                          </a:ln>
                          <a:solidFill>
                            <a:srgbClr val="000000"/>
                          </a:solidFill>
                          <a:effectLst/>
                          <a:latin typeface="Arial" charset="0"/>
                          <a:ea typeface="Calibri" pitchFamily="34" charset="0"/>
                          <a:cs typeface="Times New Roman" pitchFamily="18" charset="0"/>
                        </a:rPr>
                        <a:t>.</a:t>
                      </a: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Arial" charset="0"/>
                        </a:rPr>
                        <a:t>571(.152)***</a:t>
                      </a:r>
                      <a:endPar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71" marR="6857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.419	</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.565</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.762</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64771">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Age 65-74</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Arial" charset="0"/>
                        </a:rPr>
                        <a:t>-.465(.237)*</a:t>
                      </a:r>
                      <a:endPar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71" marR="6857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.395	</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.628</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1.000</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85589">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Marital- married/cohab</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Arial" charset="0"/>
                        </a:rPr>
                        <a:t>-.720(.261)**</a:t>
                      </a:r>
                      <a:endPar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71" marR="6857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.292	</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.487</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.811</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64771">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Children-no</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n-GB" altLang="en-US" sz="900" b="0" i="0" u="none" strike="noStrike" cap="none" normalizeH="0" baseline="0" smtClean="0">
                          <a:ln>
                            <a:noFill/>
                          </a:ln>
                          <a:solidFill>
                            <a:srgbClr val="000000"/>
                          </a:solidFill>
                          <a:effectLst/>
                          <a:latin typeface="Arial" charset="0"/>
                          <a:ea typeface="Calibri" pitchFamily="34" charset="0"/>
                          <a:cs typeface="Times New Roman" pitchFamily="18" charset="0"/>
                        </a:rPr>
                        <a:t>.</a:t>
                      </a: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Arial" charset="0"/>
                        </a:rPr>
                        <a:t>861(.240)***</a:t>
                      </a:r>
                      <a:endPar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71" marR="6857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1.477</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2.366</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3.790</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85589">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Sadness/depression-no</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Arial" charset="0"/>
                        </a:rPr>
                        <a:t>-1.107(.256)***</a:t>
                      </a:r>
                      <a:endPar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71" marR="6857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.200	</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.331</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.546</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64771">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Health-excellent</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Arial" charset="0"/>
                        </a:rPr>
                        <a:t>-1.000(.308)**</a:t>
                      </a:r>
                      <a:endPar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71" marR="6857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.201</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.368</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.672</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64771">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Self-esteem  Q1</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n-GB" altLang="en-US" sz="900" b="0" i="0" u="none" strike="noStrike" cap="none" normalizeH="0" baseline="0" smtClean="0">
                          <a:ln>
                            <a:noFill/>
                          </a:ln>
                          <a:solidFill>
                            <a:srgbClr val="000000"/>
                          </a:solidFill>
                          <a:effectLst/>
                          <a:latin typeface="Arial" charset="0"/>
                          <a:ea typeface="Calibri" pitchFamily="34" charset="0"/>
                          <a:cs typeface="Times New Roman" pitchFamily="18" charset="0"/>
                        </a:rPr>
                        <a:t>.</a:t>
                      </a: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Arial" charset="0"/>
                        </a:rPr>
                        <a:t>783(.232)**</a:t>
                      </a:r>
                      <a:endPar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71" marR="6857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1.390	</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2.188</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3.447</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85589">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Interpersonal control Q1</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1.597(.315)***</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2.662</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4.939</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9.164</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85589">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Interpersonal control Q2</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1.253(.307)***</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1.917</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3.502</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6.396</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85589">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Interpersonal control Q3</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.620(.300)*</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1.033</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1.859</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3.344</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85589">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Attend church/social -no</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marL="38100"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Arial" charset="0"/>
                        </a:rPr>
                        <a:t>1.059(.158)***</a:t>
                      </a:r>
                      <a:endPar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71" marR="6857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2.117</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2.884</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3.928</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85589">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Proximity-within 1 mile</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-1.254(.196)***</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.195</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.285</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.419</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
        <p:nvSpPr>
          <p:cNvPr id="10342" name="TextBox 2"/>
          <p:cNvSpPr txBox="1">
            <a:spLocks noChangeArrowheads="1"/>
          </p:cNvSpPr>
          <p:nvPr/>
        </p:nvSpPr>
        <p:spPr bwMode="auto">
          <a:xfrm>
            <a:off x="6227763" y="5084763"/>
            <a:ext cx="280828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1100" baseline="30000">
                <a:solidFill>
                  <a:srgbClr val="000000"/>
                </a:solidFill>
              </a:rPr>
              <a:t>a </a:t>
            </a:r>
            <a:r>
              <a:rPr lang="en-GB" altLang="en-US" sz="1100">
                <a:solidFill>
                  <a:srgbClr val="000000"/>
                </a:solidFill>
              </a:rPr>
              <a:t>Reference category not lonely not isolated- default categories are male; 85&gt;years; divorced/separated; high education; lived in area a long time; lives with someone-yes and children-yes; attends church/social-yes; Lives &gt;50 miles; Hamlet/isolated dwelling     Nagelkerke .280-  ns- not significant;</a:t>
            </a:r>
          </a:p>
          <a:p>
            <a:pPr eaLnBrk="1" fontAlgn="base" hangingPunct="1">
              <a:spcBef>
                <a:spcPct val="0"/>
              </a:spcBef>
              <a:spcAft>
                <a:spcPct val="0"/>
              </a:spcAft>
            </a:pPr>
            <a:r>
              <a:rPr lang="en-GB" altLang="en-US" sz="1100">
                <a:solidFill>
                  <a:srgbClr val="000000"/>
                </a:solidFill>
              </a:rPr>
              <a:t> * p&lt; 0.05;**p&lt; 0.01; *** p&lt;.001  </a:t>
            </a:r>
          </a:p>
        </p:txBody>
      </p:sp>
      <p:sp>
        <p:nvSpPr>
          <p:cNvPr id="10343" name="TextBox 3"/>
          <p:cNvSpPr txBox="1">
            <a:spLocks noChangeArrowheads="1"/>
          </p:cNvSpPr>
          <p:nvPr/>
        </p:nvSpPr>
        <p:spPr bwMode="auto">
          <a:xfrm>
            <a:off x="6372225" y="1916113"/>
            <a:ext cx="2303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a:solidFill>
                  <a:srgbClr val="000000"/>
                </a:solidFill>
              </a:rPr>
              <a:t>MLR Model</a:t>
            </a:r>
          </a:p>
        </p:txBody>
      </p:sp>
      <p:sp>
        <p:nvSpPr>
          <p:cNvPr id="5" name="Right Arrow 4"/>
          <p:cNvSpPr/>
          <p:nvPr/>
        </p:nvSpPr>
        <p:spPr>
          <a:xfrm rot="10800000">
            <a:off x="4418013" y="4973638"/>
            <a:ext cx="2017712"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a:solidFill>
                <a:srgbClr val="FFFFFF"/>
              </a:solidFill>
            </a:endParaRPr>
          </a:p>
        </p:txBody>
      </p:sp>
      <p:sp>
        <p:nvSpPr>
          <p:cNvPr id="7" name="Left Arrow 6"/>
          <p:cNvSpPr/>
          <p:nvPr/>
        </p:nvSpPr>
        <p:spPr>
          <a:xfrm>
            <a:off x="4460875" y="5797550"/>
            <a:ext cx="1944688" cy="1206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a:solidFill>
                <a:srgbClr val="FFFFFF"/>
              </a:solidFill>
            </a:endParaRPr>
          </a:p>
        </p:txBody>
      </p:sp>
      <p:sp>
        <p:nvSpPr>
          <p:cNvPr id="8" name="Left Arrow 7"/>
          <p:cNvSpPr/>
          <p:nvPr/>
        </p:nvSpPr>
        <p:spPr>
          <a:xfrm>
            <a:off x="4460875" y="3536950"/>
            <a:ext cx="2127250" cy="1793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a:solidFill>
                <a:srgbClr val="FFFFFF"/>
              </a:solidFill>
            </a:endParaRPr>
          </a:p>
        </p:txBody>
      </p:sp>
      <p:sp>
        <p:nvSpPr>
          <p:cNvPr id="9" name="Left Arrow 8"/>
          <p:cNvSpPr/>
          <p:nvPr/>
        </p:nvSpPr>
        <p:spPr>
          <a:xfrm>
            <a:off x="4572000" y="3141663"/>
            <a:ext cx="2016125"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a:solidFill>
                <a:srgbClr val="FFFFFF"/>
              </a:solidFill>
            </a:endParaRPr>
          </a:p>
        </p:txBody>
      </p:sp>
    </p:spTree>
    <p:extLst>
      <p:ext uri="{BB962C8B-B14F-4D97-AF65-F5344CB8AC3E}">
        <p14:creationId xmlns:p14="http://schemas.microsoft.com/office/powerpoint/2010/main" val="3602389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2205038"/>
            <a:ext cx="4176713" cy="240030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fontAlgn="base">
              <a:spcBef>
                <a:spcPct val="0"/>
              </a:spcBef>
              <a:spcAft>
                <a:spcPct val="0"/>
              </a:spcAft>
              <a:defRPr/>
            </a:pPr>
            <a:endParaRPr lang="en-GB" sz="2400" dirty="0">
              <a:solidFill>
                <a:srgbClr val="000000"/>
              </a:solidFill>
            </a:endParaRPr>
          </a:p>
          <a:p>
            <a:pPr fontAlgn="base">
              <a:spcBef>
                <a:spcPct val="0"/>
              </a:spcBef>
              <a:spcAft>
                <a:spcPct val="0"/>
              </a:spcAft>
              <a:defRPr/>
            </a:pPr>
            <a:r>
              <a:rPr lang="en-GB" sz="2400" dirty="0">
                <a:solidFill>
                  <a:srgbClr val="000000"/>
                </a:solidFill>
              </a:rPr>
              <a:t>Lonely not isolated category</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Frequent feelings of sadness /depression</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Having low self-esteem</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Living more than 50 miles from family</a:t>
            </a:r>
          </a:p>
          <a:p>
            <a:pPr fontAlgn="base">
              <a:spcBef>
                <a:spcPct val="0"/>
              </a:spcBef>
              <a:spcAft>
                <a:spcPct val="0"/>
              </a:spcAft>
              <a:defRPr/>
            </a:pPr>
            <a:endParaRPr lang="en-GB" sz="2400" dirty="0">
              <a:solidFill>
                <a:srgbClr val="000000"/>
              </a:solidFill>
            </a:endParaRPr>
          </a:p>
          <a:p>
            <a:pPr fontAlgn="base">
              <a:spcBef>
                <a:spcPct val="0"/>
              </a:spcBef>
              <a:spcAft>
                <a:spcPct val="0"/>
              </a:spcAft>
              <a:defRPr/>
            </a:pPr>
            <a:endParaRPr lang="en-GB" sz="2400" dirty="0">
              <a:solidFill>
                <a:srgbClr val="000000"/>
              </a:solidFill>
            </a:endParaRPr>
          </a:p>
        </p:txBody>
      </p:sp>
      <p:sp>
        <p:nvSpPr>
          <p:cNvPr id="3" name="TextBox 2"/>
          <p:cNvSpPr txBox="1"/>
          <p:nvPr/>
        </p:nvSpPr>
        <p:spPr>
          <a:xfrm>
            <a:off x="4633913" y="2527300"/>
            <a:ext cx="4197350" cy="415607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fontAlgn="base">
              <a:spcBef>
                <a:spcPct val="0"/>
              </a:spcBef>
              <a:spcAft>
                <a:spcPct val="0"/>
              </a:spcAft>
              <a:defRPr/>
            </a:pPr>
            <a:r>
              <a:rPr lang="en-GB" sz="2400" dirty="0">
                <a:solidFill>
                  <a:srgbClr val="000000"/>
                </a:solidFill>
              </a:rPr>
              <a:t>Isolated not lonely category</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Advanced age( 85 years +)</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 Low level of education (school leaving cert or less)</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 Childlessness</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Poor health- self assessed</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 Low self-esteem</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Low level of interpersonal control</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Non-participation in church/social groups</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 Living more than 50 miles from family</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 Living in a less sparse hamlet or isolated dwelling</a:t>
            </a:r>
          </a:p>
          <a:p>
            <a:pPr fontAlgn="base">
              <a:spcBef>
                <a:spcPct val="0"/>
              </a:spcBef>
              <a:spcAft>
                <a:spcPct val="0"/>
              </a:spcAft>
              <a:defRPr/>
            </a:pPr>
            <a:endParaRPr lang="en-GB" sz="2400" dirty="0">
              <a:solidFill>
                <a:srgbClr val="000000"/>
              </a:solidFill>
            </a:endParaRPr>
          </a:p>
        </p:txBody>
      </p:sp>
      <p:sp>
        <p:nvSpPr>
          <p:cNvPr id="4" name="TextBox 3"/>
          <p:cNvSpPr txBox="1"/>
          <p:nvPr/>
        </p:nvSpPr>
        <p:spPr>
          <a:xfrm>
            <a:off x="539750" y="1657350"/>
            <a:ext cx="7632700" cy="46037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fontAlgn="base">
              <a:spcBef>
                <a:spcPct val="0"/>
              </a:spcBef>
              <a:spcAft>
                <a:spcPct val="0"/>
              </a:spcAft>
              <a:defRPr/>
            </a:pPr>
            <a:r>
              <a:rPr lang="en-GB" sz="2400" b="1" dirty="0">
                <a:solidFill>
                  <a:srgbClr val="000000"/>
                </a:solidFill>
              </a:rPr>
              <a:t>Results Multinomial Logistic Regression Models</a:t>
            </a:r>
          </a:p>
        </p:txBody>
      </p:sp>
    </p:spTree>
    <p:extLst>
      <p:ext uri="{BB962C8B-B14F-4D97-AF65-F5344CB8AC3E}">
        <p14:creationId xmlns:p14="http://schemas.microsoft.com/office/powerpoint/2010/main" val="2657858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863" y="2060575"/>
            <a:ext cx="4681537" cy="443230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fontAlgn="base">
              <a:spcBef>
                <a:spcPct val="0"/>
              </a:spcBef>
              <a:spcAft>
                <a:spcPct val="0"/>
              </a:spcAft>
              <a:defRPr/>
            </a:pPr>
            <a:r>
              <a:rPr lang="en-GB" sz="2400" dirty="0">
                <a:solidFill>
                  <a:srgbClr val="000000"/>
                </a:solidFill>
              </a:rPr>
              <a:t>Lonely and isolated </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Being male</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Being single or divorced</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Advanced age( 85 years +)</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 Low level of education (school leaving cert or less)</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 Childlessness</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Poor health- self assessed</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 Low self-esteem</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Low level of interpersonal control</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Non-participation in church/social groups</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 Living more than 50 miles from family</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 Living in a less sparse hamlet or isolated dwelling</a:t>
            </a:r>
          </a:p>
          <a:p>
            <a:pPr fontAlgn="base">
              <a:spcBef>
                <a:spcPct val="0"/>
              </a:spcBef>
              <a:spcAft>
                <a:spcPct val="0"/>
              </a:spcAft>
              <a:defRPr/>
            </a:pPr>
            <a:endParaRPr lang="en-GB" sz="2400" dirty="0">
              <a:solidFill>
                <a:srgbClr val="000000"/>
              </a:solidFill>
            </a:endParaRPr>
          </a:p>
        </p:txBody>
      </p:sp>
      <p:sp>
        <p:nvSpPr>
          <p:cNvPr id="5" name="TextBox 4"/>
          <p:cNvSpPr txBox="1"/>
          <p:nvPr/>
        </p:nvSpPr>
        <p:spPr>
          <a:xfrm>
            <a:off x="5292725" y="2060575"/>
            <a:ext cx="3240088" cy="3786188"/>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fontAlgn="base">
              <a:spcBef>
                <a:spcPct val="0"/>
              </a:spcBef>
              <a:spcAft>
                <a:spcPct val="0"/>
              </a:spcAft>
              <a:defRPr/>
            </a:pPr>
            <a:r>
              <a:rPr lang="en-GB" sz="2400" dirty="0">
                <a:solidFill>
                  <a:srgbClr val="000000"/>
                </a:solidFill>
              </a:rPr>
              <a:t>Not lonely not isolated </a:t>
            </a:r>
          </a:p>
          <a:p>
            <a:pPr marL="342900" indent="-342900" fontAlgn="base">
              <a:spcBef>
                <a:spcPct val="0"/>
              </a:spcBef>
              <a:spcAft>
                <a:spcPct val="0"/>
              </a:spcAft>
              <a:buFont typeface="Arial" panose="020B0604020202020204" pitchFamily="34" charset="0"/>
              <a:buChar char="•"/>
              <a:defRPr/>
            </a:pPr>
            <a:r>
              <a:rPr lang="en-GB" dirty="0">
                <a:solidFill>
                  <a:srgbClr val="000000"/>
                </a:solidFill>
              </a:rPr>
              <a:t>Being female</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Married</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Being younger (65-74 years)</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 Having children</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 Positive assessment of health</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 Not sad/depressed</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 High self-esteem</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High level of interpersonal control</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Active participation in church/social groups</a:t>
            </a:r>
          </a:p>
          <a:p>
            <a:pPr marL="285750" indent="-285750" fontAlgn="base">
              <a:spcBef>
                <a:spcPct val="0"/>
              </a:spcBef>
              <a:spcAft>
                <a:spcPct val="0"/>
              </a:spcAft>
              <a:buFont typeface="Arial" panose="020B0604020202020204" pitchFamily="34" charset="0"/>
              <a:buChar char="•"/>
              <a:defRPr/>
            </a:pPr>
            <a:r>
              <a:rPr lang="en-GB" dirty="0">
                <a:solidFill>
                  <a:srgbClr val="000000"/>
                </a:solidFill>
              </a:rPr>
              <a:t>Close proximity to family</a:t>
            </a:r>
          </a:p>
        </p:txBody>
      </p:sp>
      <p:sp>
        <p:nvSpPr>
          <p:cNvPr id="2" name="TextBox 1"/>
          <p:cNvSpPr txBox="1"/>
          <p:nvPr/>
        </p:nvSpPr>
        <p:spPr>
          <a:xfrm>
            <a:off x="282575" y="1423988"/>
            <a:ext cx="7426325" cy="46196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fontAlgn="base">
              <a:spcBef>
                <a:spcPct val="0"/>
              </a:spcBef>
              <a:spcAft>
                <a:spcPct val="0"/>
              </a:spcAft>
              <a:defRPr/>
            </a:pPr>
            <a:r>
              <a:rPr lang="en-GB" sz="2400" b="1" dirty="0">
                <a:solidFill>
                  <a:srgbClr val="000000"/>
                </a:solidFill>
              </a:rPr>
              <a:t>Results - Multinomial Logistic Regression Models</a:t>
            </a:r>
          </a:p>
        </p:txBody>
      </p:sp>
    </p:spTree>
    <p:extLst>
      <p:ext uri="{BB962C8B-B14F-4D97-AF65-F5344CB8AC3E}">
        <p14:creationId xmlns:p14="http://schemas.microsoft.com/office/powerpoint/2010/main" val="1583468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4975" y="2852738"/>
            <a:ext cx="8097838" cy="2554287"/>
          </a:xfrm>
          <a:prstGeom prst="rect">
            <a:avLst/>
          </a:prstGeom>
          <a:noFill/>
        </p:spPr>
        <p:txBody>
          <a:bodyPr>
            <a:spAutoFit/>
          </a:bodyPr>
          <a:lstStyle/>
          <a:p>
            <a:pPr fontAlgn="base">
              <a:spcBef>
                <a:spcPct val="0"/>
              </a:spcBef>
              <a:spcAft>
                <a:spcPct val="0"/>
              </a:spcAft>
              <a:defRPr/>
            </a:pPr>
            <a:r>
              <a:rPr lang="en-GB" sz="2000" dirty="0">
                <a:solidFill>
                  <a:srgbClr val="000000"/>
                </a:solidFill>
              </a:rPr>
              <a:t> Bury (1982) Three aspects of Biographical disruption :-</a:t>
            </a:r>
          </a:p>
          <a:p>
            <a:pPr marL="342900" indent="-342900" fontAlgn="base">
              <a:spcBef>
                <a:spcPct val="0"/>
              </a:spcBef>
              <a:spcAft>
                <a:spcPct val="0"/>
              </a:spcAft>
              <a:buFont typeface="Arial" panose="020B0604020202020204" pitchFamily="34" charset="0"/>
              <a:buChar char="•"/>
              <a:defRPr/>
            </a:pPr>
            <a:r>
              <a:rPr lang="en-GB" sz="2000" dirty="0">
                <a:solidFill>
                  <a:srgbClr val="000000"/>
                </a:solidFill>
              </a:rPr>
              <a:t>'the disruption of taken-for-granted assumptions and behaviours', leading to the question 'what is going on here?' (1982: 169)</a:t>
            </a:r>
          </a:p>
          <a:p>
            <a:pPr marL="342900" indent="-342900" fontAlgn="base">
              <a:spcBef>
                <a:spcPct val="0"/>
              </a:spcBef>
              <a:spcAft>
                <a:spcPct val="0"/>
              </a:spcAft>
              <a:buFont typeface="Arial" panose="020B0604020202020204" pitchFamily="34" charset="0"/>
              <a:buChar char="•"/>
              <a:defRPr/>
            </a:pPr>
            <a:r>
              <a:rPr lang="en-GB" sz="2000" dirty="0">
                <a:solidFill>
                  <a:srgbClr val="000000"/>
                </a:solidFill>
              </a:rPr>
              <a:t>disruptions in explanatory systems normally used by people, such that a fundamental re-thinking of the person's biography and self-concepts is involved' (1982: 169)</a:t>
            </a:r>
          </a:p>
          <a:p>
            <a:pPr marL="342900" indent="-342900" fontAlgn="base">
              <a:spcBef>
                <a:spcPct val="0"/>
              </a:spcBef>
              <a:spcAft>
                <a:spcPct val="0"/>
              </a:spcAft>
              <a:buFont typeface="Arial" panose="020B0604020202020204" pitchFamily="34" charset="0"/>
              <a:buChar char="•"/>
              <a:defRPr/>
            </a:pPr>
            <a:r>
              <a:rPr lang="en-GB" sz="2000" dirty="0">
                <a:solidFill>
                  <a:srgbClr val="000000"/>
                </a:solidFill>
              </a:rPr>
              <a:t>'the way in which individuals respond, a process which involves 'the</a:t>
            </a:r>
          </a:p>
          <a:p>
            <a:pPr fontAlgn="base">
              <a:spcBef>
                <a:spcPct val="0"/>
              </a:spcBef>
              <a:spcAft>
                <a:spcPct val="0"/>
              </a:spcAft>
              <a:defRPr/>
            </a:pPr>
            <a:r>
              <a:rPr lang="en-GB" sz="2000" dirty="0">
                <a:solidFill>
                  <a:srgbClr val="000000"/>
                </a:solidFill>
              </a:rPr>
              <a:t>       mobilisation of resources in facing an altered situation' (1982: 170)</a:t>
            </a:r>
          </a:p>
        </p:txBody>
      </p:sp>
      <p:sp>
        <p:nvSpPr>
          <p:cNvPr id="13315" name="Rectangle 3"/>
          <p:cNvSpPr>
            <a:spLocks noChangeArrowheads="1"/>
          </p:cNvSpPr>
          <p:nvPr/>
        </p:nvSpPr>
        <p:spPr bwMode="auto">
          <a:xfrm>
            <a:off x="446088" y="1973263"/>
            <a:ext cx="8281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GB" altLang="en-US" sz="2000" b="1">
                <a:solidFill>
                  <a:srgbClr val="000000"/>
                </a:solidFill>
              </a:rPr>
              <a:t>Understanding Degenerating loneliness as a biographical disruption</a:t>
            </a:r>
          </a:p>
        </p:txBody>
      </p:sp>
    </p:spTree>
    <p:extLst>
      <p:ext uri="{BB962C8B-B14F-4D97-AF65-F5344CB8AC3E}">
        <p14:creationId xmlns:p14="http://schemas.microsoft.com/office/powerpoint/2010/main" val="1159365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463" y="2087563"/>
            <a:ext cx="8748712" cy="4770437"/>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fontAlgn="base">
              <a:spcBef>
                <a:spcPct val="0"/>
              </a:spcBef>
              <a:spcAft>
                <a:spcPct val="0"/>
              </a:spcAft>
              <a:defRPr/>
            </a:pPr>
            <a:endParaRPr lang="en-GB" sz="1600" dirty="0">
              <a:solidFill>
                <a:srgbClr val="000000"/>
              </a:solidFill>
            </a:endParaRPr>
          </a:p>
          <a:p>
            <a:pPr fontAlgn="base">
              <a:spcBef>
                <a:spcPct val="0"/>
              </a:spcBef>
              <a:spcAft>
                <a:spcPct val="0"/>
              </a:spcAft>
              <a:defRPr/>
            </a:pPr>
            <a:endParaRPr lang="en-GB" sz="1600" i="1" dirty="0">
              <a:solidFill>
                <a:srgbClr val="000000"/>
              </a:solidFill>
            </a:endParaRPr>
          </a:p>
          <a:p>
            <a:pPr fontAlgn="base">
              <a:spcBef>
                <a:spcPct val="0"/>
              </a:spcBef>
              <a:spcAft>
                <a:spcPct val="0"/>
              </a:spcAft>
              <a:defRPr/>
            </a:pPr>
            <a:r>
              <a:rPr lang="en-GB" sz="1600" i="1" dirty="0">
                <a:solidFill>
                  <a:srgbClr val="000000"/>
                </a:solidFill>
              </a:rPr>
              <a:t>well it came as such a shock when she did leave that I just had to rethink my whole life and as I say I’m just beginning to get it back together again, erm, so you have to find ways of coping with it, forcing yourself to make contact with other people (Male 78) </a:t>
            </a:r>
          </a:p>
          <a:p>
            <a:pPr fontAlgn="base">
              <a:spcBef>
                <a:spcPct val="0"/>
              </a:spcBef>
              <a:spcAft>
                <a:spcPct val="0"/>
              </a:spcAft>
              <a:defRPr/>
            </a:pPr>
            <a:endParaRPr lang="en-GB" sz="1600" i="1" dirty="0">
              <a:solidFill>
                <a:srgbClr val="000000"/>
              </a:solidFill>
            </a:endParaRPr>
          </a:p>
          <a:p>
            <a:pPr fontAlgn="base">
              <a:spcBef>
                <a:spcPct val="0"/>
              </a:spcBef>
              <a:spcAft>
                <a:spcPct val="0"/>
              </a:spcAft>
              <a:defRPr/>
            </a:pPr>
            <a:r>
              <a:rPr lang="en-GB" sz="1600" i="1" dirty="0">
                <a:solidFill>
                  <a:srgbClr val="000000"/>
                </a:solidFill>
              </a:rPr>
              <a:t>that’s all I’d ever known.  I remember thinking about a week later, coming down the stairs I thought, and I took my wedding ring off, and I thought “I’m not married anymore”, I’d been married since I was 16, I’d never known anything else, “I’m not married anymore” and then I thought, no, no, put the ring back on.  It was a weird thought in your head like, to come, when a situation arises that you’ve never been used to, yeah….. And then I was afraid of anybody wanting to be friendly with me, like, (Female 67)</a:t>
            </a:r>
          </a:p>
          <a:p>
            <a:pPr fontAlgn="base">
              <a:spcBef>
                <a:spcPct val="0"/>
              </a:spcBef>
              <a:spcAft>
                <a:spcPct val="0"/>
              </a:spcAft>
              <a:defRPr/>
            </a:pPr>
            <a:endParaRPr lang="en-GB" sz="1600" i="1" dirty="0">
              <a:solidFill>
                <a:srgbClr val="000000"/>
              </a:solidFill>
            </a:endParaRPr>
          </a:p>
          <a:p>
            <a:pPr fontAlgn="base">
              <a:spcBef>
                <a:spcPct val="0"/>
              </a:spcBef>
              <a:spcAft>
                <a:spcPct val="0"/>
              </a:spcAft>
              <a:defRPr/>
            </a:pPr>
            <a:r>
              <a:rPr lang="en-GB" sz="1600" i="1" dirty="0">
                <a:solidFill>
                  <a:srgbClr val="000000"/>
                </a:solidFill>
              </a:rPr>
              <a:t>because when you’ve lived with somebody and known somebody that long it just shattered me, it did, the fact that she went and no other reason than sex</a:t>
            </a:r>
          </a:p>
          <a:p>
            <a:pPr fontAlgn="base">
              <a:spcBef>
                <a:spcPct val="0"/>
              </a:spcBef>
              <a:spcAft>
                <a:spcPct val="0"/>
              </a:spcAft>
              <a:defRPr/>
            </a:pPr>
            <a:endParaRPr lang="en-GB" sz="1600" dirty="0">
              <a:solidFill>
                <a:srgbClr val="000000"/>
              </a:solidFill>
            </a:endParaRPr>
          </a:p>
          <a:p>
            <a:pPr fontAlgn="base">
              <a:spcBef>
                <a:spcPct val="0"/>
              </a:spcBef>
              <a:spcAft>
                <a:spcPct val="0"/>
              </a:spcAft>
              <a:defRPr/>
            </a:pPr>
            <a:endParaRPr lang="en-GB" sz="1600" dirty="0">
              <a:solidFill>
                <a:srgbClr val="000000"/>
              </a:solidFill>
            </a:endParaRPr>
          </a:p>
          <a:p>
            <a:pPr fontAlgn="base">
              <a:spcBef>
                <a:spcPct val="0"/>
              </a:spcBef>
              <a:spcAft>
                <a:spcPct val="0"/>
              </a:spcAft>
              <a:defRPr/>
            </a:pPr>
            <a:endParaRPr lang="en-GB" sz="1600" dirty="0">
              <a:solidFill>
                <a:srgbClr val="000000"/>
              </a:solidFill>
            </a:endParaRPr>
          </a:p>
          <a:p>
            <a:pPr fontAlgn="base">
              <a:spcBef>
                <a:spcPct val="0"/>
              </a:spcBef>
              <a:spcAft>
                <a:spcPct val="0"/>
              </a:spcAft>
              <a:defRPr/>
            </a:pPr>
            <a:endParaRPr lang="en-GB" sz="1600" dirty="0">
              <a:solidFill>
                <a:srgbClr val="000000"/>
              </a:solidFill>
            </a:endParaRPr>
          </a:p>
          <a:p>
            <a:pPr fontAlgn="base">
              <a:spcBef>
                <a:spcPct val="0"/>
              </a:spcBef>
              <a:spcAft>
                <a:spcPct val="0"/>
              </a:spcAft>
              <a:defRPr/>
            </a:pPr>
            <a:endParaRPr lang="en-GB" sz="1600" dirty="0">
              <a:solidFill>
                <a:srgbClr val="000000"/>
              </a:solidFill>
            </a:endParaRPr>
          </a:p>
        </p:txBody>
      </p:sp>
      <p:sp>
        <p:nvSpPr>
          <p:cNvPr id="6" name="Rectangle 5"/>
          <p:cNvSpPr/>
          <p:nvPr/>
        </p:nvSpPr>
        <p:spPr>
          <a:xfrm>
            <a:off x="323850" y="1412875"/>
            <a:ext cx="8208963" cy="120015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fontAlgn="base">
              <a:spcBef>
                <a:spcPct val="0"/>
              </a:spcBef>
              <a:spcAft>
                <a:spcPct val="0"/>
              </a:spcAft>
              <a:defRPr/>
            </a:pPr>
            <a:r>
              <a:rPr lang="en-GB" sz="2400" dirty="0">
                <a:solidFill>
                  <a:srgbClr val="000000"/>
                </a:solidFill>
              </a:rPr>
              <a:t>the kind of experience where the structures of everyday life and the forms of knowledge which underpin them are disrupted” (Bury1982:169)</a:t>
            </a:r>
          </a:p>
        </p:txBody>
      </p:sp>
    </p:spTree>
    <p:extLst>
      <p:ext uri="{BB962C8B-B14F-4D97-AF65-F5344CB8AC3E}">
        <p14:creationId xmlns:p14="http://schemas.microsoft.com/office/powerpoint/2010/main" val="2118931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750" y="1628775"/>
            <a:ext cx="8270875" cy="1938338"/>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fontAlgn="base">
              <a:spcBef>
                <a:spcPct val="0"/>
              </a:spcBef>
              <a:spcAft>
                <a:spcPct val="0"/>
              </a:spcAft>
              <a:defRPr/>
            </a:pPr>
            <a:r>
              <a:rPr lang="en-GB" sz="2400" dirty="0">
                <a:solidFill>
                  <a:srgbClr val="000000"/>
                </a:solidFill>
              </a:rPr>
              <a:t>disrupts personal expectations and plans and the structures of everyday life, requiring ‘a fundamental rethinking of the person’s biography and self-concept’ ( Bury 1982: 169)</a:t>
            </a:r>
          </a:p>
          <a:p>
            <a:pPr fontAlgn="base">
              <a:spcBef>
                <a:spcPct val="0"/>
              </a:spcBef>
              <a:spcAft>
                <a:spcPct val="0"/>
              </a:spcAft>
              <a:defRPr/>
            </a:pPr>
            <a:endParaRPr lang="en-GB" sz="2400" dirty="0">
              <a:solidFill>
                <a:srgbClr val="000000"/>
              </a:solidFill>
            </a:endParaRPr>
          </a:p>
          <a:p>
            <a:pPr fontAlgn="base">
              <a:spcBef>
                <a:spcPct val="0"/>
              </a:spcBef>
              <a:spcAft>
                <a:spcPct val="0"/>
              </a:spcAft>
              <a:defRPr/>
            </a:pPr>
            <a:r>
              <a:rPr lang="en-GB" sz="2400" dirty="0">
                <a:solidFill>
                  <a:srgbClr val="000000"/>
                </a:solidFill>
              </a:rPr>
              <a:t> </a:t>
            </a:r>
          </a:p>
        </p:txBody>
      </p:sp>
      <p:sp>
        <p:nvSpPr>
          <p:cNvPr id="4" name="Rectangle 3"/>
          <p:cNvSpPr/>
          <p:nvPr/>
        </p:nvSpPr>
        <p:spPr>
          <a:xfrm>
            <a:off x="395288" y="3071813"/>
            <a:ext cx="8208962" cy="107791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fontAlgn="base">
              <a:spcBef>
                <a:spcPct val="0"/>
              </a:spcBef>
              <a:spcAft>
                <a:spcPct val="0"/>
              </a:spcAft>
              <a:defRPr/>
            </a:pPr>
            <a:r>
              <a:rPr lang="en-GB" sz="1600" i="1" dirty="0">
                <a:solidFill>
                  <a:srgbClr val="000000"/>
                </a:solidFill>
              </a:rPr>
              <a:t>I wasn’t prepared for it so I just had to sort of make it up, make up living on my own as I went along and I’d have these sort of moments of absolute desperation when I thought “I’ll have to get her back, I’ll have to get her back, try and you know”, </a:t>
            </a:r>
            <a:r>
              <a:rPr lang="en-GB" sz="1600" dirty="0">
                <a:solidFill>
                  <a:srgbClr val="000000"/>
                </a:solidFill>
              </a:rPr>
              <a:t>(Male 78)</a:t>
            </a:r>
          </a:p>
          <a:p>
            <a:pPr fontAlgn="base">
              <a:spcBef>
                <a:spcPct val="0"/>
              </a:spcBef>
              <a:spcAft>
                <a:spcPct val="0"/>
              </a:spcAft>
              <a:defRPr/>
            </a:pPr>
            <a:endParaRPr lang="en-GB" sz="1600" dirty="0">
              <a:solidFill>
                <a:srgbClr val="000000"/>
              </a:solidFill>
            </a:endParaRPr>
          </a:p>
        </p:txBody>
      </p:sp>
      <p:sp>
        <p:nvSpPr>
          <p:cNvPr id="5" name="Rectangle 4"/>
          <p:cNvSpPr/>
          <p:nvPr/>
        </p:nvSpPr>
        <p:spPr>
          <a:xfrm>
            <a:off x="261938" y="3933825"/>
            <a:ext cx="8548687" cy="230822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fontAlgn="base">
              <a:spcBef>
                <a:spcPct val="0"/>
              </a:spcBef>
              <a:spcAft>
                <a:spcPct val="0"/>
              </a:spcAft>
              <a:defRPr/>
            </a:pPr>
            <a:r>
              <a:rPr lang="en-GB" sz="1600" i="1" dirty="0">
                <a:solidFill>
                  <a:srgbClr val="000000"/>
                </a:solidFill>
              </a:rPr>
              <a:t> ( loneliness) it’s more now, more now.</a:t>
            </a:r>
          </a:p>
          <a:p>
            <a:pPr fontAlgn="base">
              <a:spcBef>
                <a:spcPct val="0"/>
              </a:spcBef>
              <a:spcAft>
                <a:spcPct val="0"/>
              </a:spcAft>
              <a:defRPr/>
            </a:pPr>
            <a:r>
              <a:rPr lang="en-GB" sz="1600" i="1" dirty="0">
                <a:solidFill>
                  <a:srgbClr val="000000"/>
                </a:solidFill>
              </a:rPr>
              <a:t>  what do you think’s changed?</a:t>
            </a:r>
          </a:p>
          <a:p>
            <a:pPr fontAlgn="base">
              <a:spcBef>
                <a:spcPct val="0"/>
              </a:spcBef>
              <a:spcAft>
                <a:spcPct val="0"/>
              </a:spcAft>
              <a:defRPr/>
            </a:pPr>
            <a:r>
              <a:rPr lang="en-GB" sz="1600" i="1" dirty="0">
                <a:solidFill>
                  <a:srgbClr val="000000"/>
                </a:solidFill>
              </a:rPr>
              <a:t> mainly realising that life’s not the same, life has changed, you know, and I can’t live it the way I was living it before……I don’t know, because life is so different now than what it was, I don’t know, they say time will tell, but to me time has gone, it’s gone worse as time has gone on</a:t>
            </a:r>
            <a:r>
              <a:rPr lang="en-GB" sz="1600" dirty="0">
                <a:solidFill>
                  <a:srgbClr val="000000"/>
                </a:solidFill>
              </a:rPr>
              <a:t>.( Female 67)</a:t>
            </a:r>
          </a:p>
          <a:p>
            <a:pPr fontAlgn="base">
              <a:spcBef>
                <a:spcPct val="0"/>
              </a:spcBef>
              <a:spcAft>
                <a:spcPct val="0"/>
              </a:spcAft>
              <a:defRPr/>
            </a:pPr>
            <a:endParaRPr lang="en-GB" sz="1600" dirty="0">
              <a:solidFill>
                <a:srgbClr val="000000"/>
              </a:solidFill>
            </a:endParaRPr>
          </a:p>
          <a:p>
            <a:pPr fontAlgn="base">
              <a:spcBef>
                <a:spcPct val="0"/>
              </a:spcBef>
              <a:spcAft>
                <a:spcPct val="0"/>
              </a:spcAft>
              <a:defRPr/>
            </a:pPr>
            <a:endParaRPr lang="en-GB" sz="1600" i="1" dirty="0">
              <a:solidFill>
                <a:srgbClr val="000000"/>
              </a:solidFill>
            </a:endParaRPr>
          </a:p>
          <a:p>
            <a:pPr fontAlgn="base">
              <a:spcBef>
                <a:spcPct val="0"/>
              </a:spcBef>
              <a:spcAft>
                <a:spcPct val="0"/>
              </a:spcAft>
              <a:defRPr/>
            </a:pPr>
            <a:endParaRPr lang="en-GB" sz="1600" i="1" dirty="0">
              <a:solidFill>
                <a:srgbClr val="000000"/>
              </a:solidFill>
            </a:endParaRPr>
          </a:p>
          <a:p>
            <a:pPr fontAlgn="base">
              <a:spcBef>
                <a:spcPct val="0"/>
              </a:spcBef>
              <a:spcAft>
                <a:spcPct val="0"/>
              </a:spcAft>
              <a:defRPr/>
            </a:pPr>
            <a:endParaRPr lang="en-GB" sz="1600" i="1" dirty="0">
              <a:solidFill>
                <a:srgbClr val="000000"/>
              </a:solidFill>
            </a:endParaRPr>
          </a:p>
        </p:txBody>
      </p:sp>
      <p:sp>
        <p:nvSpPr>
          <p:cNvPr id="15365" name="Rectangle 5"/>
          <p:cNvSpPr>
            <a:spLocks noChangeArrowheads="1"/>
          </p:cNvSpPr>
          <p:nvPr/>
        </p:nvSpPr>
        <p:spPr bwMode="auto">
          <a:xfrm>
            <a:off x="261938" y="5516563"/>
            <a:ext cx="80549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GB" altLang="en-US" sz="1600" i="1">
                <a:solidFill>
                  <a:srgbClr val="000000"/>
                </a:solidFill>
              </a:rPr>
              <a:t>well my brother lives up the farm up there and now and again I phone him up to say something, and he’ll say “oh for Christ’s sake shake up” because I’m not a person really, I never thought I’d get to the state I’m in now (Male 74)</a:t>
            </a:r>
          </a:p>
        </p:txBody>
      </p:sp>
    </p:spTree>
    <p:extLst>
      <p:ext uri="{BB962C8B-B14F-4D97-AF65-F5344CB8AC3E}">
        <p14:creationId xmlns:p14="http://schemas.microsoft.com/office/powerpoint/2010/main" val="2289421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438" y="1706563"/>
            <a:ext cx="8080375" cy="1938337"/>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fontAlgn="base">
              <a:spcBef>
                <a:spcPct val="0"/>
              </a:spcBef>
              <a:spcAft>
                <a:spcPct val="0"/>
              </a:spcAft>
              <a:defRPr/>
            </a:pPr>
            <a:r>
              <a:rPr lang="en-GB" sz="2400" dirty="0">
                <a:solidFill>
                  <a:srgbClr val="000000"/>
                </a:solidFill>
              </a:rPr>
              <a:t>prompts mobilization of resources from social network members, "bringing individuals, their families, and wider social networks face to face with the character of their relationships in stark form, disrupting normal rules of reciprocity and mutual support” (Bury 1982:p. 169).</a:t>
            </a:r>
          </a:p>
        </p:txBody>
      </p:sp>
      <p:sp>
        <p:nvSpPr>
          <p:cNvPr id="16387" name="Rectangle 2"/>
          <p:cNvSpPr>
            <a:spLocks noChangeArrowheads="1"/>
          </p:cNvSpPr>
          <p:nvPr/>
        </p:nvSpPr>
        <p:spPr bwMode="auto">
          <a:xfrm>
            <a:off x="673100" y="3644900"/>
            <a:ext cx="70580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GB" altLang="en-US" sz="1600" i="1">
                <a:solidFill>
                  <a:srgbClr val="000000"/>
                </a:solidFill>
              </a:rPr>
              <a:t>see the others don’t care a monkeys they don’t, all they want is “how much have he left me?” I’ve got a granddaughter that passes here about twice a week to go to town, if she’s on foot and she goes down through there and she don’t come here.  I said to her in town, “that’s all right love, not bothered if you don’t come, but don’t expect nothing when I snuff it because you just walk past my house, so my house will walk past you when I’ve died” (Male 74)</a:t>
            </a:r>
          </a:p>
        </p:txBody>
      </p:sp>
      <p:sp>
        <p:nvSpPr>
          <p:cNvPr id="16388" name="Rectangle 3"/>
          <p:cNvSpPr>
            <a:spLocks noChangeArrowheads="1"/>
          </p:cNvSpPr>
          <p:nvPr/>
        </p:nvSpPr>
        <p:spPr bwMode="auto">
          <a:xfrm>
            <a:off x="673100" y="5445125"/>
            <a:ext cx="64817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GB" altLang="en-US" sz="1600" i="1">
                <a:solidFill>
                  <a:srgbClr val="000000"/>
                </a:solidFill>
              </a:rPr>
              <a:t>my daughter, well she’s got three children she haven’t got time to feel it, but she doesn’t show, she don’t want to know, you know, she just brushes it aside and you know, because hurting isn’t it, just brush it aside (Female 67)</a:t>
            </a:r>
          </a:p>
          <a:p>
            <a:pPr fontAlgn="base">
              <a:spcBef>
                <a:spcPct val="0"/>
              </a:spcBef>
              <a:spcAft>
                <a:spcPct val="0"/>
              </a:spcAft>
            </a:pPr>
            <a:endParaRPr lang="en-GB" altLang="en-US" sz="1600" i="1">
              <a:solidFill>
                <a:srgbClr val="000000"/>
              </a:solidFill>
            </a:endParaRPr>
          </a:p>
        </p:txBody>
      </p:sp>
    </p:spTree>
    <p:extLst>
      <p:ext uri="{BB962C8B-B14F-4D97-AF65-F5344CB8AC3E}">
        <p14:creationId xmlns:p14="http://schemas.microsoft.com/office/powerpoint/2010/main" val="493424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368300" y="2324100"/>
            <a:ext cx="55086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r>
              <a:rPr lang="en-GB" altLang="en-US" dirty="0" smtClean="0">
                <a:solidFill>
                  <a:srgbClr val="000000"/>
                </a:solidFill>
              </a:rPr>
              <a:t>Key Points</a:t>
            </a:r>
          </a:p>
          <a:p>
            <a:pPr marL="342900" indent="-342900" eaLnBrk="1" fontAlgn="base" hangingPunct="1">
              <a:spcBef>
                <a:spcPct val="0"/>
              </a:spcBef>
              <a:spcAft>
                <a:spcPct val="0"/>
              </a:spcAft>
              <a:buFont typeface="Arial" panose="020B0604020202020204" pitchFamily="34" charset="0"/>
              <a:buChar char="•"/>
              <a:defRPr/>
            </a:pPr>
            <a:r>
              <a:rPr lang="en-GB" altLang="en-US" dirty="0" smtClean="0">
                <a:solidFill>
                  <a:srgbClr val="000000"/>
                </a:solidFill>
              </a:rPr>
              <a:t>Number of risk factors were found to be predictive of  inclusion in one of four patterns of loneliness and social isolation.</a:t>
            </a:r>
          </a:p>
          <a:p>
            <a:pPr eaLnBrk="1" fontAlgn="base" hangingPunct="1">
              <a:spcBef>
                <a:spcPct val="0"/>
              </a:spcBef>
              <a:spcAft>
                <a:spcPct val="0"/>
              </a:spcAft>
              <a:defRPr/>
            </a:pPr>
            <a:endParaRPr lang="en-GB" altLang="en-US" dirty="0" smtClean="0">
              <a:solidFill>
                <a:srgbClr val="000000"/>
              </a:solidFill>
            </a:endParaRPr>
          </a:p>
          <a:p>
            <a:pPr marL="342900" indent="-342900" eaLnBrk="1" fontAlgn="base" hangingPunct="1">
              <a:spcBef>
                <a:spcPct val="0"/>
              </a:spcBef>
              <a:spcAft>
                <a:spcPct val="0"/>
              </a:spcAft>
              <a:buFont typeface="Arial" panose="020B0604020202020204" pitchFamily="34" charset="0"/>
              <a:buChar char="•"/>
              <a:defRPr/>
            </a:pPr>
            <a:r>
              <a:rPr lang="en-GB" altLang="en-US" dirty="0" smtClean="0">
                <a:solidFill>
                  <a:srgbClr val="000000"/>
                </a:solidFill>
              </a:rPr>
              <a:t>Degenerating loneliness can be understood as a “biographical disruption” (Bury 1982)</a:t>
            </a:r>
          </a:p>
          <a:p>
            <a:pPr marL="342900" indent="-342900" eaLnBrk="1" fontAlgn="base" hangingPunct="1">
              <a:spcBef>
                <a:spcPct val="0"/>
              </a:spcBef>
              <a:spcAft>
                <a:spcPct val="0"/>
              </a:spcAft>
              <a:buFont typeface="Arial" panose="020B0604020202020204" pitchFamily="34" charset="0"/>
              <a:buChar char="•"/>
              <a:defRPr/>
            </a:pPr>
            <a:endParaRPr lang="en-GB" altLang="en-US" dirty="0" smtClean="0">
              <a:solidFill>
                <a:srgbClr val="000000"/>
              </a:solidFill>
            </a:endParaRPr>
          </a:p>
        </p:txBody>
      </p:sp>
      <p:pic>
        <p:nvPicPr>
          <p:cNvPr id="17411" name="Picture 3" descr="C:\Users\dinah\Documents\presentations\presentation photos\img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2578100"/>
            <a:ext cx="2871787"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1"/>
          <p:cNvSpPr txBox="1">
            <a:spLocks noChangeArrowheads="1"/>
          </p:cNvSpPr>
          <p:nvPr/>
        </p:nvSpPr>
        <p:spPr bwMode="auto">
          <a:xfrm>
            <a:off x="468313" y="5821363"/>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1200">
                <a:solidFill>
                  <a:srgbClr val="000000"/>
                </a:solidFill>
                <a:latin typeface="OldStyleSeven"/>
              </a:rPr>
              <a:t>Bury, Michael. 1982. “Chronic Illness as Biographical Disruption.” </a:t>
            </a:r>
            <a:r>
              <a:rPr lang="en-GB" altLang="en-US" sz="1200" i="1">
                <a:solidFill>
                  <a:srgbClr val="000000"/>
                </a:solidFill>
                <a:latin typeface="OldStyleSeven-Italic"/>
              </a:rPr>
              <a:t>Sociology of Health and Illness </a:t>
            </a:r>
            <a:r>
              <a:rPr lang="en-GB" altLang="en-US" sz="1200">
                <a:solidFill>
                  <a:srgbClr val="000000"/>
                </a:solidFill>
                <a:latin typeface="OldStyleSeven"/>
              </a:rPr>
              <a:t>4:167–82</a:t>
            </a:r>
            <a:r>
              <a:rPr lang="en-GB" altLang="en-US">
                <a:solidFill>
                  <a:srgbClr val="000000"/>
                </a:solidFill>
                <a:latin typeface="OldStyleSeven"/>
              </a:rPr>
              <a:t>.</a:t>
            </a:r>
            <a:endParaRPr lang="en-GB" altLang="en-US">
              <a:solidFill>
                <a:srgbClr val="000000"/>
              </a:solidFill>
            </a:endParaRPr>
          </a:p>
        </p:txBody>
      </p:sp>
    </p:spTree>
    <p:extLst>
      <p:ext uri="{BB962C8B-B14F-4D97-AF65-F5344CB8AC3E}">
        <p14:creationId xmlns:p14="http://schemas.microsoft.com/office/powerpoint/2010/main" val="2913749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827088" y="3149600"/>
            <a:ext cx="42497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a:solidFill>
                  <a:srgbClr val="000000"/>
                </a:solidFill>
              </a:rPr>
              <a:t>Thank You for Listening</a:t>
            </a:r>
          </a:p>
          <a:p>
            <a:pPr eaLnBrk="1" fontAlgn="base" hangingPunct="1">
              <a:spcBef>
                <a:spcPct val="0"/>
              </a:spcBef>
              <a:spcAft>
                <a:spcPct val="0"/>
              </a:spcAft>
            </a:pPr>
            <a:r>
              <a:rPr lang="en-GB" altLang="en-US" sz="1800">
                <a:solidFill>
                  <a:srgbClr val="000000"/>
                </a:solidFill>
              </a:rPr>
              <a:t> Email: 575308@swansea.ac.uk</a:t>
            </a:r>
          </a:p>
        </p:txBody>
      </p:sp>
      <p:pic>
        <p:nvPicPr>
          <p:cNvPr id="1843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2636838"/>
            <a:ext cx="422275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832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
          <p:cNvSpPr>
            <a:spLocks noChangeArrowheads="1"/>
          </p:cNvSpPr>
          <p:nvPr/>
        </p:nvSpPr>
        <p:spPr bwMode="auto">
          <a:xfrm>
            <a:off x="0" y="0"/>
            <a:ext cx="9164638" cy="5661025"/>
          </a:xfrm>
          <a:prstGeom prst="rect">
            <a:avLst/>
          </a:prstGeom>
          <a:solidFill>
            <a:srgbClr val="68B1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lvl="1" algn="ctr" fontAlgn="auto">
              <a:spcBef>
                <a:spcPts val="0"/>
              </a:spcBef>
              <a:spcAft>
                <a:spcPts val="0"/>
              </a:spcAft>
              <a:defRPr/>
            </a:pPr>
            <a:endParaRPr lang="en-US" sz="6000" dirty="0">
              <a:solidFill>
                <a:prstClr val="white"/>
              </a:solidFill>
              <a:latin typeface="LayarBahtera Doomsday Condensed" pitchFamily="34" charset="0"/>
              <a:cs typeface="+mn-cs"/>
            </a:endParaRPr>
          </a:p>
        </p:txBody>
      </p:sp>
      <p:pic>
        <p:nvPicPr>
          <p:cNvPr id="87042" name="Picture 6" descr="CEL logo small.gi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5734050"/>
            <a:ext cx="15128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87176" y="1844824"/>
            <a:ext cx="8569647" cy="1092607"/>
          </a:xfrm>
          <a:prstGeom prst="rect">
            <a:avLst/>
          </a:prstGeom>
          <a:noFill/>
        </p:spPr>
        <p:txBody>
          <a:bodyPr wrap="square">
            <a:spAutoFit/>
          </a:bodyPr>
          <a:lstStyle/>
          <a:p>
            <a:pPr algn="ctr" fontAlgn="auto">
              <a:spcBef>
                <a:spcPts val="0"/>
              </a:spcBef>
              <a:spcAft>
                <a:spcPts val="0"/>
              </a:spcAft>
              <a:defRPr/>
            </a:pPr>
            <a:r>
              <a:rPr lang="en-GB" sz="6500" dirty="0" smtClean="0">
                <a:solidFill>
                  <a:prstClr val="white"/>
                </a:solidFill>
                <a:latin typeface="LayarBahtera Doomsday Condensed" pitchFamily="34" charset="0"/>
              </a:rPr>
              <a:t>Tea &amp; Coffee Break</a:t>
            </a:r>
            <a:endParaRPr lang="en-GB" sz="6500" dirty="0">
              <a:solidFill>
                <a:prstClr val="white"/>
              </a:solidFill>
              <a:latin typeface="LayarBahtera Doomsday Condensed" pitchFamily="34" charset="0"/>
            </a:endParaRPr>
          </a:p>
        </p:txBody>
      </p:sp>
      <p:pic>
        <p:nvPicPr>
          <p:cNvPr id="8" name="Picture 2" descr="http://hockeywales.org.uk/sites/default/files/imceFiles/user-51/swansea_university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5764452"/>
            <a:ext cx="1688347" cy="12014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evision.brunel.ac.uk/urd/sits.urd/Brunel_files/Brunel_University_London_Logo_Wt.png?v=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102" y="5982757"/>
            <a:ext cx="1728192" cy="62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308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4"/>
          <p:cNvSpPr>
            <a:spLocks noChangeArrowheads="1"/>
          </p:cNvSpPr>
          <p:nvPr/>
        </p:nvSpPr>
        <p:spPr bwMode="auto">
          <a:xfrm>
            <a:off x="0" y="0"/>
            <a:ext cx="9144000" cy="5661025"/>
          </a:xfrm>
          <a:prstGeom prst="rect">
            <a:avLst/>
          </a:prstGeom>
          <a:solidFill>
            <a:srgbClr val="008B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lvl="1" algn="ctr" fontAlgn="auto">
              <a:spcBef>
                <a:spcPts val="0"/>
              </a:spcBef>
              <a:spcAft>
                <a:spcPts val="0"/>
              </a:spcAft>
              <a:defRPr/>
            </a:pPr>
            <a:endParaRPr lang="en-US" sz="4000" b="1" dirty="0">
              <a:solidFill>
                <a:prstClr val="white"/>
              </a:solidFill>
              <a:latin typeface="LayarBahtera Doomsday Condensed" pitchFamily="34" charset="0"/>
              <a:cs typeface="+mn-cs"/>
            </a:endParaRPr>
          </a:p>
        </p:txBody>
      </p:sp>
      <p:pic>
        <p:nvPicPr>
          <p:cNvPr id="77827" name="Picture 6" descr="CEL logo small.gi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5734050"/>
            <a:ext cx="15128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87176" y="1844824"/>
            <a:ext cx="8569647" cy="1092607"/>
          </a:xfrm>
          <a:prstGeom prst="rect">
            <a:avLst/>
          </a:prstGeom>
          <a:noFill/>
        </p:spPr>
        <p:txBody>
          <a:bodyPr wrap="square">
            <a:spAutoFit/>
          </a:bodyPr>
          <a:lstStyle/>
          <a:p>
            <a:pPr algn="ctr" fontAlgn="auto">
              <a:spcBef>
                <a:spcPts val="0"/>
              </a:spcBef>
              <a:spcAft>
                <a:spcPts val="0"/>
              </a:spcAft>
              <a:defRPr/>
            </a:pPr>
            <a:r>
              <a:rPr lang="en-GB" sz="6500" dirty="0" smtClean="0">
                <a:solidFill>
                  <a:prstClr val="white"/>
                </a:solidFill>
                <a:latin typeface="LayarBahtera Doomsday Condensed" pitchFamily="34" charset="0"/>
              </a:rPr>
              <a:t>Introductions</a:t>
            </a:r>
            <a:endParaRPr lang="en-GB" sz="6500" dirty="0">
              <a:solidFill>
                <a:prstClr val="white"/>
              </a:solidFill>
              <a:latin typeface="LayarBahtera Doomsday Condensed" pitchFamily="34" charset="0"/>
            </a:endParaRPr>
          </a:p>
        </p:txBody>
      </p:sp>
      <p:pic>
        <p:nvPicPr>
          <p:cNvPr id="15" name="Picture 2" descr="http://hockeywales.org.uk/sites/default/files/imceFiles/user-51/swansea_university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5764452"/>
            <a:ext cx="1688347" cy="12014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evision.brunel.ac.uk/urd/sits.urd/Brunel_files/Brunel_University_London_Logo_Wt.png?v=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102" y="5982757"/>
            <a:ext cx="1728192" cy="62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8041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0" y="0"/>
            <a:ext cx="9144000" cy="5661025"/>
          </a:xfrm>
          <a:prstGeom prst="rect">
            <a:avLst/>
          </a:prstGeom>
          <a:solidFill>
            <a:srgbClr val="E57C2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lvl="1" algn="ctr" fontAlgn="auto">
              <a:spcBef>
                <a:spcPts val="0"/>
              </a:spcBef>
              <a:spcAft>
                <a:spcPts val="0"/>
              </a:spcAft>
              <a:defRPr/>
            </a:pPr>
            <a:endParaRPr lang="en-US" sz="4400" dirty="0">
              <a:solidFill>
                <a:prstClr val="white"/>
              </a:solidFill>
              <a:latin typeface="LayarBahtera Doomsday Condensed" pitchFamily="34" charset="0"/>
              <a:cs typeface="+mn-cs"/>
            </a:endParaRPr>
          </a:p>
          <a:p>
            <a:pPr lvl="1" algn="ctr" fontAlgn="auto">
              <a:spcBef>
                <a:spcPts val="0"/>
              </a:spcBef>
              <a:spcAft>
                <a:spcPts val="0"/>
              </a:spcAft>
              <a:defRPr/>
            </a:pPr>
            <a:endParaRPr lang="en-US" sz="2800" b="1" dirty="0">
              <a:solidFill>
                <a:prstClr val="white"/>
              </a:solidFill>
              <a:latin typeface="LayarBahtera Doomsday Condensed" pitchFamily="34" charset="0"/>
              <a:cs typeface="+mn-cs"/>
            </a:endParaRPr>
          </a:p>
        </p:txBody>
      </p:sp>
      <p:pic>
        <p:nvPicPr>
          <p:cNvPr id="87042" name="Picture 6" descr="CEL logo small.gi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5734050"/>
            <a:ext cx="15128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1556792"/>
            <a:ext cx="8928100" cy="3939540"/>
          </a:xfrm>
          <a:prstGeom prst="rect">
            <a:avLst/>
          </a:prstGeom>
          <a:noFill/>
        </p:spPr>
        <p:txBody>
          <a:bodyPr>
            <a:spAutoFit/>
          </a:bodyPr>
          <a:lstStyle/>
          <a:p>
            <a:pPr algn="ctr" fontAlgn="auto">
              <a:spcBef>
                <a:spcPts val="0"/>
              </a:spcBef>
              <a:spcAft>
                <a:spcPts val="0"/>
              </a:spcAft>
              <a:defRPr/>
            </a:pPr>
            <a:r>
              <a:rPr lang="en-GB" sz="5000" dirty="0" smtClean="0">
                <a:solidFill>
                  <a:prstClr val="white"/>
                </a:solidFill>
                <a:latin typeface="LayarBahtera Doomsday Condensed" pitchFamily="34" charset="0"/>
              </a:rPr>
              <a:t>Presentation &amp; Discussion</a:t>
            </a:r>
          </a:p>
          <a:p>
            <a:pPr algn="ctr" fontAlgn="auto">
              <a:spcBef>
                <a:spcPts val="0"/>
              </a:spcBef>
              <a:spcAft>
                <a:spcPts val="0"/>
              </a:spcAft>
              <a:defRPr/>
            </a:pPr>
            <a:endParaRPr lang="en-GB" sz="3500" dirty="0">
              <a:solidFill>
                <a:prstClr val="white"/>
              </a:solidFill>
              <a:latin typeface="LayarBahtera Doomsday Condensed" pitchFamily="34" charset="0"/>
            </a:endParaRPr>
          </a:p>
          <a:p>
            <a:pPr algn="ctr" fontAlgn="auto">
              <a:spcBef>
                <a:spcPts val="0"/>
              </a:spcBef>
              <a:spcAft>
                <a:spcPts val="0"/>
              </a:spcAft>
              <a:defRPr/>
            </a:pPr>
            <a:r>
              <a:rPr lang="en-GB" sz="3300" dirty="0" smtClean="0">
                <a:solidFill>
                  <a:prstClr val="white"/>
                </a:solidFill>
              </a:rPr>
              <a:t>Dr Adrian Adams</a:t>
            </a:r>
          </a:p>
          <a:p>
            <a:pPr algn="ctr" fontAlgn="auto">
              <a:spcBef>
                <a:spcPts val="0"/>
              </a:spcBef>
              <a:spcAft>
                <a:spcPts val="0"/>
              </a:spcAft>
              <a:defRPr/>
            </a:pPr>
            <a:r>
              <a:rPr lang="en-GB" sz="3300" b="1" dirty="0" smtClean="0">
                <a:solidFill>
                  <a:prstClr val="white"/>
                </a:solidFill>
              </a:rPr>
              <a:t>University of Kent</a:t>
            </a:r>
          </a:p>
          <a:p>
            <a:pPr algn="ctr" fontAlgn="auto">
              <a:spcBef>
                <a:spcPts val="0"/>
              </a:spcBef>
              <a:spcAft>
                <a:spcPts val="0"/>
              </a:spcAft>
              <a:defRPr/>
            </a:pPr>
            <a:endParaRPr lang="en-GB" sz="3300" b="1" dirty="0">
              <a:solidFill>
                <a:prstClr val="white"/>
              </a:solidFill>
            </a:endParaRPr>
          </a:p>
          <a:p>
            <a:pPr algn="ctr" fontAlgn="auto">
              <a:spcBef>
                <a:spcPts val="0"/>
              </a:spcBef>
              <a:spcAft>
                <a:spcPts val="0"/>
              </a:spcAft>
              <a:defRPr/>
            </a:pPr>
            <a:r>
              <a:rPr lang="en-GB" sz="3300" dirty="0" smtClean="0">
                <a:solidFill>
                  <a:schemeClr val="bg1"/>
                </a:solidFill>
              </a:rPr>
              <a:t>A.Adams@kent.ac.uk</a:t>
            </a:r>
          </a:p>
          <a:p>
            <a:pPr algn="ctr" fontAlgn="auto">
              <a:spcBef>
                <a:spcPts val="0"/>
              </a:spcBef>
              <a:spcAft>
                <a:spcPts val="0"/>
              </a:spcAft>
              <a:defRPr/>
            </a:pPr>
            <a:endParaRPr lang="en-GB" sz="3300" dirty="0" smtClean="0">
              <a:solidFill>
                <a:schemeClr val="bg1"/>
              </a:solidFill>
            </a:endParaRPr>
          </a:p>
        </p:txBody>
      </p:sp>
      <p:pic>
        <p:nvPicPr>
          <p:cNvPr id="8" name="Picture 2" descr="http://hockeywales.org.uk/sites/default/files/imceFiles/user-51/swansea_university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5764452"/>
            <a:ext cx="1688347" cy="12014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evision.brunel.ac.uk/urd/sits.urd/Brunel_files/Brunel_University_London_Logo_Wt.png?v=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102" y="5982757"/>
            <a:ext cx="1728192" cy="62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5792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57200" y="1279525"/>
            <a:ext cx="8507413" cy="4452938"/>
          </a:xfrm>
        </p:spPr>
        <p:txBody>
          <a:bodyPr/>
          <a:lstStyle/>
          <a:p>
            <a:pPr marL="514350" indent="-514350">
              <a:buFont typeface="+mj-lt"/>
              <a:buAutoNum type="arabicPeriod"/>
              <a:defRPr/>
            </a:pPr>
            <a:endParaRPr lang="en-GB" sz="2800" dirty="0" smtClean="0">
              <a:ea typeface="+mn-ea"/>
            </a:endParaRPr>
          </a:p>
          <a:p>
            <a:pPr marL="514350" indent="-514350">
              <a:buFont typeface="+mj-lt"/>
              <a:buAutoNum type="arabicPeriod"/>
              <a:defRPr/>
            </a:pPr>
            <a:r>
              <a:rPr lang="en-GB" sz="2800" dirty="0" smtClean="0">
                <a:ea typeface="+mn-ea"/>
              </a:rPr>
              <a:t>Outline</a:t>
            </a:r>
          </a:p>
          <a:p>
            <a:pPr marL="514350" indent="-514350">
              <a:buFont typeface="+mj-lt"/>
              <a:buAutoNum type="arabicPeriod"/>
              <a:defRPr/>
            </a:pPr>
            <a:r>
              <a:rPr lang="en-GB" sz="2800" dirty="0" smtClean="0">
                <a:ea typeface="+mn-ea"/>
              </a:rPr>
              <a:t>Methodology </a:t>
            </a:r>
          </a:p>
          <a:p>
            <a:pPr marL="514350" indent="-514350">
              <a:buFont typeface="+mj-lt"/>
              <a:buAutoNum type="arabicPeriod"/>
              <a:defRPr/>
            </a:pPr>
            <a:r>
              <a:rPr lang="en-GB" sz="2800" dirty="0" smtClean="0">
                <a:ea typeface="+mn-ea"/>
              </a:rPr>
              <a:t>Findings </a:t>
            </a:r>
          </a:p>
          <a:p>
            <a:pPr marL="514350" indent="-514350">
              <a:buFont typeface="+mj-lt"/>
              <a:buAutoNum type="arabicPeriod"/>
              <a:defRPr/>
            </a:pPr>
            <a:r>
              <a:rPr lang="en-GB" sz="2800" dirty="0" smtClean="0">
                <a:ea typeface="+mn-ea"/>
              </a:rPr>
              <a:t>Pathways into Loneliness </a:t>
            </a:r>
          </a:p>
          <a:p>
            <a:pPr marL="514350" indent="-514350">
              <a:buFont typeface="+mj-lt"/>
              <a:buAutoNum type="arabicPeriod"/>
              <a:defRPr/>
            </a:pPr>
            <a:r>
              <a:rPr lang="en-GB" sz="2800" dirty="0" smtClean="0">
                <a:ea typeface="+mn-ea"/>
              </a:rPr>
              <a:t>Discussion Points </a:t>
            </a:r>
          </a:p>
          <a:p>
            <a:pPr marL="514350" indent="-514350">
              <a:buFont typeface="+mj-lt"/>
              <a:buAutoNum type="arabicPeriod"/>
              <a:defRPr/>
            </a:pPr>
            <a:r>
              <a:rPr lang="en-GB" sz="2800" dirty="0" smtClean="0">
                <a:ea typeface="+mn-ea"/>
              </a:rPr>
              <a:t> Recommendations: Service Development &amp; Research </a:t>
            </a:r>
          </a:p>
          <a:p>
            <a:pPr>
              <a:buFont typeface="Arial" charset="0"/>
              <a:buChar char="•"/>
              <a:defRPr/>
            </a:pPr>
            <a:endParaRPr lang="en-GB" dirty="0" smtClean="0">
              <a:ea typeface="+mn-ea"/>
            </a:endParaRPr>
          </a:p>
          <a:p>
            <a:pPr>
              <a:buFont typeface="Arial" charset="0"/>
              <a:buChar char="•"/>
              <a:defRPr/>
            </a:pPr>
            <a:endParaRPr lang="en-GB" dirty="0" smtClean="0">
              <a:ea typeface="+mn-ea"/>
            </a:endParaRPr>
          </a:p>
          <a:p>
            <a:pPr>
              <a:buFont typeface="Arial" charset="0"/>
              <a:buChar char="•"/>
              <a:defRPr/>
            </a:pPr>
            <a:endParaRPr lang="en-GB" dirty="0" smtClean="0">
              <a:ea typeface="+mn-ea"/>
            </a:endParaRPr>
          </a:p>
          <a:p>
            <a:pPr>
              <a:buFont typeface="Arial" charset="0"/>
              <a:buChar char="•"/>
              <a:defRPr/>
            </a:pPr>
            <a:endParaRPr lang="en-GB" dirty="0" smtClean="0">
              <a:ea typeface="+mn-ea"/>
            </a:endParaRPr>
          </a:p>
        </p:txBody>
      </p:sp>
      <p:sp>
        <p:nvSpPr>
          <p:cNvPr id="30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53FD12A-2538-493B-B552-429837DF04AC}" type="slidenum">
              <a:rPr lang="en-GB" smtClean="0">
                <a:solidFill>
                  <a:srgbClr val="898989"/>
                </a:solidFill>
                <a:latin typeface="Calibri" pitchFamily="34" charset="0"/>
              </a:rPr>
              <a:pPr eaLnBrk="1" hangingPunct="1"/>
              <a:t>31</a:t>
            </a:fld>
            <a:endParaRPr lang="en-GB" smtClean="0">
              <a:solidFill>
                <a:srgbClr val="898989"/>
              </a:solidFill>
              <a:latin typeface="Calibri" pitchFamily="34" charset="0"/>
            </a:endParaRPr>
          </a:p>
        </p:txBody>
      </p:sp>
      <p:pic>
        <p:nvPicPr>
          <p:cNvPr id="3076" name="Picture 3" descr="Kent_SSPSSR_294_RGB_72Pp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5949950"/>
            <a:ext cx="18367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p:cNvSpPr>
            <a:spLocks noChangeArrowheads="1"/>
          </p:cNvSpPr>
          <p:nvPr/>
        </p:nvSpPr>
        <p:spPr bwMode="auto">
          <a:xfrm>
            <a:off x="239714" y="404813"/>
            <a:ext cx="85087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buFont typeface="Arial" pitchFamily="34" charset="0"/>
              <a:buNone/>
            </a:pPr>
            <a:r>
              <a:rPr lang="en-GB" sz="2800" dirty="0" smtClean="0">
                <a:solidFill>
                  <a:srgbClr val="FF0000"/>
                </a:solidFill>
                <a:ea typeface="ＭＳ Ｐゴシック" pitchFamily="34" charset="-128"/>
              </a:rPr>
              <a:t>Hidden Citizens </a:t>
            </a:r>
          </a:p>
          <a:p>
            <a:pPr fontAlgn="base">
              <a:spcBef>
                <a:spcPct val="0"/>
              </a:spcBef>
              <a:spcAft>
                <a:spcPct val="0"/>
              </a:spcAft>
              <a:buFont typeface="Arial" pitchFamily="34" charset="0"/>
              <a:buNone/>
            </a:pPr>
            <a:r>
              <a:rPr lang="en-GB" sz="2000" dirty="0" smtClean="0">
                <a:solidFill>
                  <a:prstClr val="black"/>
                </a:solidFill>
                <a:ea typeface="ＭＳ Ｐゴシック" pitchFamily="34" charset="-128"/>
              </a:rPr>
              <a:t>       </a:t>
            </a:r>
          </a:p>
          <a:p>
            <a:pPr fontAlgn="base">
              <a:spcBef>
                <a:spcPct val="0"/>
              </a:spcBef>
              <a:spcAft>
                <a:spcPct val="0"/>
              </a:spcAft>
              <a:buFont typeface="Arial" pitchFamily="34" charset="0"/>
              <a:buNone/>
            </a:pPr>
            <a:r>
              <a:rPr lang="en-GB" sz="1600" dirty="0" smtClean="0">
                <a:solidFill>
                  <a:prstClr val="black"/>
                </a:solidFill>
                <a:ea typeface="ＭＳ Ｐゴシック" pitchFamily="34" charset="-128"/>
              </a:rPr>
              <a:t>Anna Goodman (Campaign to End Loneliness), Hannah Swift &amp; Adrian Adams (University of Kent)</a:t>
            </a:r>
          </a:p>
        </p:txBody>
      </p:sp>
      <p:sp>
        <p:nvSpPr>
          <p:cNvPr id="3078" name="Rectangle 9"/>
          <p:cNvSpPr>
            <a:spLocks noChangeArrowheads="1"/>
          </p:cNvSpPr>
          <p:nvPr/>
        </p:nvSpPr>
        <p:spPr bwMode="auto">
          <a:xfrm>
            <a:off x="0" y="357188"/>
            <a:ext cx="2397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GB" sz="800" smtClean="0">
                <a:solidFill>
                  <a:prstClr val="black"/>
                </a:solidFill>
                <a:ea typeface="ＭＳ Ｐゴシック" pitchFamily="34" charset="-128"/>
              </a:rPr>
              <a:t> </a:t>
            </a:r>
            <a:r>
              <a:rPr lang="en-GB" sz="800" smtClean="0">
                <a:solidFill>
                  <a:prstClr val="black"/>
                </a:solidFill>
                <a:ea typeface="ＭＳ Ｐゴシック" pitchFamily="34" charset="-128"/>
                <a:hlinkClick r:id="" action="ppaction://noaction"/>
              </a:rPr>
              <a:t>[</a:t>
            </a:r>
            <a:endParaRPr lang="en-GB" smtClean="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val="223111639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Effect transition="in" filter="fade">
                                      <p:cBhvr>
                                        <p:cTn id="7" dur="2000"/>
                                        <p:tgtEl>
                                          <p:spTgt spid="307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4">
                                            <p:txEl>
                                              <p:pRg st="2" end="2"/>
                                            </p:txEl>
                                          </p:spTgt>
                                        </p:tgtEl>
                                        <p:attrNameLst>
                                          <p:attrName>style.visibility</p:attrName>
                                        </p:attrNameLst>
                                      </p:cBhvr>
                                      <p:to>
                                        <p:strVal val="visible"/>
                                      </p:to>
                                    </p:set>
                                    <p:animEffect transition="in" filter="fade">
                                      <p:cBhvr>
                                        <p:cTn id="12" dur="2000"/>
                                        <p:tgtEl>
                                          <p:spTgt spid="307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4">
                                            <p:txEl>
                                              <p:pRg st="3" end="3"/>
                                            </p:txEl>
                                          </p:spTgt>
                                        </p:tgtEl>
                                        <p:attrNameLst>
                                          <p:attrName>style.visibility</p:attrName>
                                        </p:attrNameLst>
                                      </p:cBhvr>
                                      <p:to>
                                        <p:strVal val="visible"/>
                                      </p:to>
                                    </p:set>
                                    <p:animEffect transition="in" filter="fade">
                                      <p:cBhvr>
                                        <p:cTn id="17" dur="2000"/>
                                        <p:tgtEl>
                                          <p:spTgt spid="307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4">
                                            <p:txEl>
                                              <p:pRg st="4" end="4"/>
                                            </p:txEl>
                                          </p:spTgt>
                                        </p:tgtEl>
                                        <p:attrNameLst>
                                          <p:attrName>style.visibility</p:attrName>
                                        </p:attrNameLst>
                                      </p:cBhvr>
                                      <p:to>
                                        <p:strVal val="visible"/>
                                      </p:to>
                                    </p:set>
                                    <p:animEffect transition="in" filter="fade">
                                      <p:cBhvr>
                                        <p:cTn id="22" dur="2000"/>
                                        <p:tgtEl>
                                          <p:spTgt spid="307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4">
                                            <p:txEl>
                                              <p:pRg st="5" end="5"/>
                                            </p:txEl>
                                          </p:spTgt>
                                        </p:tgtEl>
                                        <p:attrNameLst>
                                          <p:attrName>style.visibility</p:attrName>
                                        </p:attrNameLst>
                                      </p:cBhvr>
                                      <p:to>
                                        <p:strVal val="visible"/>
                                      </p:to>
                                    </p:set>
                                    <p:animEffect transition="in" filter="fade">
                                      <p:cBhvr>
                                        <p:cTn id="27" dur="2000"/>
                                        <p:tgtEl>
                                          <p:spTgt spid="3074">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4">
                                            <p:txEl>
                                              <p:pRg st="6" end="6"/>
                                            </p:txEl>
                                          </p:spTgt>
                                        </p:tgtEl>
                                        <p:attrNameLst>
                                          <p:attrName>style.visibility</p:attrName>
                                        </p:attrNameLst>
                                      </p:cBhvr>
                                      <p:to>
                                        <p:strVal val="visible"/>
                                      </p:to>
                                    </p:set>
                                    <p:animEffect transition="in" filter="fade">
                                      <p:cBhvr>
                                        <p:cTn id="32" dur="2000"/>
                                        <p:tgtEl>
                                          <p:spTgt spid="30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Kent_SSPSSR_294_RGB_72Pp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5949950"/>
            <a:ext cx="20161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D67C5EE-A0B4-4F8C-BEC4-781BEC87E72B}" type="slidenum">
              <a:rPr lang="en-GB" smtClean="0">
                <a:solidFill>
                  <a:srgbClr val="898989"/>
                </a:solidFill>
                <a:latin typeface="Calibri" pitchFamily="34" charset="0"/>
              </a:rPr>
              <a:pPr eaLnBrk="1" hangingPunct="1"/>
              <a:t>32</a:t>
            </a:fld>
            <a:endParaRPr lang="en-GB" smtClean="0">
              <a:solidFill>
                <a:srgbClr val="898989"/>
              </a:solidFill>
              <a:latin typeface="Calibri" pitchFamily="34" charset="0"/>
            </a:endParaRPr>
          </a:p>
        </p:txBody>
      </p:sp>
      <p:sp>
        <p:nvSpPr>
          <p:cNvPr id="4101" name="Rectangle 6"/>
          <p:cNvSpPr>
            <a:spLocks noChangeArrowheads="1"/>
          </p:cNvSpPr>
          <p:nvPr/>
        </p:nvSpPr>
        <p:spPr bwMode="auto">
          <a:xfrm>
            <a:off x="395536" y="188913"/>
            <a:ext cx="8352927"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GB" sz="2800" b="1" dirty="0" smtClean="0">
                <a:solidFill>
                  <a:prstClr val="black"/>
                </a:solidFill>
                <a:latin typeface="Arial" pitchFamily="34" charset="0"/>
                <a:ea typeface="ＭＳ Ｐゴシック" pitchFamily="34" charset="-128"/>
              </a:rPr>
              <a:t>                  </a:t>
            </a:r>
            <a:r>
              <a:rPr lang="en-GB" sz="2800" b="1" dirty="0" smtClean="0">
                <a:solidFill>
                  <a:prstClr val="black"/>
                </a:solidFill>
                <a:ea typeface="ＭＳ Ｐゴシック" pitchFamily="34" charset="-128"/>
              </a:rPr>
              <a:t>    Study Outline </a:t>
            </a:r>
          </a:p>
          <a:p>
            <a:pPr fontAlgn="base">
              <a:spcBef>
                <a:spcPct val="0"/>
              </a:spcBef>
              <a:spcAft>
                <a:spcPct val="0"/>
              </a:spcAft>
            </a:pPr>
            <a:endParaRPr lang="en-GB" sz="2000" dirty="0" smtClean="0">
              <a:solidFill>
                <a:prstClr val="black"/>
              </a:solidFill>
              <a:ea typeface="ＭＳ Ｐゴシック" pitchFamily="34" charset="-128"/>
            </a:endParaRPr>
          </a:p>
          <a:p>
            <a:pPr fontAlgn="base">
              <a:spcBef>
                <a:spcPct val="0"/>
              </a:spcBef>
              <a:spcAft>
                <a:spcPct val="0"/>
              </a:spcAft>
            </a:pPr>
            <a:endParaRPr lang="en-GB" sz="2000" dirty="0" smtClean="0">
              <a:solidFill>
                <a:prstClr val="black"/>
              </a:solidFill>
              <a:ea typeface="ＭＳ Ｐゴシック" pitchFamily="34" charset="-128"/>
            </a:endParaRPr>
          </a:p>
          <a:p>
            <a:pPr fontAlgn="base">
              <a:spcBef>
                <a:spcPct val="0"/>
              </a:spcBef>
              <a:spcAft>
                <a:spcPts val="600"/>
              </a:spcAft>
            </a:pPr>
            <a:r>
              <a:rPr lang="en-GB" dirty="0" smtClean="0">
                <a:solidFill>
                  <a:prstClr val="black"/>
                </a:solidFill>
                <a:ea typeface="ＭＳ Ｐゴシック" pitchFamily="34" charset="-128"/>
              </a:rPr>
              <a:t>2013, the Campaign consults 100 + frontline services about what they needed to improve their effectiveness and efficiency</a:t>
            </a:r>
          </a:p>
          <a:p>
            <a:pPr fontAlgn="base">
              <a:spcBef>
                <a:spcPct val="0"/>
              </a:spcBef>
              <a:spcAft>
                <a:spcPts val="600"/>
              </a:spcAft>
            </a:pPr>
            <a:r>
              <a:rPr lang="en-GB" dirty="0" smtClean="0">
                <a:solidFill>
                  <a:prstClr val="black"/>
                </a:solidFill>
                <a:ea typeface="ＭＳ Ｐゴシック" pitchFamily="34" charset="-128"/>
              </a:rPr>
              <a:t>50% request a tool / information to help identify those at risk of loneliness. </a:t>
            </a:r>
          </a:p>
          <a:p>
            <a:pPr fontAlgn="base">
              <a:spcBef>
                <a:spcPct val="0"/>
              </a:spcBef>
              <a:spcAft>
                <a:spcPts val="600"/>
              </a:spcAft>
            </a:pPr>
            <a:endParaRPr lang="en-GB" dirty="0" smtClean="0">
              <a:solidFill>
                <a:prstClr val="black"/>
              </a:solidFill>
              <a:ea typeface="ＭＳ Ｐゴシック" pitchFamily="34" charset="-128"/>
            </a:endParaRPr>
          </a:p>
          <a:p>
            <a:pPr fontAlgn="base">
              <a:spcBef>
                <a:spcPct val="0"/>
              </a:spcBef>
              <a:spcAft>
                <a:spcPts val="600"/>
              </a:spcAft>
            </a:pPr>
            <a:r>
              <a:rPr lang="en-GB" dirty="0" smtClean="0">
                <a:solidFill>
                  <a:prstClr val="black"/>
                </a:solidFill>
                <a:ea typeface="ＭＳ Ｐゴシック" pitchFamily="34" charset="-128"/>
              </a:rPr>
              <a:t>2014 </a:t>
            </a:r>
            <a:r>
              <a:rPr lang="en-GB" altLang="en-US" dirty="0" smtClean="0">
                <a:solidFill>
                  <a:prstClr val="black"/>
                </a:solidFill>
                <a:ea typeface="ＭＳ Ｐゴシック" pitchFamily="34" charset="-128"/>
              </a:rPr>
              <a:t>“</a:t>
            </a:r>
            <a:r>
              <a:rPr lang="en-GB" dirty="0" smtClean="0">
                <a:solidFill>
                  <a:prstClr val="black"/>
                </a:solidFill>
                <a:ea typeface="ＭＳ Ｐゴシック" pitchFamily="34" charset="-128"/>
              </a:rPr>
              <a:t>Hidden Citizens</a:t>
            </a:r>
            <a:r>
              <a:rPr lang="en-GB" altLang="en-US" dirty="0" smtClean="0">
                <a:solidFill>
                  <a:prstClr val="black"/>
                </a:solidFill>
                <a:ea typeface="ＭＳ Ｐゴシック" pitchFamily="34" charset="-128"/>
              </a:rPr>
              <a:t>”</a:t>
            </a:r>
            <a:r>
              <a:rPr lang="en-GB" dirty="0" smtClean="0">
                <a:solidFill>
                  <a:prstClr val="black"/>
                </a:solidFill>
                <a:ea typeface="ＭＳ Ｐゴシック" pitchFamily="34" charset="-128"/>
              </a:rPr>
              <a:t> funded by SSCR aimed to:</a:t>
            </a:r>
          </a:p>
          <a:p>
            <a:pPr marL="342900" indent="-342900" fontAlgn="base">
              <a:spcBef>
                <a:spcPct val="0"/>
              </a:spcBef>
              <a:spcAft>
                <a:spcPts val="600"/>
              </a:spcAft>
              <a:buFont typeface="+mj-lt"/>
              <a:buAutoNum type="alphaLcParenR"/>
            </a:pPr>
            <a:r>
              <a:rPr lang="en-GB" dirty="0" smtClean="0">
                <a:solidFill>
                  <a:prstClr val="black"/>
                </a:solidFill>
                <a:ea typeface="ＭＳ Ｐゴシック" pitchFamily="34" charset="-128"/>
              </a:rPr>
              <a:t>identify how service commissioners and providers and local communities can recognise signs of loneliness amongst older people, and </a:t>
            </a:r>
          </a:p>
          <a:p>
            <a:pPr marL="342900" indent="-342900" fontAlgn="base">
              <a:spcBef>
                <a:spcPct val="0"/>
              </a:spcBef>
              <a:spcAft>
                <a:spcPts val="600"/>
              </a:spcAft>
              <a:buFont typeface="+mj-lt"/>
              <a:buAutoNum type="alphaLcParenR"/>
            </a:pPr>
            <a:r>
              <a:rPr lang="en-GB" dirty="0" smtClean="0">
                <a:solidFill>
                  <a:prstClr val="black"/>
                </a:solidFill>
                <a:ea typeface="ＭＳ Ｐゴシック" pitchFamily="34" charset="-128"/>
              </a:rPr>
              <a:t>explore how recent research or tools can help policy makers and practitioners to improve their outreach to the most isolated / detached older adults. </a:t>
            </a:r>
          </a:p>
          <a:p>
            <a:pPr fontAlgn="base">
              <a:spcBef>
                <a:spcPct val="0"/>
              </a:spcBef>
              <a:spcAft>
                <a:spcPts val="600"/>
              </a:spcAft>
            </a:pPr>
            <a:endParaRPr lang="en-GB" dirty="0" smtClean="0">
              <a:solidFill>
                <a:prstClr val="black"/>
              </a:solidFill>
              <a:ea typeface="ＭＳ Ｐゴシック" pitchFamily="34" charset="-128"/>
            </a:endParaRPr>
          </a:p>
          <a:p>
            <a:pPr fontAlgn="base">
              <a:spcBef>
                <a:spcPct val="0"/>
              </a:spcBef>
              <a:spcAft>
                <a:spcPts val="600"/>
              </a:spcAft>
            </a:pPr>
            <a:r>
              <a:rPr lang="en-GB" dirty="0" smtClean="0">
                <a:solidFill>
                  <a:prstClr val="black"/>
                </a:solidFill>
                <a:ea typeface="ＭＳ Ｐゴシック" pitchFamily="34" charset="-128"/>
              </a:rPr>
              <a:t>2 Stages: 1 - Review of Reviews and 2  - Interviews and Focus Groups with:  Service Commissioners, CEOS, Managers, R&amp;D, Practitioners, Carers, Users and sample of 65 +. </a:t>
            </a:r>
          </a:p>
          <a:p>
            <a:pPr fontAlgn="base">
              <a:spcBef>
                <a:spcPct val="0"/>
              </a:spcBef>
              <a:spcAft>
                <a:spcPct val="0"/>
              </a:spcAft>
            </a:pPr>
            <a:endParaRPr lang="en-GB" dirty="0" smtClean="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val="32135629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6275388" cy="561975"/>
          </a:xfrm>
        </p:spPr>
        <p:txBody>
          <a:bodyPr/>
          <a:lstStyle/>
          <a:p>
            <a:pPr algn="l"/>
            <a:r>
              <a:rPr lang="en-GB" sz="2800" smtClean="0">
                <a:ea typeface="ＭＳ Ｐゴシック" pitchFamily="34" charset="-128"/>
              </a:rPr>
              <a:t>Methodology Review of Reviews</a:t>
            </a:r>
          </a:p>
        </p:txBody>
      </p:sp>
      <p:sp>
        <p:nvSpPr>
          <p:cNvPr id="5123" name="Content Placeholder 2"/>
          <p:cNvSpPr>
            <a:spLocks noGrp="1"/>
          </p:cNvSpPr>
          <p:nvPr>
            <p:ph idx="1"/>
          </p:nvPr>
        </p:nvSpPr>
        <p:spPr>
          <a:xfrm>
            <a:off x="395536" y="1132681"/>
            <a:ext cx="8229600" cy="4824413"/>
          </a:xfrm>
        </p:spPr>
        <p:txBody>
          <a:bodyPr/>
          <a:lstStyle/>
          <a:p>
            <a:pPr marL="0" indent="0">
              <a:spcBef>
                <a:spcPts val="0"/>
              </a:spcBef>
              <a:spcAft>
                <a:spcPts val="600"/>
              </a:spcAft>
              <a:buNone/>
            </a:pPr>
            <a:r>
              <a:rPr lang="en-US" sz="1800" dirty="0" smtClean="0">
                <a:ea typeface="ＭＳ Ｐゴシック" pitchFamily="34" charset="-128"/>
              </a:rPr>
              <a:t>128 articles were selected based on the following selection criteria:</a:t>
            </a:r>
            <a:r>
              <a:rPr lang="en-GB" sz="1800" dirty="0" smtClean="0">
                <a:ea typeface="ＭＳ Ｐゴシック" pitchFamily="34" charset="-128"/>
              </a:rPr>
              <a:t> </a:t>
            </a:r>
          </a:p>
          <a:p>
            <a:pPr>
              <a:spcBef>
                <a:spcPts val="0"/>
              </a:spcBef>
              <a:spcAft>
                <a:spcPts val="600"/>
              </a:spcAft>
            </a:pPr>
            <a:r>
              <a:rPr lang="en-US" sz="1800" dirty="0" smtClean="0">
                <a:ea typeface="ＭＳ Ｐゴシック" pitchFamily="34" charset="-128"/>
              </a:rPr>
              <a:t>The article related in full or in part to older people. Because of the subjective nature of age categorization and defining when old age begins, the term was defined by the studies identified.</a:t>
            </a:r>
            <a:endParaRPr lang="en-GB" sz="1800" dirty="0" smtClean="0">
              <a:ea typeface="ＭＳ Ｐゴシック" pitchFamily="34" charset="-128"/>
            </a:endParaRPr>
          </a:p>
          <a:p>
            <a:pPr>
              <a:spcBef>
                <a:spcPts val="0"/>
              </a:spcBef>
              <a:spcAft>
                <a:spcPts val="600"/>
              </a:spcAft>
            </a:pPr>
            <a:r>
              <a:rPr lang="en-US" sz="1800" dirty="0" smtClean="0">
                <a:ea typeface="ＭＳ Ｐゴシック" pitchFamily="34" charset="-128"/>
              </a:rPr>
              <a:t>The article related in full or in part to exploring loneliness and / or social isolation and / or social exclusion of older people</a:t>
            </a:r>
            <a:endParaRPr lang="en-GB" sz="1800" dirty="0" smtClean="0">
              <a:ea typeface="ＭＳ Ｐゴシック" pitchFamily="34" charset="-128"/>
            </a:endParaRPr>
          </a:p>
          <a:p>
            <a:pPr>
              <a:spcBef>
                <a:spcPts val="0"/>
              </a:spcBef>
              <a:spcAft>
                <a:spcPts val="600"/>
              </a:spcAft>
            </a:pPr>
            <a:r>
              <a:rPr lang="en-US" sz="1800" dirty="0" smtClean="0">
                <a:ea typeface="ＭＳ Ｐゴシック" pitchFamily="34" charset="-128"/>
              </a:rPr>
              <a:t>Only articles published in 2000 or later were included</a:t>
            </a:r>
            <a:endParaRPr lang="en-GB" sz="1800" dirty="0" smtClean="0">
              <a:ea typeface="ＭＳ Ｐゴシック" pitchFamily="34" charset="-128"/>
            </a:endParaRPr>
          </a:p>
          <a:p>
            <a:pPr>
              <a:spcBef>
                <a:spcPts val="0"/>
              </a:spcBef>
              <a:spcAft>
                <a:spcPts val="600"/>
              </a:spcAft>
            </a:pPr>
            <a:r>
              <a:rPr lang="en-US" sz="1800" dirty="0" smtClean="0">
                <a:ea typeface="ＭＳ Ｐゴシック" pitchFamily="34" charset="-128"/>
              </a:rPr>
              <a:t>Only published articles were included (i.e. papers from conference proceedings were excluded)</a:t>
            </a:r>
            <a:endParaRPr lang="en-GB" sz="1800" dirty="0" smtClean="0">
              <a:ea typeface="ＭＳ Ｐゴシック" pitchFamily="34" charset="-128"/>
            </a:endParaRPr>
          </a:p>
          <a:p>
            <a:pPr>
              <a:spcBef>
                <a:spcPts val="0"/>
              </a:spcBef>
              <a:spcAft>
                <a:spcPts val="600"/>
              </a:spcAft>
            </a:pPr>
            <a:r>
              <a:rPr lang="en-GB" sz="1800" dirty="0" smtClean="0">
                <a:ea typeface="ＭＳ Ｐゴシック" pitchFamily="34" charset="-128"/>
              </a:rPr>
              <a:t>From this initial collection, the findings from 17 review articles and 5 abstracts were identified and analysed  with a focus on identifying risk factors for loneliness, and pathways into and out of loneliness. In addition to this, the insights from eight intervention studies were used to evaluate how best to practically identify and recruit lonely participants for studies</a:t>
            </a:r>
          </a:p>
          <a:p>
            <a:pPr>
              <a:buFont typeface="Arial" pitchFamily="34" charset="0"/>
              <a:buNone/>
            </a:pPr>
            <a:r>
              <a:rPr lang="en-GB" dirty="0" smtClean="0">
                <a:ea typeface="ＭＳ Ｐゴシック" pitchFamily="34" charset="-128"/>
              </a:rPr>
              <a:t> </a:t>
            </a:r>
          </a:p>
        </p:txBody>
      </p:sp>
      <p:sp>
        <p:nvSpPr>
          <p:cNvPr id="5124" name="Slide Number Placeholder 3"/>
          <p:cNvSpPr>
            <a:spLocks noGrp="1"/>
          </p:cNvSpPr>
          <p:nvPr>
            <p:ph type="sldNum" sz="quarter" idx="12"/>
          </p:nvPr>
        </p:nvSpPr>
        <p:spPr bwMode="auto">
          <a:xfrm>
            <a:off x="6372225" y="5876925"/>
            <a:ext cx="2314575" cy="84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537D999-602D-468E-ABC3-3BA766D1EBF1}" type="slidenum">
              <a:rPr lang="en-GB" smtClean="0">
                <a:solidFill>
                  <a:srgbClr val="898989"/>
                </a:solidFill>
                <a:latin typeface="Calibri" pitchFamily="34" charset="0"/>
              </a:rPr>
              <a:pPr eaLnBrk="1" hangingPunct="1"/>
              <a:t>33</a:t>
            </a:fld>
            <a:endParaRPr lang="en-GB" smtClean="0">
              <a:solidFill>
                <a:srgbClr val="898989"/>
              </a:solidFill>
              <a:latin typeface="Calibri" pitchFamily="34" charset="0"/>
            </a:endParaRPr>
          </a:p>
        </p:txBody>
      </p:sp>
      <p:pic>
        <p:nvPicPr>
          <p:cNvPr id="5125" name="Picture 3" descr="Kent_SSPSSR_294_RGB_72Pp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5949950"/>
            <a:ext cx="18367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044947"/>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6275388" cy="561975"/>
          </a:xfrm>
        </p:spPr>
        <p:txBody>
          <a:bodyPr/>
          <a:lstStyle/>
          <a:p>
            <a:pPr algn="l"/>
            <a:r>
              <a:rPr lang="en-GB" sz="2800" dirty="0" smtClean="0">
                <a:ea typeface="ＭＳ Ｐゴシック" pitchFamily="34" charset="-128"/>
              </a:rPr>
              <a:t>Methodology Review of Reviews</a:t>
            </a:r>
          </a:p>
        </p:txBody>
      </p:sp>
      <p:sp>
        <p:nvSpPr>
          <p:cNvPr id="6147" name="Slide Number Placeholder 3"/>
          <p:cNvSpPr>
            <a:spLocks noGrp="1"/>
          </p:cNvSpPr>
          <p:nvPr>
            <p:ph type="sldNum" sz="quarter" idx="12"/>
          </p:nvPr>
        </p:nvSpPr>
        <p:spPr bwMode="auto">
          <a:xfrm>
            <a:off x="6372225" y="5876925"/>
            <a:ext cx="2314575" cy="84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54CE89A-E892-4871-98FB-3A22B525E0DC}" type="slidenum">
              <a:rPr lang="en-GB" smtClean="0">
                <a:solidFill>
                  <a:srgbClr val="898989"/>
                </a:solidFill>
                <a:latin typeface="Calibri" pitchFamily="34" charset="0"/>
              </a:rPr>
              <a:pPr eaLnBrk="1" hangingPunct="1"/>
              <a:t>34</a:t>
            </a:fld>
            <a:endParaRPr lang="en-GB" smtClean="0">
              <a:solidFill>
                <a:srgbClr val="898989"/>
              </a:solidFill>
              <a:latin typeface="Calibri" pitchFamily="34" charset="0"/>
            </a:endParaRPr>
          </a:p>
        </p:txBody>
      </p:sp>
      <p:pic>
        <p:nvPicPr>
          <p:cNvPr id="6148" name="Picture 3" descr="Kent_SSPSSR_294_RGB_72Pp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5949950"/>
            <a:ext cx="18367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9" name="Group 13"/>
          <p:cNvGrpSpPr>
            <a:grpSpLocks/>
          </p:cNvGrpSpPr>
          <p:nvPr/>
        </p:nvGrpSpPr>
        <p:grpSpPr bwMode="auto">
          <a:xfrm>
            <a:off x="468313" y="981075"/>
            <a:ext cx="5399087" cy="4305300"/>
            <a:chOff x="1770" y="6633"/>
            <a:chExt cx="7828" cy="6195"/>
          </a:xfrm>
        </p:grpSpPr>
        <p:grpSp>
          <p:nvGrpSpPr>
            <p:cNvPr id="6151" name="Group 15"/>
            <p:cNvGrpSpPr>
              <a:grpSpLocks/>
            </p:cNvGrpSpPr>
            <p:nvPr/>
          </p:nvGrpSpPr>
          <p:grpSpPr bwMode="auto">
            <a:xfrm>
              <a:off x="1770" y="8652"/>
              <a:ext cx="7828" cy="4176"/>
              <a:chOff x="1816" y="5415"/>
              <a:chExt cx="7828" cy="4176"/>
            </a:xfrm>
          </p:grpSpPr>
          <p:sp>
            <p:nvSpPr>
              <p:cNvPr id="6156" name="AutoShape 2"/>
              <p:cNvSpPr>
                <a:spLocks noChangeArrowheads="1"/>
              </p:cNvSpPr>
              <p:nvPr/>
            </p:nvSpPr>
            <p:spPr bwMode="auto">
              <a:xfrm>
                <a:off x="1816" y="5415"/>
                <a:ext cx="3229" cy="845"/>
              </a:xfrm>
              <a:prstGeom prst="roundRect">
                <a:avLst>
                  <a:gd name="adj" fmla="val 16667"/>
                </a:avLst>
              </a:prstGeom>
              <a:solidFill>
                <a:srgbClr val="FFFFFF"/>
              </a:solidFill>
              <a:ln w="9525">
                <a:solidFill>
                  <a:srgbClr val="000000"/>
                </a:solidFill>
                <a:round/>
                <a:headEnd/>
                <a:tailEnd/>
              </a:ln>
            </p:spPr>
            <p:txBody>
              <a:bodyPr/>
              <a:lstStyle/>
              <a:p>
                <a:pPr fontAlgn="base">
                  <a:spcBef>
                    <a:spcPct val="0"/>
                  </a:spcBef>
                  <a:spcAft>
                    <a:spcPct val="0"/>
                  </a:spcAft>
                </a:pPr>
                <a:r>
                  <a:rPr lang="en-GB" sz="1100" smtClean="0">
                    <a:solidFill>
                      <a:prstClr val="black"/>
                    </a:solidFill>
                    <a:ea typeface="ÇlÇr ñæí©" charset="-128"/>
                  </a:rPr>
                  <a:t>Approx. 480 </a:t>
                </a:r>
                <a:r>
                  <a:rPr lang="en-GB" altLang="en-US" sz="1100" smtClean="0">
                    <a:solidFill>
                      <a:prstClr val="black"/>
                    </a:solidFill>
                    <a:ea typeface="ÇlÇr ñæí©" charset="-128"/>
                  </a:rPr>
                  <a:t>‘</a:t>
                </a:r>
                <a:r>
                  <a:rPr lang="en-GB" altLang="ja-JP" sz="1100" smtClean="0">
                    <a:solidFill>
                      <a:prstClr val="black"/>
                    </a:solidFill>
                    <a:ea typeface="ÇlÇr ñæí©" charset="-128"/>
                  </a:rPr>
                  <a:t>relevant</a:t>
                </a:r>
                <a:r>
                  <a:rPr lang="en-GB" altLang="en-US" sz="1100" smtClean="0">
                    <a:solidFill>
                      <a:prstClr val="black"/>
                    </a:solidFill>
                    <a:ea typeface="ÇlÇr ñæí©" charset="-128"/>
                  </a:rPr>
                  <a:t>’</a:t>
                </a:r>
                <a:r>
                  <a:rPr lang="en-GB" altLang="ja-JP" sz="1100" smtClean="0">
                    <a:solidFill>
                      <a:prstClr val="black"/>
                    </a:solidFill>
                    <a:ea typeface="ÇlÇr ñæí©" charset="-128"/>
                  </a:rPr>
                  <a:t> articles identified </a:t>
                </a:r>
                <a:endParaRPr lang="en-US" sz="1100" smtClean="0">
                  <a:solidFill>
                    <a:prstClr val="black"/>
                  </a:solidFill>
                  <a:ea typeface="ＭＳ Ｐゴシック" pitchFamily="34" charset="-128"/>
                </a:endParaRPr>
              </a:p>
            </p:txBody>
          </p:sp>
          <p:sp>
            <p:nvSpPr>
              <p:cNvPr id="22" name="AutoShape 5"/>
              <p:cNvSpPr>
                <a:spLocks noChangeArrowheads="1"/>
              </p:cNvSpPr>
              <p:nvPr/>
            </p:nvSpPr>
            <p:spPr bwMode="auto">
              <a:xfrm>
                <a:off x="6415" y="5415"/>
                <a:ext cx="3229" cy="845"/>
              </a:xfrm>
              <a:prstGeom prst="roundRect">
                <a:avLst>
                  <a:gd name="adj" fmla="val 16667"/>
                </a:avLst>
              </a:prstGeom>
              <a:solidFill>
                <a:srgbClr val="FFFFFF"/>
              </a:solidFill>
              <a:ln w="9525">
                <a:solidFill>
                  <a:srgbClr val="000000"/>
                </a:solidFill>
                <a:round/>
                <a:headEnd/>
                <a:tailEnd/>
              </a:ln>
            </p:spPr>
            <p:txBody>
              <a:bodyPr/>
              <a:lstStyle/>
              <a:p>
                <a:pPr fontAlgn="base">
                  <a:spcBef>
                    <a:spcPct val="0"/>
                  </a:spcBef>
                  <a:spcAft>
                    <a:spcPct val="0"/>
                  </a:spcAft>
                  <a:defRPr/>
                </a:pPr>
                <a:r>
                  <a:rPr lang="en-GB" sz="1100">
                    <a:solidFill>
                      <a:prstClr val="black"/>
                    </a:solidFill>
                    <a:ea typeface="ÇlÇr ñæí©" charset="0"/>
                    <a:cs typeface="Arial" charset="0"/>
                  </a:rPr>
                  <a:t>352 excluded on basis of first set of selection criteria </a:t>
                </a:r>
                <a:endParaRPr lang="en-US" sz="1100">
                  <a:solidFill>
                    <a:prstClr val="black"/>
                  </a:solidFill>
                  <a:ea typeface="ＭＳ Ｐゴシック" charset="0"/>
                  <a:cs typeface="Arial" charset="0"/>
                </a:endParaRPr>
              </a:p>
            </p:txBody>
          </p:sp>
          <p:sp>
            <p:nvSpPr>
              <p:cNvPr id="23" name="AutoShape 6"/>
              <p:cNvSpPr>
                <a:spLocks noChangeArrowheads="1"/>
              </p:cNvSpPr>
              <p:nvPr/>
            </p:nvSpPr>
            <p:spPr bwMode="auto">
              <a:xfrm>
                <a:off x="1816" y="7081"/>
                <a:ext cx="3229" cy="845"/>
              </a:xfrm>
              <a:prstGeom prst="roundRect">
                <a:avLst>
                  <a:gd name="adj" fmla="val 16667"/>
                </a:avLst>
              </a:prstGeom>
              <a:solidFill>
                <a:srgbClr val="FFFFFF"/>
              </a:solidFill>
              <a:ln w="9525">
                <a:solidFill>
                  <a:srgbClr val="000000"/>
                </a:solidFill>
                <a:round/>
                <a:headEnd/>
                <a:tailEnd/>
              </a:ln>
            </p:spPr>
            <p:txBody>
              <a:bodyPr/>
              <a:lstStyle/>
              <a:p>
                <a:pPr fontAlgn="base">
                  <a:spcBef>
                    <a:spcPct val="0"/>
                  </a:spcBef>
                  <a:spcAft>
                    <a:spcPct val="0"/>
                  </a:spcAft>
                  <a:defRPr/>
                </a:pPr>
                <a:r>
                  <a:rPr lang="en-GB" sz="1100">
                    <a:solidFill>
                      <a:prstClr val="black"/>
                    </a:solidFill>
                    <a:ea typeface="ÇlÇr ñæí©" charset="0"/>
                    <a:cs typeface="Arial" charset="0"/>
                  </a:rPr>
                  <a:t>128 articles obtained for database</a:t>
                </a:r>
                <a:endParaRPr lang="en-US" sz="1100">
                  <a:solidFill>
                    <a:prstClr val="black"/>
                  </a:solidFill>
                  <a:ea typeface="ＭＳ Ｐゴシック" charset="0"/>
                  <a:cs typeface="Arial" charset="0"/>
                </a:endParaRPr>
              </a:p>
            </p:txBody>
          </p:sp>
          <p:sp>
            <p:nvSpPr>
              <p:cNvPr id="24" name="AutoShape 7"/>
              <p:cNvSpPr>
                <a:spLocks noChangeArrowheads="1"/>
              </p:cNvSpPr>
              <p:nvPr/>
            </p:nvSpPr>
            <p:spPr bwMode="auto">
              <a:xfrm>
                <a:off x="6415" y="7898"/>
                <a:ext cx="3229" cy="847"/>
              </a:xfrm>
              <a:prstGeom prst="roundRect">
                <a:avLst>
                  <a:gd name="adj" fmla="val 16667"/>
                </a:avLst>
              </a:prstGeom>
              <a:solidFill>
                <a:srgbClr val="FFFFFF"/>
              </a:solidFill>
              <a:ln w="9525">
                <a:solidFill>
                  <a:srgbClr val="000000"/>
                </a:solidFill>
                <a:round/>
                <a:headEnd/>
                <a:tailEnd/>
              </a:ln>
            </p:spPr>
            <p:txBody>
              <a:bodyPr/>
              <a:lstStyle/>
              <a:p>
                <a:pPr fontAlgn="base">
                  <a:spcBef>
                    <a:spcPct val="0"/>
                  </a:spcBef>
                  <a:spcAft>
                    <a:spcPct val="0"/>
                  </a:spcAft>
                  <a:defRPr/>
                </a:pPr>
                <a:r>
                  <a:rPr lang="en-GB" sz="1100">
                    <a:solidFill>
                      <a:prstClr val="black"/>
                    </a:solidFill>
                    <a:ea typeface="ÇlÇr ñæí©" charset="0"/>
                    <a:cs typeface="Arial" charset="0"/>
                  </a:rPr>
                  <a:t>106 excluded on basis of second set of selection criteria</a:t>
                </a:r>
                <a:endParaRPr lang="en-US" sz="1100">
                  <a:solidFill>
                    <a:prstClr val="black"/>
                  </a:solidFill>
                  <a:ea typeface="ＭＳ Ｐゴシック" charset="0"/>
                  <a:cs typeface="Arial" charset="0"/>
                </a:endParaRPr>
              </a:p>
            </p:txBody>
          </p:sp>
          <p:sp>
            <p:nvSpPr>
              <p:cNvPr id="25" name="AutoShape 8"/>
              <p:cNvSpPr>
                <a:spLocks noChangeArrowheads="1"/>
              </p:cNvSpPr>
              <p:nvPr/>
            </p:nvSpPr>
            <p:spPr bwMode="auto">
              <a:xfrm>
                <a:off x="1816" y="8746"/>
                <a:ext cx="3229" cy="845"/>
              </a:xfrm>
              <a:prstGeom prst="roundRect">
                <a:avLst>
                  <a:gd name="adj" fmla="val 16667"/>
                </a:avLst>
              </a:prstGeom>
              <a:solidFill>
                <a:srgbClr val="FFFFFF"/>
              </a:solidFill>
              <a:ln w="9525">
                <a:solidFill>
                  <a:srgbClr val="000000"/>
                </a:solidFill>
                <a:round/>
                <a:headEnd/>
                <a:tailEnd/>
              </a:ln>
            </p:spPr>
            <p:txBody>
              <a:bodyPr/>
              <a:lstStyle/>
              <a:p>
                <a:pPr fontAlgn="base">
                  <a:spcBef>
                    <a:spcPct val="0"/>
                  </a:spcBef>
                  <a:spcAft>
                    <a:spcPct val="0"/>
                  </a:spcAft>
                  <a:defRPr/>
                </a:pPr>
                <a:r>
                  <a:rPr lang="en-GB" sz="1100" dirty="0">
                    <a:solidFill>
                      <a:prstClr val="black"/>
                    </a:solidFill>
                    <a:ea typeface="ÇlÇr ñæí©" charset="0"/>
                    <a:cs typeface="Arial" charset="0"/>
                  </a:rPr>
                  <a:t>22 articles included in the review (17 full, 5 abstracts)</a:t>
                </a:r>
                <a:endParaRPr lang="en-US" sz="1100" dirty="0">
                  <a:solidFill>
                    <a:prstClr val="black"/>
                  </a:solidFill>
                  <a:ea typeface="ＭＳ Ｐゴシック" charset="0"/>
                  <a:cs typeface="Arial" charset="0"/>
                </a:endParaRPr>
              </a:p>
            </p:txBody>
          </p:sp>
          <p:sp>
            <p:nvSpPr>
              <p:cNvPr id="26" name="AutoShape 9"/>
              <p:cNvSpPr>
                <a:spLocks noChangeArrowheads="1"/>
              </p:cNvSpPr>
              <p:nvPr/>
            </p:nvSpPr>
            <p:spPr bwMode="auto">
              <a:xfrm>
                <a:off x="6415" y="6793"/>
                <a:ext cx="3229" cy="845"/>
              </a:xfrm>
              <a:prstGeom prst="roundRect">
                <a:avLst>
                  <a:gd name="adj" fmla="val 16667"/>
                </a:avLst>
              </a:prstGeom>
              <a:solidFill>
                <a:srgbClr val="FFFFFF"/>
              </a:solidFill>
              <a:ln w="9525">
                <a:solidFill>
                  <a:srgbClr val="000000"/>
                </a:solidFill>
                <a:round/>
                <a:headEnd/>
                <a:tailEnd/>
              </a:ln>
            </p:spPr>
            <p:txBody>
              <a:bodyPr/>
              <a:lstStyle/>
              <a:p>
                <a:pPr fontAlgn="base">
                  <a:spcBef>
                    <a:spcPct val="0"/>
                  </a:spcBef>
                  <a:spcAft>
                    <a:spcPct val="0"/>
                  </a:spcAft>
                  <a:defRPr/>
                </a:pPr>
                <a:r>
                  <a:rPr lang="en-GB" sz="1100">
                    <a:solidFill>
                      <a:prstClr val="black"/>
                    </a:solidFill>
                    <a:ea typeface="ÇlÇr ñæí©" charset="0"/>
                    <a:cs typeface="Arial" charset="0"/>
                  </a:rPr>
                  <a:t>22 review articles, 57 surveys, 8 interventions </a:t>
                </a:r>
                <a:endParaRPr lang="en-US" sz="1100">
                  <a:solidFill>
                    <a:prstClr val="black"/>
                  </a:solidFill>
                  <a:ea typeface="ＭＳ Ｐゴシック" charset="0"/>
                  <a:cs typeface="Arial" charset="0"/>
                </a:endParaRPr>
              </a:p>
            </p:txBody>
          </p:sp>
          <p:cxnSp>
            <p:nvCxnSpPr>
              <p:cNvPr id="6162" name="AutoShape 10"/>
              <p:cNvCxnSpPr>
                <a:cxnSpLocks noChangeShapeType="1"/>
              </p:cNvCxnSpPr>
              <p:nvPr/>
            </p:nvCxnSpPr>
            <p:spPr bwMode="auto">
              <a:xfrm>
                <a:off x="5046" y="5848"/>
                <a:ext cx="1368"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163" name="AutoShape 11"/>
              <p:cNvCxnSpPr>
                <a:cxnSpLocks noChangeShapeType="1"/>
              </p:cNvCxnSpPr>
              <p:nvPr/>
            </p:nvCxnSpPr>
            <p:spPr bwMode="auto">
              <a:xfrm>
                <a:off x="3318" y="6261"/>
                <a:ext cx="0" cy="81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164" name="AutoShape 12"/>
              <p:cNvCxnSpPr>
                <a:cxnSpLocks noChangeShapeType="1"/>
              </p:cNvCxnSpPr>
              <p:nvPr/>
            </p:nvCxnSpPr>
            <p:spPr bwMode="auto">
              <a:xfrm>
                <a:off x="3243" y="7926"/>
                <a:ext cx="0" cy="81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165" name="AutoShape 13"/>
              <p:cNvCxnSpPr>
                <a:cxnSpLocks noChangeShapeType="1"/>
              </p:cNvCxnSpPr>
              <p:nvPr/>
            </p:nvCxnSpPr>
            <p:spPr bwMode="auto">
              <a:xfrm flipV="1">
                <a:off x="5046" y="7251"/>
                <a:ext cx="1368" cy="22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166" name="AutoShape 14"/>
              <p:cNvCxnSpPr>
                <a:cxnSpLocks noChangeShapeType="1"/>
              </p:cNvCxnSpPr>
              <p:nvPr/>
            </p:nvCxnSpPr>
            <p:spPr bwMode="auto">
              <a:xfrm>
                <a:off x="5046" y="7475"/>
                <a:ext cx="1368" cy="86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cxnSp>
          <p:nvCxnSpPr>
            <p:cNvPr id="6152" name="AutoShape 11"/>
            <p:cNvCxnSpPr>
              <a:cxnSpLocks noChangeShapeType="1"/>
            </p:cNvCxnSpPr>
            <p:nvPr/>
          </p:nvCxnSpPr>
          <p:spPr bwMode="auto">
            <a:xfrm>
              <a:off x="3310" y="7760"/>
              <a:ext cx="0" cy="88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153" name="AutoShape 2"/>
            <p:cNvSpPr>
              <a:spLocks noChangeArrowheads="1"/>
            </p:cNvSpPr>
            <p:nvPr/>
          </p:nvSpPr>
          <p:spPr bwMode="auto">
            <a:xfrm>
              <a:off x="1770" y="6633"/>
              <a:ext cx="3291" cy="1140"/>
            </a:xfrm>
            <a:prstGeom prst="roundRect">
              <a:avLst>
                <a:gd name="adj" fmla="val 16667"/>
              </a:avLst>
            </a:prstGeom>
            <a:solidFill>
              <a:srgbClr val="FFFFFF"/>
            </a:solidFill>
            <a:ln w="9525">
              <a:solidFill>
                <a:srgbClr val="000000"/>
              </a:solidFill>
              <a:round/>
              <a:headEnd/>
              <a:tailEnd/>
            </a:ln>
          </p:spPr>
          <p:txBody>
            <a:bodyPr/>
            <a:lstStyle/>
            <a:p>
              <a:pPr fontAlgn="base">
                <a:spcBef>
                  <a:spcPts val="500"/>
                </a:spcBef>
                <a:spcAft>
                  <a:spcPts val="500"/>
                </a:spcAft>
              </a:pPr>
              <a:r>
                <a:rPr lang="en-GB" sz="1100" smtClean="0">
                  <a:solidFill>
                    <a:srgbClr val="000000"/>
                  </a:solidFill>
                  <a:ea typeface="ÇlÇr ñæí©" charset="-128"/>
                </a:rPr>
                <a:t>3 Google Scholar searches </a:t>
              </a:r>
              <a:r>
                <a:rPr lang="en-GB" altLang="en-US" sz="1100" noProof="1" smtClean="0">
                  <a:solidFill>
                    <a:prstClr val="black"/>
                  </a:solidFill>
                  <a:ea typeface="ÇlÇr ñæí©" charset="-128"/>
                </a:rPr>
                <a:t>‘</a:t>
              </a:r>
              <a:r>
                <a:rPr lang="en-GB" altLang="ja-JP" sz="1100" noProof="1" smtClean="0">
                  <a:solidFill>
                    <a:prstClr val="black"/>
                  </a:solidFill>
                  <a:ea typeface="ÇlÇr ñæí©" charset="-128"/>
                </a:rPr>
                <a:t>loneliness &amp; old age</a:t>
              </a:r>
              <a:r>
                <a:rPr lang="en-GB" altLang="en-US" sz="1100" noProof="1" smtClean="0">
                  <a:solidFill>
                    <a:prstClr val="black"/>
                  </a:solidFill>
                  <a:ea typeface="ÇlÇr ñæí©" charset="-128"/>
                </a:rPr>
                <a:t>’</a:t>
              </a:r>
              <a:r>
                <a:rPr lang="en-GB" altLang="ja-JP" sz="1100" noProof="1" smtClean="0">
                  <a:solidFill>
                    <a:prstClr val="black"/>
                  </a:solidFill>
                  <a:ea typeface="ÇlÇr ñæí©" charset="-128"/>
                </a:rPr>
                <a:t> </a:t>
              </a:r>
              <a:r>
                <a:rPr lang="en-GB" altLang="en-US" sz="1100" noProof="1" smtClean="0">
                  <a:solidFill>
                    <a:prstClr val="black"/>
                  </a:solidFill>
                  <a:ea typeface="ÇlÇr ñæí©" charset="-128"/>
                </a:rPr>
                <a:t>‘</a:t>
              </a:r>
              <a:r>
                <a:rPr lang="en-GB" altLang="ja-JP" sz="1100" noProof="1" smtClean="0">
                  <a:solidFill>
                    <a:prstClr val="black"/>
                  </a:solidFill>
                  <a:ea typeface="ÇlÇr ñæí©" charset="-128"/>
                </a:rPr>
                <a:t>social isolation &amp; old age</a:t>
              </a:r>
              <a:r>
                <a:rPr lang="en-GB" altLang="en-US" sz="1100" noProof="1" smtClean="0">
                  <a:solidFill>
                    <a:prstClr val="black"/>
                  </a:solidFill>
                  <a:ea typeface="ÇlÇr ñæí©" charset="-128"/>
                </a:rPr>
                <a:t>’</a:t>
              </a:r>
              <a:r>
                <a:rPr lang="en-GB" altLang="ja-JP" sz="1100" noProof="1" smtClean="0">
                  <a:solidFill>
                    <a:prstClr val="black"/>
                  </a:solidFill>
                  <a:ea typeface="ÇlÇr ñæí©" charset="-128"/>
                </a:rPr>
                <a:t> &amp; </a:t>
              </a:r>
              <a:r>
                <a:rPr lang="en-GB" altLang="en-US" sz="1100" noProof="1" smtClean="0">
                  <a:solidFill>
                    <a:prstClr val="black"/>
                  </a:solidFill>
                  <a:ea typeface="ÇlÇr ñæí©" charset="-128"/>
                </a:rPr>
                <a:t>‘</a:t>
              </a:r>
              <a:r>
                <a:rPr lang="en-GB" altLang="ja-JP" sz="1100" noProof="1" smtClean="0">
                  <a:solidFill>
                    <a:prstClr val="black"/>
                  </a:solidFill>
                  <a:ea typeface="ÇlÇr ñæí©" charset="-128"/>
                </a:rPr>
                <a:t>social exclusion &amp; old age</a:t>
              </a:r>
              <a:r>
                <a:rPr lang="en-GB" altLang="en-US" sz="1100" noProof="1" smtClean="0">
                  <a:solidFill>
                    <a:prstClr val="black"/>
                  </a:solidFill>
                  <a:ea typeface="ÇlÇr ñæí©" charset="-128"/>
                </a:rPr>
                <a:t>’</a:t>
              </a:r>
              <a:endParaRPr lang="en-US" sz="1100" smtClean="0">
                <a:solidFill>
                  <a:prstClr val="black"/>
                </a:solidFill>
                <a:ea typeface="ＭＳ Ｐゴシック" pitchFamily="34" charset="-128"/>
              </a:endParaRPr>
            </a:p>
          </p:txBody>
        </p:sp>
        <p:sp>
          <p:nvSpPr>
            <p:cNvPr id="20" name="AutoShape 5"/>
            <p:cNvSpPr>
              <a:spLocks noChangeArrowheads="1"/>
            </p:cNvSpPr>
            <p:nvPr/>
          </p:nvSpPr>
          <p:spPr bwMode="auto">
            <a:xfrm>
              <a:off x="6507" y="6841"/>
              <a:ext cx="3066" cy="726"/>
            </a:xfrm>
            <a:prstGeom prst="roundRect">
              <a:avLst>
                <a:gd name="adj" fmla="val 16667"/>
              </a:avLst>
            </a:prstGeom>
            <a:solidFill>
              <a:srgbClr val="FFFFFF"/>
            </a:solidFill>
            <a:ln w="9525">
              <a:solidFill>
                <a:srgbClr val="000000"/>
              </a:solidFill>
              <a:round/>
              <a:headEnd/>
              <a:tailEnd/>
            </a:ln>
          </p:spPr>
          <p:txBody>
            <a:bodyPr/>
            <a:lstStyle/>
            <a:p>
              <a:pPr fontAlgn="base">
                <a:spcBef>
                  <a:spcPts val="500"/>
                </a:spcBef>
                <a:spcAft>
                  <a:spcPts val="500"/>
                </a:spcAft>
                <a:defRPr/>
              </a:pPr>
              <a:r>
                <a:rPr lang="en-GB" sz="1100">
                  <a:solidFill>
                    <a:prstClr val="black"/>
                  </a:solidFill>
                  <a:ea typeface="ÇlÇr ñæí©" charset="0"/>
                  <a:cs typeface="Arial" charset="0"/>
                </a:rPr>
                <a:t>54,700, 231,000 and 383,000</a:t>
              </a:r>
              <a:r>
                <a:rPr sz="1100" noProof="1">
                  <a:solidFill>
                    <a:prstClr val="black"/>
                  </a:solidFill>
                  <a:ea typeface="ÇlÇr ñæí©" charset="0"/>
                  <a:cs typeface="Arial" charset="0"/>
                </a:rPr>
                <a:t> hits</a:t>
              </a:r>
              <a:endParaRPr lang="en-US" sz="1100">
                <a:solidFill>
                  <a:prstClr val="black"/>
                </a:solidFill>
                <a:ea typeface="ＭＳ Ｐゴシック" charset="0"/>
                <a:cs typeface="Arial" charset="0"/>
              </a:endParaRPr>
            </a:p>
          </p:txBody>
        </p:sp>
        <p:cxnSp>
          <p:nvCxnSpPr>
            <p:cNvPr id="6155" name="AutoShape 10"/>
            <p:cNvCxnSpPr>
              <a:cxnSpLocks noChangeShapeType="1"/>
            </p:cNvCxnSpPr>
            <p:nvPr/>
          </p:nvCxnSpPr>
          <p:spPr bwMode="auto">
            <a:xfrm>
              <a:off x="5070" y="7219"/>
              <a:ext cx="1368"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30720" name="TextBox 30719"/>
          <p:cNvSpPr txBox="1"/>
          <p:nvPr/>
        </p:nvSpPr>
        <p:spPr>
          <a:xfrm>
            <a:off x="5940425" y="1412875"/>
            <a:ext cx="3024188" cy="4246563"/>
          </a:xfrm>
          <a:prstGeom prst="rect">
            <a:avLst/>
          </a:prstGeom>
          <a:noFill/>
        </p:spPr>
        <p:txBody>
          <a:bodyPr>
            <a:spAutoFit/>
          </a:bodyPr>
          <a:lstStyle/>
          <a:p>
            <a:pPr marL="285750" indent="-285750" fontAlgn="base">
              <a:spcBef>
                <a:spcPct val="0"/>
              </a:spcBef>
              <a:spcAft>
                <a:spcPct val="0"/>
              </a:spcAft>
              <a:buFont typeface="Arial"/>
              <a:buChar char="•"/>
              <a:defRPr/>
            </a:pPr>
            <a:r>
              <a:rPr lang="en-US" dirty="0">
                <a:solidFill>
                  <a:prstClr val="black"/>
                </a:solidFill>
                <a:ea typeface="ＭＳ Ｐゴシック" charset="0"/>
                <a:cs typeface="Arial" charset="0"/>
              </a:rPr>
              <a:t>Related in full or in part to older people (as defined by studies). </a:t>
            </a:r>
          </a:p>
          <a:p>
            <a:pPr marL="285750" indent="-285750" fontAlgn="base">
              <a:spcBef>
                <a:spcPct val="0"/>
              </a:spcBef>
              <a:spcAft>
                <a:spcPct val="0"/>
              </a:spcAft>
              <a:buFont typeface="Arial"/>
              <a:buChar char="•"/>
              <a:defRPr/>
            </a:pPr>
            <a:r>
              <a:rPr lang="en-US" dirty="0">
                <a:solidFill>
                  <a:prstClr val="black"/>
                </a:solidFill>
                <a:ea typeface="ＭＳ Ｐゴシック" charset="0"/>
                <a:cs typeface="Arial" charset="0"/>
              </a:rPr>
              <a:t>Related in full or in part to exploring loneliness and / or social isolation and / or social exclusion of older people.</a:t>
            </a:r>
            <a:endParaRPr lang="en-GB" dirty="0">
              <a:solidFill>
                <a:prstClr val="black"/>
              </a:solidFill>
              <a:ea typeface="ＭＳ Ｐゴシック" charset="0"/>
              <a:cs typeface="Arial" charset="0"/>
            </a:endParaRPr>
          </a:p>
          <a:p>
            <a:pPr marL="285750" indent="-285750" fontAlgn="base">
              <a:spcBef>
                <a:spcPct val="0"/>
              </a:spcBef>
              <a:spcAft>
                <a:spcPct val="0"/>
              </a:spcAft>
              <a:buFont typeface="Arial"/>
              <a:buChar char="•"/>
              <a:defRPr/>
            </a:pPr>
            <a:r>
              <a:rPr lang="en-US" dirty="0">
                <a:solidFill>
                  <a:prstClr val="black"/>
                </a:solidFill>
                <a:ea typeface="ＭＳ Ｐゴシック" charset="0"/>
                <a:cs typeface="Arial" charset="0"/>
              </a:rPr>
              <a:t>Published in 2000-14 </a:t>
            </a:r>
          </a:p>
          <a:p>
            <a:pPr marL="285750" indent="-285750" fontAlgn="base">
              <a:spcBef>
                <a:spcPct val="0"/>
              </a:spcBef>
              <a:spcAft>
                <a:spcPct val="0"/>
              </a:spcAft>
              <a:buFont typeface="Arial"/>
              <a:buChar char="•"/>
              <a:defRPr/>
            </a:pPr>
            <a:r>
              <a:rPr lang="en-US" dirty="0">
                <a:solidFill>
                  <a:prstClr val="black"/>
                </a:solidFill>
                <a:ea typeface="ＭＳ Ｐゴシック" charset="0"/>
                <a:cs typeface="Arial" charset="0"/>
              </a:rPr>
              <a:t>Only published articles were included (i.e. papers from conference proceedings were excluded).</a:t>
            </a:r>
            <a:endParaRPr lang="en-GB" dirty="0">
              <a:solidFill>
                <a:prstClr val="black"/>
              </a:solidFill>
              <a:ea typeface="ＭＳ Ｐゴシック" charset="0"/>
              <a:cs typeface="Arial" charset="0"/>
            </a:endParaRPr>
          </a:p>
          <a:p>
            <a:pPr fontAlgn="base">
              <a:spcBef>
                <a:spcPct val="0"/>
              </a:spcBef>
              <a:spcAft>
                <a:spcPct val="0"/>
              </a:spcAft>
              <a:defRPr/>
            </a:pPr>
            <a:endParaRPr lang="en-US" dirty="0">
              <a:solidFill>
                <a:prstClr val="black"/>
              </a:solidFill>
              <a:latin typeface="Arial" charset="0"/>
              <a:ea typeface="ＭＳ Ｐゴシック" charset="0"/>
              <a:cs typeface="Arial" charset="0"/>
            </a:endParaRPr>
          </a:p>
        </p:txBody>
      </p:sp>
    </p:spTree>
    <p:extLst>
      <p:ext uri="{BB962C8B-B14F-4D97-AF65-F5344CB8AC3E}">
        <p14:creationId xmlns:p14="http://schemas.microsoft.com/office/powerpoint/2010/main" val="38780768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6562725" cy="561975"/>
          </a:xfrm>
        </p:spPr>
        <p:txBody>
          <a:bodyPr/>
          <a:lstStyle/>
          <a:p>
            <a:r>
              <a:rPr lang="en-GB" sz="2800" smtClean="0">
                <a:ea typeface="ＭＳ Ｐゴシック" pitchFamily="34" charset="-128"/>
              </a:rPr>
              <a:t>Methodology Interviews &amp; Focus Groups</a:t>
            </a:r>
          </a:p>
        </p:txBody>
      </p:sp>
      <p:sp>
        <p:nvSpPr>
          <p:cNvPr id="7171" name="Content Placeholder 2"/>
          <p:cNvSpPr>
            <a:spLocks noGrp="1"/>
          </p:cNvSpPr>
          <p:nvPr>
            <p:ph idx="1"/>
          </p:nvPr>
        </p:nvSpPr>
        <p:spPr>
          <a:xfrm>
            <a:off x="323528" y="1124744"/>
            <a:ext cx="7704857" cy="3961110"/>
          </a:xfrm>
        </p:spPr>
        <p:txBody>
          <a:bodyPr/>
          <a:lstStyle/>
          <a:p>
            <a:pPr marL="0" indent="0">
              <a:spcBef>
                <a:spcPts val="0"/>
              </a:spcBef>
              <a:spcAft>
                <a:spcPts val="600"/>
              </a:spcAft>
              <a:buNone/>
            </a:pPr>
            <a:r>
              <a:rPr lang="en-GB" sz="1800" dirty="0" smtClean="0">
                <a:ea typeface="ＭＳ Ｐゴシック" pitchFamily="34" charset="-128"/>
              </a:rPr>
              <a:t>From the key issues identified from the literature review, a semi-structured schedule was developed to explore the participants</a:t>
            </a:r>
            <a:r>
              <a:rPr lang="en-GB" altLang="en-US" sz="1800" dirty="0" smtClean="0">
                <a:ea typeface="ＭＳ Ｐゴシック" pitchFamily="34" charset="-128"/>
              </a:rPr>
              <a:t>’</a:t>
            </a:r>
            <a:r>
              <a:rPr lang="en-GB" sz="1800" dirty="0" smtClean="0">
                <a:ea typeface="ＭＳ Ｐゴシック" pitchFamily="34" charset="-128"/>
              </a:rPr>
              <a:t> perceptions of loneliness.                                                                      </a:t>
            </a:r>
          </a:p>
          <a:p>
            <a:pPr>
              <a:spcBef>
                <a:spcPts val="0"/>
              </a:spcBef>
              <a:spcAft>
                <a:spcPts val="600"/>
              </a:spcAft>
            </a:pPr>
            <a:r>
              <a:rPr lang="en-GB" sz="1800" dirty="0" smtClean="0">
                <a:ea typeface="ＭＳ Ｐゴシック" pitchFamily="34" charset="-128"/>
              </a:rPr>
              <a:t>4 focus groups</a:t>
            </a:r>
          </a:p>
          <a:p>
            <a:pPr>
              <a:spcBef>
                <a:spcPts val="0"/>
              </a:spcBef>
              <a:spcAft>
                <a:spcPts val="600"/>
              </a:spcAft>
            </a:pPr>
            <a:r>
              <a:rPr lang="en-GB" sz="1800" dirty="0" smtClean="0">
                <a:ea typeface="ＭＳ Ｐゴシック" pitchFamily="34" charset="-128"/>
              </a:rPr>
              <a:t>16 telephone interviews:</a:t>
            </a:r>
          </a:p>
          <a:p>
            <a:pPr lvl="1">
              <a:spcBef>
                <a:spcPts val="0"/>
              </a:spcBef>
              <a:spcAft>
                <a:spcPts val="600"/>
              </a:spcAft>
            </a:pPr>
            <a:r>
              <a:rPr lang="en-GB" sz="1800" dirty="0" smtClean="0">
                <a:ea typeface="ＭＳ Ｐゴシック" pitchFamily="34" charset="-128"/>
              </a:rPr>
              <a:t>older people (n=9)</a:t>
            </a:r>
          </a:p>
          <a:p>
            <a:pPr lvl="1">
              <a:spcBef>
                <a:spcPts val="0"/>
              </a:spcBef>
              <a:spcAft>
                <a:spcPts val="600"/>
              </a:spcAft>
            </a:pPr>
            <a:r>
              <a:rPr lang="en-GB" sz="1800" dirty="0" smtClean="0">
                <a:ea typeface="ＭＳ Ｐゴシック" pitchFamily="34" charset="-128"/>
              </a:rPr>
              <a:t>CEO</a:t>
            </a:r>
            <a:r>
              <a:rPr lang="en-GB" altLang="en-US" sz="1800" dirty="0" smtClean="0">
                <a:ea typeface="ＭＳ Ｐゴシック" pitchFamily="34" charset="-128"/>
              </a:rPr>
              <a:t>’</a:t>
            </a:r>
            <a:r>
              <a:rPr lang="en-GB" sz="1800" dirty="0" smtClean="0">
                <a:ea typeface="ＭＳ Ｐゴシック" pitchFamily="34" charset="-128"/>
              </a:rPr>
              <a:t>s national / local charities (n=4)</a:t>
            </a:r>
          </a:p>
          <a:p>
            <a:pPr lvl="1">
              <a:spcBef>
                <a:spcPts val="0"/>
              </a:spcBef>
              <a:spcAft>
                <a:spcPts val="600"/>
              </a:spcAft>
            </a:pPr>
            <a:r>
              <a:rPr lang="en-GB" sz="1800" dirty="0" smtClean="0">
                <a:ea typeface="ＭＳ Ｐゴシック" pitchFamily="34" charset="-128"/>
              </a:rPr>
              <a:t>LA commissioners &amp; managers (n=5)</a:t>
            </a:r>
          </a:p>
          <a:p>
            <a:pPr lvl="1">
              <a:spcBef>
                <a:spcPts val="0"/>
              </a:spcBef>
              <a:spcAft>
                <a:spcPts val="600"/>
              </a:spcAft>
            </a:pPr>
            <a:r>
              <a:rPr lang="en-GB" sz="1800" dirty="0">
                <a:ea typeface="ＭＳ Ｐゴシック" pitchFamily="34" charset="-128"/>
              </a:rPr>
              <a:t>R</a:t>
            </a:r>
            <a:r>
              <a:rPr lang="en-GB" sz="1800" dirty="0" smtClean="0">
                <a:ea typeface="ＭＳ Ｐゴシック" pitchFamily="34" charset="-128"/>
              </a:rPr>
              <a:t>esearch/data managers/analysts (n=3)</a:t>
            </a:r>
          </a:p>
          <a:p>
            <a:pPr lvl="1">
              <a:spcBef>
                <a:spcPts val="0"/>
              </a:spcBef>
              <a:spcAft>
                <a:spcPts val="600"/>
              </a:spcAft>
            </a:pPr>
            <a:r>
              <a:rPr lang="en-GB" sz="1800" dirty="0">
                <a:ea typeface="ＭＳ Ｐゴシック" pitchFamily="34" charset="-128"/>
              </a:rPr>
              <a:t>C</a:t>
            </a:r>
            <a:r>
              <a:rPr lang="en-GB" sz="1800" dirty="0" smtClean="0">
                <a:ea typeface="ＭＳ Ｐゴシック" pitchFamily="34" charset="-128"/>
              </a:rPr>
              <a:t>ommunity development manager (n=1)</a:t>
            </a:r>
          </a:p>
          <a:p>
            <a:pPr lvl="1">
              <a:spcBef>
                <a:spcPts val="0"/>
              </a:spcBef>
              <a:spcAft>
                <a:spcPts val="600"/>
              </a:spcAft>
            </a:pPr>
            <a:r>
              <a:rPr lang="en-GB" sz="1800" dirty="0">
                <a:ea typeface="ＭＳ Ｐゴシック" pitchFamily="34" charset="-128"/>
              </a:rPr>
              <a:t>D</a:t>
            </a:r>
            <a:r>
              <a:rPr lang="en-GB" sz="1800" dirty="0" smtClean="0">
                <a:ea typeface="ＭＳ Ｐゴシック" pitchFamily="34" charset="-128"/>
              </a:rPr>
              <a:t>omiciliary &amp; residential care service providers (n=9)</a:t>
            </a:r>
          </a:p>
          <a:p>
            <a:pPr lvl="1">
              <a:spcBef>
                <a:spcPts val="0"/>
              </a:spcBef>
              <a:spcAft>
                <a:spcPts val="600"/>
              </a:spcAft>
            </a:pPr>
            <a:r>
              <a:rPr lang="en-GB" sz="1800" dirty="0">
                <a:ea typeface="ＭＳ Ｐゴシック" pitchFamily="34" charset="-128"/>
              </a:rPr>
              <a:t>D</a:t>
            </a:r>
            <a:r>
              <a:rPr lang="en-GB" sz="1800" dirty="0" smtClean="0">
                <a:ea typeface="ＭＳ Ｐゴシック" pitchFamily="34" charset="-128"/>
              </a:rPr>
              <a:t>irect care staff (n=8) </a:t>
            </a:r>
          </a:p>
          <a:p>
            <a:pPr>
              <a:spcBef>
                <a:spcPts val="0"/>
              </a:spcBef>
              <a:spcAft>
                <a:spcPts val="600"/>
              </a:spcAft>
            </a:pPr>
            <a:r>
              <a:rPr lang="en-GB" sz="1800" dirty="0" smtClean="0">
                <a:ea typeface="ＭＳ Ｐゴシック" pitchFamily="34" charset="-128"/>
              </a:rPr>
              <a:t>Concurrent data collection and analysis, interviews taped &amp; transcribed, themes identified and compared, independent coding</a:t>
            </a:r>
          </a:p>
        </p:txBody>
      </p:sp>
      <p:sp>
        <p:nvSpPr>
          <p:cNvPr id="71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2EA18A3-6FA0-46D7-BDE0-F1A8CE5B4D44}" type="slidenum">
              <a:rPr lang="en-GB" smtClean="0">
                <a:solidFill>
                  <a:srgbClr val="898989"/>
                </a:solidFill>
                <a:latin typeface="Calibri" pitchFamily="34" charset="0"/>
              </a:rPr>
              <a:pPr eaLnBrk="1" hangingPunct="1"/>
              <a:t>35</a:t>
            </a:fld>
            <a:endParaRPr lang="en-GB" smtClean="0">
              <a:solidFill>
                <a:srgbClr val="898989"/>
              </a:solidFill>
              <a:latin typeface="Calibri" pitchFamily="34" charset="0"/>
            </a:endParaRPr>
          </a:p>
        </p:txBody>
      </p:sp>
      <p:pic>
        <p:nvPicPr>
          <p:cNvPr id="7173" name="Picture 3" descr="Kent_SSPSSR_294_RGB_72Pp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5949950"/>
            <a:ext cx="18367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8361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rot="10800000" flipV="1">
            <a:off x="250825" y="5949950"/>
            <a:ext cx="6049963" cy="574675"/>
          </a:xfrm>
          <a:ln/>
        </p:spPr>
        <p:txBody>
          <a:bodyPr/>
          <a:lstStyle/>
          <a:p>
            <a:pPr>
              <a:lnSpc>
                <a:spcPct val="114000"/>
              </a:lnSpc>
              <a:spcBef>
                <a:spcPct val="0"/>
              </a:spcBef>
              <a:spcAft>
                <a:spcPts val="1000"/>
              </a:spcAft>
            </a:pPr>
            <a:endParaRPr lang="en-GB" sz="2000" smtClean="0">
              <a:ea typeface="ＭＳ Ｐゴシック" pitchFamily="34" charset="-128"/>
            </a:endParaRPr>
          </a:p>
          <a:p>
            <a:pPr>
              <a:lnSpc>
                <a:spcPct val="114000"/>
              </a:lnSpc>
              <a:spcBef>
                <a:spcPct val="0"/>
              </a:spcBef>
              <a:spcAft>
                <a:spcPts val="1000"/>
              </a:spcAft>
            </a:pPr>
            <a:endParaRPr lang="en-GB" sz="2000" smtClean="0">
              <a:ea typeface="ＭＳ Ｐゴシック" pitchFamily="34" charset="-128"/>
            </a:endParaRPr>
          </a:p>
        </p:txBody>
      </p:sp>
      <p:sp>
        <p:nvSpPr>
          <p:cNvPr id="7" name="Title 1"/>
          <p:cNvSpPr txBox="1">
            <a:spLocks/>
          </p:cNvSpPr>
          <p:nvPr/>
        </p:nvSpPr>
        <p:spPr bwMode="auto">
          <a:xfrm>
            <a:off x="179388" y="260350"/>
            <a:ext cx="5986462" cy="5113338"/>
          </a:xfrm>
          <a:prstGeom prst="rect">
            <a:avLst/>
          </a:prstGeom>
          <a:noFill/>
          <a:ln w="9525">
            <a:noFill/>
            <a:miter lim="800000"/>
            <a:headEnd/>
            <a:tailEnd/>
          </a:ln>
          <a:extLst/>
        </p:spPr>
        <p:txBody>
          <a:bodyPr anchor="ctr"/>
          <a:lstStyle>
            <a:lvl1pPr algn="ctr" rtl="0" eaLnBrk="0" fontAlgn="base" hangingPunct="0">
              <a:spcBef>
                <a:spcPct val="0"/>
              </a:spcBef>
              <a:spcAft>
                <a:spcPct val="0"/>
              </a:spcAft>
              <a:defRPr sz="2400" b="1" kern="1200">
                <a:solidFill>
                  <a:schemeClr val="tx1"/>
                </a:solidFill>
                <a:latin typeface="+mj-lt"/>
                <a:ea typeface="+mj-ea"/>
                <a:cs typeface="+mj-cs"/>
              </a:defRPr>
            </a:lvl1pPr>
            <a:lvl2pPr algn="ctr" rtl="0" eaLnBrk="0" fontAlgn="base" hangingPunct="0">
              <a:spcBef>
                <a:spcPct val="0"/>
              </a:spcBef>
              <a:spcAft>
                <a:spcPct val="0"/>
              </a:spcAft>
              <a:defRPr sz="2400" b="1">
                <a:solidFill>
                  <a:schemeClr val="tx1"/>
                </a:solidFill>
                <a:latin typeface="Calibri" pitchFamily="34" charset="0"/>
              </a:defRPr>
            </a:lvl2pPr>
            <a:lvl3pPr algn="ctr" rtl="0" eaLnBrk="0" fontAlgn="base" hangingPunct="0">
              <a:spcBef>
                <a:spcPct val="0"/>
              </a:spcBef>
              <a:spcAft>
                <a:spcPct val="0"/>
              </a:spcAft>
              <a:defRPr sz="2400" b="1">
                <a:solidFill>
                  <a:schemeClr val="tx1"/>
                </a:solidFill>
                <a:latin typeface="Calibri" pitchFamily="34" charset="0"/>
              </a:defRPr>
            </a:lvl3pPr>
            <a:lvl4pPr algn="ctr" rtl="0" eaLnBrk="0" fontAlgn="base" hangingPunct="0">
              <a:spcBef>
                <a:spcPct val="0"/>
              </a:spcBef>
              <a:spcAft>
                <a:spcPct val="0"/>
              </a:spcAft>
              <a:defRPr sz="2400" b="1">
                <a:solidFill>
                  <a:schemeClr val="tx1"/>
                </a:solidFill>
                <a:latin typeface="Calibri" pitchFamily="34" charset="0"/>
              </a:defRPr>
            </a:lvl4pPr>
            <a:lvl5pPr algn="ctr" rtl="0" eaLnBrk="0" fontAlgn="base" hangingPunct="0">
              <a:spcBef>
                <a:spcPct val="0"/>
              </a:spcBef>
              <a:spcAft>
                <a:spcPct val="0"/>
              </a:spcAft>
              <a:defRPr sz="2400" b="1">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endParaRPr lang="en-GB" sz="2300" dirty="0" smtClean="0">
              <a:solidFill>
                <a:prstClr val="black"/>
              </a:solidFill>
            </a:endParaRPr>
          </a:p>
        </p:txBody>
      </p:sp>
      <p:pic>
        <p:nvPicPr>
          <p:cNvPr id="8196" name="Picture 3" descr="Kent_SSPSSR_294_RGB_72Pp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5949950"/>
            <a:ext cx="20161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73740C3-A304-4909-8ADC-BEAEBD9B5A73}" type="slidenum">
              <a:rPr lang="en-GB" smtClean="0">
                <a:solidFill>
                  <a:srgbClr val="898989"/>
                </a:solidFill>
                <a:latin typeface="Calibri" pitchFamily="34" charset="0"/>
              </a:rPr>
              <a:pPr eaLnBrk="1" hangingPunct="1"/>
              <a:t>36</a:t>
            </a:fld>
            <a:endParaRPr lang="en-GB" smtClean="0">
              <a:solidFill>
                <a:srgbClr val="898989"/>
              </a:solidFill>
              <a:latin typeface="Calibri" pitchFamily="34" charset="0"/>
            </a:endParaRPr>
          </a:p>
        </p:txBody>
      </p:sp>
      <p:sp>
        <p:nvSpPr>
          <p:cNvPr id="8198" name="Rectangle 7"/>
          <p:cNvSpPr>
            <a:spLocks noChangeArrowheads="1"/>
          </p:cNvSpPr>
          <p:nvPr/>
        </p:nvSpPr>
        <p:spPr bwMode="auto">
          <a:xfrm>
            <a:off x="179388" y="188913"/>
            <a:ext cx="7705725"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GB" sz="2400" b="1" dirty="0" smtClean="0">
                <a:solidFill>
                  <a:prstClr val="black"/>
                </a:solidFill>
                <a:latin typeface="Arial" pitchFamily="34" charset="0"/>
                <a:ea typeface="ＭＳ Ｐゴシック" pitchFamily="34" charset="-128"/>
              </a:rPr>
              <a:t>Pathways into Loneliness</a:t>
            </a:r>
          </a:p>
          <a:p>
            <a:pPr fontAlgn="base">
              <a:spcBef>
                <a:spcPct val="0"/>
              </a:spcBef>
              <a:spcAft>
                <a:spcPct val="0"/>
              </a:spcAft>
            </a:pPr>
            <a:endParaRPr lang="en-GB" b="1" i="1" dirty="0" smtClean="0">
              <a:solidFill>
                <a:prstClr val="black"/>
              </a:solidFill>
              <a:latin typeface="Arial" pitchFamily="34" charset="0"/>
              <a:ea typeface="ＭＳ Ｐゴシック" pitchFamily="34" charset="-128"/>
            </a:endParaRPr>
          </a:p>
          <a:p>
            <a:pPr fontAlgn="base">
              <a:spcBef>
                <a:spcPct val="0"/>
              </a:spcBef>
              <a:spcAft>
                <a:spcPct val="0"/>
              </a:spcAft>
            </a:pPr>
            <a:r>
              <a:rPr lang="en-GB" dirty="0" smtClean="0">
                <a:solidFill>
                  <a:prstClr val="black"/>
                </a:solidFill>
                <a:ea typeface="ＭＳ Ｐゴシック" pitchFamily="34" charset="-128"/>
              </a:rPr>
              <a:t>Loneliness is likely to be culmination of one or more factors, or set of circumstances.  Key factors are both intrinsic, i.e. a property of the individual, and extrinsic, i.e. some external event or circumstance that impacts on the individual.  </a:t>
            </a:r>
          </a:p>
          <a:p>
            <a:pPr fontAlgn="base">
              <a:spcBef>
                <a:spcPct val="0"/>
              </a:spcBef>
              <a:spcAft>
                <a:spcPct val="0"/>
              </a:spcAft>
            </a:pPr>
            <a:endParaRPr lang="en-GB" b="1" i="1" dirty="0" smtClean="0">
              <a:solidFill>
                <a:prstClr val="black"/>
              </a:solidFill>
              <a:latin typeface="Arial" pitchFamily="34" charset="0"/>
              <a:ea typeface="ＭＳ Ｐゴシック" pitchFamily="34" charset="-128"/>
            </a:endParaRPr>
          </a:p>
          <a:p>
            <a:pPr fontAlgn="base">
              <a:spcBef>
                <a:spcPct val="0"/>
              </a:spcBef>
              <a:spcAft>
                <a:spcPct val="0"/>
              </a:spcAft>
            </a:pPr>
            <a:endParaRPr lang="en-GB" b="1" i="1" dirty="0" smtClean="0">
              <a:solidFill>
                <a:prstClr val="black"/>
              </a:solidFill>
              <a:latin typeface="Arial" pitchFamily="34" charset="0"/>
              <a:ea typeface="ＭＳ Ｐゴシック" pitchFamily="34" charset="-128"/>
            </a:endParaRPr>
          </a:p>
          <a:p>
            <a:pPr fontAlgn="base">
              <a:spcBef>
                <a:spcPct val="0"/>
              </a:spcBef>
              <a:spcAft>
                <a:spcPct val="0"/>
              </a:spcAft>
            </a:pPr>
            <a:endParaRPr lang="en-GB" b="1" i="1" dirty="0" smtClean="0">
              <a:solidFill>
                <a:prstClr val="black"/>
              </a:solidFill>
              <a:latin typeface="Arial" pitchFamily="34" charset="0"/>
              <a:ea typeface="ＭＳ Ｐゴシック" pitchFamily="34" charset="-128"/>
            </a:endParaRPr>
          </a:p>
          <a:p>
            <a:pPr fontAlgn="base">
              <a:spcBef>
                <a:spcPct val="0"/>
              </a:spcBef>
              <a:spcAft>
                <a:spcPct val="0"/>
              </a:spcAft>
            </a:pPr>
            <a:endParaRPr lang="en-GB" b="1" i="1" dirty="0" smtClean="0">
              <a:solidFill>
                <a:prstClr val="black"/>
              </a:solidFill>
              <a:latin typeface="Arial" pitchFamily="34" charset="0"/>
              <a:ea typeface="ＭＳ Ｐゴシック" pitchFamily="34" charset="-128"/>
            </a:endParaRPr>
          </a:p>
          <a:p>
            <a:pPr fontAlgn="base">
              <a:spcBef>
                <a:spcPct val="0"/>
              </a:spcBef>
              <a:spcAft>
                <a:spcPct val="0"/>
              </a:spcAft>
            </a:pPr>
            <a:endParaRPr lang="en-GB" b="1" i="1" dirty="0" smtClean="0">
              <a:solidFill>
                <a:prstClr val="black"/>
              </a:solidFill>
              <a:latin typeface="Arial" pitchFamily="34" charset="0"/>
              <a:ea typeface="ＭＳ Ｐゴシック" pitchFamily="34" charset="-128"/>
            </a:endParaRPr>
          </a:p>
          <a:p>
            <a:pPr fontAlgn="base">
              <a:spcBef>
                <a:spcPct val="0"/>
              </a:spcBef>
              <a:spcAft>
                <a:spcPct val="0"/>
              </a:spcAft>
            </a:pPr>
            <a:endParaRPr lang="en-GB" b="1" i="1" dirty="0" smtClean="0">
              <a:solidFill>
                <a:prstClr val="black"/>
              </a:solidFill>
              <a:latin typeface="Arial" pitchFamily="34" charset="0"/>
              <a:ea typeface="ＭＳ Ｐゴシック" pitchFamily="34" charset="-128"/>
            </a:endParaRPr>
          </a:p>
          <a:p>
            <a:pPr fontAlgn="base">
              <a:spcBef>
                <a:spcPct val="0"/>
              </a:spcBef>
              <a:spcAft>
                <a:spcPct val="0"/>
              </a:spcAft>
            </a:pPr>
            <a:endParaRPr lang="en-GB" b="1" i="1" dirty="0" smtClean="0">
              <a:solidFill>
                <a:prstClr val="black"/>
              </a:solidFill>
              <a:latin typeface="Arial" pitchFamily="34" charset="0"/>
              <a:ea typeface="ＭＳ Ｐゴシック" pitchFamily="34" charset="-128"/>
            </a:endParaRPr>
          </a:p>
          <a:p>
            <a:pPr fontAlgn="base">
              <a:spcBef>
                <a:spcPct val="0"/>
              </a:spcBef>
              <a:spcAft>
                <a:spcPct val="0"/>
              </a:spcAft>
            </a:pPr>
            <a:endParaRPr lang="en-GB" b="1" i="1" dirty="0" smtClean="0">
              <a:solidFill>
                <a:prstClr val="black"/>
              </a:solidFill>
              <a:latin typeface="Arial" pitchFamily="34" charset="0"/>
              <a:ea typeface="ＭＳ Ｐゴシック" pitchFamily="34" charset="-128"/>
            </a:endParaRPr>
          </a:p>
          <a:p>
            <a:pPr fontAlgn="base">
              <a:spcBef>
                <a:spcPct val="0"/>
              </a:spcBef>
              <a:spcAft>
                <a:spcPct val="0"/>
              </a:spcAft>
            </a:pPr>
            <a:endParaRPr lang="en-GB" b="1" i="1" dirty="0" smtClean="0">
              <a:solidFill>
                <a:prstClr val="black"/>
              </a:solidFill>
              <a:latin typeface="Arial" pitchFamily="34" charset="0"/>
              <a:ea typeface="ＭＳ Ｐゴシック" pitchFamily="34" charset="-128"/>
            </a:endParaRPr>
          </a:p>
          <a:p>
            <a:pPr fontAlgn="base">
              <a:spcBef>
                <a:spcPct val="0"/>
              </a:spcBef>
              <a:spcAft>
                <a:spcPct val="0"/>
              </a:spcAft>
            </a:pPr>
            <a:endParaRPr lang="en-GB" b="1" i="1" dirty="0" smtClean="0">
              <a:solidFill>
                <a:prstClr val="black"/>
              </a:solidFill>
              <a:latin typeface="Arial" pitchFamily="34" charset="0"/>
              <a:ea typeface="ＭＳ Ｐゴシック" pitchFamily="34" charset="-128"/>
            </a:endParaRPr>
          </a:p>
          <a:p>
            <a:pPr fontAlgn="base">
              <a:spcBef>
                <a:spcPct val="0"/>
              </a:spcBef>
              <a:spcAft>
                <a:spcPct val="0"/>
              </a:spcAft>
            </a:pPr>
            <a:endParaRPr lang="en-GB" b="1" i="1" dirty="0" smtClean="0">
              <a:solidFill>
                <a:prstClr val="black"/>
              </a:solidFill>
              <a:latin typeface="Arial" pitchFamily="34" charset="0"/>
              <a:ea typeface="ＭＳ Ｐゴシック" pitchFamily="34" charset="-128"/>
            </a:endParaRPr>
          </a:p>
          <a:p>
            <a:pPr fontAlgn="base">
              <a:spcBef>
                <a:spcPct val="0"/>
              </a:spcBef>
              <a:spcAft>
                <a:spcPct val="0"/>
              </a:spcAft>
            </a:pPr>
            <a:endParaRPr lang="en-GB" b="1" i="1" dirty="0" smtClean="0">
              <a:solidFill>
                <a:prstClr val="black"/>
              </a:solidFill>
              <a:latin typeface="Arial" pitchFamily="34" charset="0"/>
              <a:ea typeface="ＭＳ Ｐゴシック" pitchFamily="34" charset="-128"/>
            </a:endParaRPr>
          </a:p>
          <a:p>
            <a:pPr fontAlgn="base">
              <a:spcBef>
                <a:spcPct val="0"/>
              </a:spcBef>
              <a:spcAft>
                <a:spcPct val="0"/>
              </a:spcAft>
            </a:pPr>
            <a:endParaRPr lang="en-GB" b="1" i="1" dirty="0" smtClean="0">
              <a:solidFill>
                <a:prstClr val="black"/>
              </a:solidFill>
              <a:latin typeface="Arial" pitchFamily="34" charset="0"/>
              <a:ea typeface="ＭＳ Ｐゴシック" pitchFamily="34" charset="-128"/>
            </a:endParaRPr>
          </a:p>
          <a:p>
            <a:pPr fontAlgn="base">
              <a:spcBef>
                <a:spcPct val="0"/>
              </a:spcBef>
              <a:spcAft>
                <a:spcPct val="0"/>
              </a:spcAft>
            </a:pPr>
            <a:r>
              <a:rPr lang="en-GB" dirty="0" smtClean="0">
                <a:solidFill>
                  <a:prstClr val="black"/>
                </a:solidFill>
                <a:latin typeface="Arial" pitchFamily="34" charset="0"/>
                <a:ea typeface="ＭＳ Ｐゴシック" pitchFamily="34" charset="-128"/>
              </a:rPr>
              <a:t>                                                                                       Swift H. 2014</a:t>
            </a:r>
          </a:p>
        </p:txBody>
      </p:sp>
      <p:grpSp>
        <p:nvGrpSpPr>
          <p:cNvPr id="8199" name="Group 10"/>
          <p:cNvGrpSpPr>
            <a:grpSpLocks/>
          </p:cNvGrpSpPr>
          <p:nvPr/>
        </p:nvGrpSpPr>
        <p:grpSpPr bwMode="auto">
          <a:xfrm>
            <a:off x="2987675" y="2349500"/>
            <a:ext cx="3529013" cy="1751013"/>
            <a:chOff x="2129432" y="-570611"/>
            <a:chExt cx="3528392" cy="1914779"/>
          </a:xfrm>
        </p:grpSpPr>
        <p:sp>
          <p:nvSpPr>
            <p:cNvPr id="8204" name="Rectangle 11"/>
            <p:cNvSpPr>
              <a:spLocks noChangeArrowheads="1"/>
            </p:cNvSpPr>
            <p:nvPr/>
          </p:nvSpPr>
          <p:spPr bwMode="auto">
            <a:xfrm>
              <a:off x="2907792" y="0"/>
              <a:ext cx="1755648" cy="134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mtClean="0">
                <a:solidFill>
                  <a:prstClr val="black"/>
                </a:solidFill>
                <a:latin typeface="Arial" pitchFamily="34" charset="0"/>
                <a:ea typeface="ＭＳ Ｐゴシック" pitchFamily="34" charset="-128"/>
              </a:endParaRPr>
            </a:p>
          </p:txBody>
        </p:sp>
        <p:sp>
          <p:nvSpPr>
            <p:cNvPr id="8205" name="Rectangle 12"/>
            <p:cNvSpPr>
              <a:spLocks noChangeArrowheads="1"/>
            </p:cNvSpPr>
            <p:nvPr/>
          </p:nvSpPr>
          <p:spPr bwMode="auto">
            <a:xfrm>
              <a:off x="2129432" y="-570611"/>
              <a:ext cx="3528392" cy="10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8" tIns="99568" rIns="99568" bIns="99568" anchor="ctr"/>
            <a:lstStyle/>
            <a:p>
              <a:pPr defTabSz="622300" fontAlgn="base">
                <a:lnSpc>
                  <a:spcPct val="90000"/>
                </a:lnSpc>
                <a:spcBef>
                  <a:spcPct val="0"/>
                </a:spcBef>
                <a:spcAft>
                  <a:spcPct val="35000"/>
                </a:spcAft>
              </a:pPr>
              <a:r>
                <a:rPr lang="en-US" sz="2000" b="1" smtClean="0">
                  <a:solidFill>
                    <a:srgbClr val="FF0000"/>
                  </a:solidFill>
                  <a:latin typeface="Arial" pitchFamily="34" charset="0"/>
                  <a:ea typeface="ＭＳ Ｐゴシック" pitchFamily="34" charset="-128"/>
                </a:rPr>
                <a:t>Intrinstic </a:t>
              </a:r>
            </a:p>
            <a:p>
              <a:pPr marL="57150" lvl="1" indent="-57150" defTabSz="622300" fontAlgn="base">
                <a:lnSpc>
                  <a:spcPct val="90000"/>
                </a:lnSpc>
                <a:spcBef>
                  <a:spcPct val="0"/>
                </a:spcBef>
                <a:spcAft>
                  <a:spcPct val="15000"/>
                </a:spcAft>
                <a:buFontTx/>
                <a:buChar char="•"/>
              </a:pPr>
              <a:r>
                <a:rPr lang="en-US" b="1" smtClean="0">
                  <a:solidFill>
                    <a:srgbClr val="FF0000"/>
                  </a:solidFill>
                  <a:latin typeface="Arial" pitchFamily="34" charset="0"/>
                  <a:ea typeface="ＭＳ Ｐゴシック" pitchFamily="34" charset="-128"/>
                </a:rPr>
                <a:t>Personality</a:t>
              </a:r>
            </a:p>
            <a:p>
              <a:pPr marL="57150" lvl="1" indent="-57150" defTabSz="622300" fontAlgn="base">
                <a:lnSpc>
                  <a:spcPct val="90000"/>
                </a:lnSpc>
                <a:spcBef>
                  <a:spcPct val="0"/>
                </a:spcBef>
                <a:spcAft>
                  <a:spcPct val="15000"/>
                </a:spcAft>
                <a:buFontTx/>
                <a:buChar char="•"/>
              </a:pPr>
              <a:r>
                <a:rPr lang="en-US" b="1" smtClean="0">
                  <a:solidFill>
                    <a:srgbClr val="FF0000"/>
                  </a:solidFill>
                  <a:latin typeface="Arial" pitchFamily="34" charset="0"/>
                  <a:ea typeface="ＭＳ Ｐゴシック" pitchFamily="34" charset="-128"/>
                </a:rPr>
                <a:t>Psychological response</a:t>
              </a:r>
            </a:p>
            <a:p>
              <a:pPr marL="57150" lvl="1" indent="-57150" defTabSz="622300" fontAlgn="base">
                <a:lnSpc>
                  <a:spcPct val="90000"/>
                </a:lnSpc>
                <a:spcBef>
                  <a:spcPct val="0"/>
                </a:spcBef>
                <a:spcAft>
                  <a:spcPct val="15000"/>
                </a:spcAft>
                <a:buFontTx/>
                <a:buChar char="•"/>
              </a:pPr>
              <a:r>
                <a:rPr lang="en-US" b="1" smtClean="0">
                  <a:solidFill>
                    <a:srgbClr val="FF0000"/>
                  </a:solidFill>
                  <a:latin typeface="Arial" pitchFamily="34" charset="0"/>
                  <a:ea typeface="ＭＳ Ｐゴシック" pitchFamily="34" charset="-128"/>
                </a:rPr>
                <a:t>Social group membership</a:t>
              </a:r>
              <a:r>
                <a:rPr lang="en-US" smtClean="0">
                  <a:solidFill>
                    <a:srgbClr val="FF0000"/>
                  </a:solidFill>
                  <a:latin typeface="Arial" pitchFamily="34" charset="0"/>
                  <a:ea typeface="ＭＳ Ｐゴシック" pitchFamily="34" charset="-128"/>
                </a:rPr>
                <a:t> </a:t>
              </a:r>
            </a:p>
          </p:txBody>
        </p:sp>
      </p:grpSp>
      <p:sp>
        <p:nvSpPr>
          <p:cNvPr id="14" name="Down Arrow 13"/>
          <p:cNvSpPr>
            <a:spLocks noChangeArrowheads="1"/>
          </p:cNvSpPr>
          <p:nvPr/>
        </p:nvSpPr>
        <p:spPr bwMode="auto">
          <a:xfrm>
            <a:off x="1042988" y="2420938"/>
            <a:ext cx="1646237" cy="1279525"/>
          </a:xfrm>
          <a:prstGeom prst="downArrow">
            <a:avLst>
              <a:gd name="adj1" fmla="val 50000"/>
              <a:gd name="adj2" fmla="val 50000"/>
            </a:avLst>
          </a:prstGeom>
          <a:gradFill rotWithShape="1">
            <a:gsLst>
              <a:gs pos="0">
                <a:srgbClr val="D99694"/>
              </a:gs>
              <a:gs pos="17999">
                <a:srgbClr val="FEE7F2"/>
              </a:gs>
              <a:gs pos="36000">
                <a:srgbClr val="FAC77D"/>
              </a:gs>
              <a:gs pos="61000">
                <a:srgbClr val="FBA97D"/>
              </a:gs>
              <a:gs pos="82001">
                <a:srgbClr val="FBD49C"/>
              </a:gs>
              <a:gs pos="100000">
                <a:srgbClr val="FEE7F2"/>
              </a:gs>
            </a:gsLst>
            <a:lin ang="16200000"/>
          </a:gradFill>
          <a:ln>
            <a:noFill/>
          </a:ln>
          <a:effectLst>
            <a:outerShdw blurRad="63500" dist="23000" dir="5400000" rotWithShape="0">
              <a:srgbClr val="000000">
                <a:alpha val="34999"/>
              </a:srgbClr>
            </a:outerShdw>
          </a:effectLst>
          <a:extLst/>
        </p:spPr>
        <p:txBody>
          <a:bodyPr/>
          <a:lstStyle/>
          <a:p>
            <a:pPr fontAlgn="base">
              <a:spcBef>
                <a:spcPct val="0"/>
              </a:spcBef>
              <a:spcAft>
                <a:spcPct val="0"/>
              </a:spcAft>
              <a:defRPr/>
            </a:pPr>
            <a:endParaRPr lang="en-US">
              <a:solidFill>
                <a:prstClr val="black"/>
              </a:solidFill>
              <a:latin typeface="Arial" charset="0"/>
              <a:ea typeface="ＭＳ Ｐゴシック" charset="0"/>
              <a:cs typeface="Arial" charset="0"/>
            </a:endParaRPr>
          </a:p>
        </p:txBody>
      </p:sp>
      <p:sp>
        <p:nvSpPr>
          <p:cNvPr id="15" name="Minus 14"/>
          <p:cNvSpPr>
            <a:spLocks/>
          </p:cNvSpPr>
          <p:nvPr/>
        </p:nvSpPr>
        <p:spPr bwMode="auto">
          <a:xfrm rot="-300000">
            <a:off x="1058863" y="3346450"/>
            <a:ext cx="6381750" cy="623888"/>
          </a:xfrm>
          <a:custGeom>
            <a:avLst/>
            <a:gdLst>
              <a:gd name="T0" fmla="*/ 5535849 w 6381750"/>
              <a:gd name="T1" fmla="*/ 311944 h 623888"/>
              <a:gd name="T2" fmla="*/ 3190875 w 6381750"/>
              <a:gd name="T3" fmla="*/ 385313 h 623888"/>
              <a:gd name="T4" fmla="*/ 845901 w 6381750"/>
              <a:gd name="T5" fmla="*/ 311944 h 623888"/>
              <a:gd name="T6" fmla="*/ 3190875 w 6381750"/>
              <a:gd name="T7" fmla="*/ 238575 h 623888"/>
              <a:gd name="T8" fmla="*/ 0 60000 65536"/>
              <a:gd name="T9" fmla="*/ 5898240 60000 65536"/>
              <a:gd name="T10" fmla="*/ 11796480 60000 65536"/>
              <a:gd name="T11" fmla="*/ 17694720 60000 65536"/>
              <a:gd name="T12" fmla="*/ 845901 w 6381750"/>
              <a:gd name="T13" fmla="*/ 238575 h 623888"/>
              <a:gd name="T14" fmla="*/ 5535849 w 6381750"/>
              <a:gd name="T15" fmla="*/ 385313 h 623888"/>
            </a:gdLst>
            <a:ahLst/>
            <a:cxnLst>
              <a:cxn ang="T8">
                <a:pos x="T0" y="T1"/>
              </a:cxn>
              <a:cxn ang="T9">
                <a:pos x="T2" y="T3"/>
              </a:cxn>
              <a:cxn ang="T10">
                <a:pos x="T4" y="T5"/>
              </a:cxn>
              <a:cxn ang="T11">
                <a:pos x="T6" y="T7"/>
              </a:cxn>
            </a:cxnLst>
            <a:rect l="T12" t="T13" r="T14" b="T15"/>
            <a:pathLst>
              <a:path w="6381750" h="623888">
                <a:moveTo>
                  <a:pt x="845901" y="238575"/>
                </a:moveTo>
                <a:lnTo>
                  <a:pt x="5535849" y="238575"/>
                </a:lnTo>
                <a:lnTo>
                  <a:pt x="5535849" y="385313"/>
                </a:lnTo>
                <a:lnTo>
                  <a:pt x="845901" y="385313"/>
                </a:lnTo>
                <a:lnTo>
                  <a:pt x="845901" y="238575"/>
                </a:lnTo>
                <a:close/>
              </a:path>
            </a:pathLst>
          </a:custGeom>
          <a:gradFill rotWithShape="1">
            <a:gsLst>
              <a:gs pos="0">
                <a:srgbClr val="A7BADC"/>
              </a:gs>
              <a:gs pos="20000">
                <a:srgbClr val="A7B9DA"/>
              </a:gs>
              <a:gs pos="100000">
                <a:srgbClr val="7F8DA6"/>
              </a:gs>
            </a:gsLst>
            <a:lin ang="5400000"/>
          </a:gradFill>
          <a:ln w="9525">
            <a:noFill/>
            <a:round/>
            <a:headEnd/>
            <a:tailEnd/>
          </a:ln>
          <a:effectLst>
            <a:outerShdw dist="23000" dir="5400000" rotWithShape="0">
              <a:srgbClr val="000000">
                <a:alpha val="34998"/>
              </a:srgbClr>
            </a:outerShdw>
          </a:effectLst>
        </p:spPr>
        <p:txBody>
          <a:bodyPr/>
          <a:lstStyle/>
          <a:p>
            <a:pPr fontAlgn="base">
              <a:spcBef>
                <a:spcPct val="0"/>
              </a:spcBef>
              <a:spcAft>
                <a:spcPct val="0"/>
              </a:spcAft>
              <a:defRPr/>
            </a:pPr>
            <a:endParaRPr lang="en-GB">
              <a:solidFill>
                <a:prstClr val="black"/>
              </a:solidFill>
              <a:latin typeface="Arial" pitchFamily="34" charset="0"/>
              <a:ea typeface="ＭＳ Ｐゴシック" pitchFamily="34" charset="-128"/>
            </a:endParaRPr>
          </a:p>
        </p:txBody>
      </p:sp>
      <p:sp>
        <p:nvSpPr>
          <p:cNvPr id="8202" name="Rectangle 15"/>
          <p:cNvSpPr>
            <a:spLocks noChangeArrowheads="1"/>
          </p:cNvSpPr>
          <p:nvPr/>
        </p:nvSpPr>
        <p:spPr bwMode="auto">
          <a:xfrm rot="10800000" flipV="1">
            <a:off x="1979613" y="3989388"/>
            <a:ext cx="367188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b="1" smtClean="0">
                <a:solidFill>
                  <a:prstClr val="black"/>
                </a:solidFill>
                <a:latin typeface="Arial" pitchFamily="34" charset="0"/>
                <a:ea typeface="ＭＳ Ｐゴシック" pitchFamily="34" charset="-128"/>
              </a:rPr>
              <a:t>       </a:t>
            </a:r>
            <a:r>
              <a:rPr lang="en-US" sz="2000" b="1" smtClean="0">
                <a:solidFill>
                  <a:srgbClr val="0070C0"/>
                </a:solidFill>
                <a:latin typeface="Arial" pitchFamily="34" charset="0"/>
                <a:ea typeface="ＭＳ Ｐゴシック" pitchFamily="34" charset="-128"/>
              </a:rPr>
              <a:t>Extrinstic</a:t>
            </a:r>
          </a:p>
          <a:p>
            <a:pPr lvl="1" fontAlgn="base">
              <a:spcBef>
                <a:spcPct val="0"/>
              </a:spcBef>
              <a:spcAft>
                <a:spcPct val="0"/>
              </a:spcAft>
              <a:buFont typeface="Arial" pitchFamily="34" charset="0"/>
              <a:buChar char="•"/>
            </a:pPr>
            <a:r>
              <a:rPr lang="en-US" b="1" smtClean="0">
                <a:solidFill>
                  <a:srgbClr val="0070C0"/>
                </a:solidFill>
                <a:latin typeface="Arial" pitchFamily="34" charset="0"/>
                <a:ea typeface="ＭＳ Ｐゴシック" pitchFamily="34" charset="-128"/>
              </a:rPr>
              <a:t> Life events, traumas   </a:t>
            </a:r>
          </a:p>
          <a:p>
            <a:pPr lvl="1" fontAlgn="base">
              <a:spcBef>
                <a:spcPct val="0"/>
              </a:spcBef>
              <a:spcAft>
                <a:spcPct val="0"/>
              </a:spcAft>
            </a:pPr>
            <a:r>
              <a:rPr lang="en-US" b="1" smtClean="0">
                <a:solidFill>
                  <a:srgbClr val="0070C0"/>
                </a:solidFill>
                <a:latin typeface="Arial" pitchFamily="34" charset="0"/>
                <a:ea typeface="ＭＳ Ｐゴシック" pitchFamily="34" charset="-128"/>
              </a:rPr>
              <a:t>    and transitions</a:t>
            </a:r>
          </a:p>
          <a:p>
            <a:pPr lvl="1" fontAlgn="base">
              <a:spcBef>
                <a:spcPct val="0"/>
              </a:spcBef>
              <a:spcAft>
                <a:spcPct val="0"/>
              </a:spcAft>
              <a:buFont typeface="Arial" pitchFamily="34" charset="0"/>
              <a:buChar char="•"/>
            </a:pPr>
            <a:r>
              <a:rPr lang="en-US" b="1" smtClean="0">
                <a:solidFill>
                  <a:srgbClr val="0070C0"/>
                </a:solidFill>
                <a:latin typeface="Arial" pitchFamily="34" charset="0"/>
                <a:ea typeface="ＭＳ Ｐゴシック" pitchFamily="34" charset="-128"/>
              </a:rPr>
              <a:t>Environmental factors</a:t>
            </a:r>
          </a:p>
          <a:p>
            <a:pPr lvl="1" fontAlgn="base">
              <a:spcBef>
                <a:spcPct val="0"/>
              </a:spcBef>
              <a:spcAft>
                <a:spcPct val="0"/>
              </a:spcAft>
              <a:buFont typeface="Arial" pitchFamily="34" charset="0"/>
              <a:buChar char="•"/>
            </a:pPr>
            <a:r>
              <a:rPr lang="en-US" b="1" smtClean="0">
                <a:solidFill>
                  <a:srgbClr val="0070C0"/>
                </a:solidFill>
                <a:latin typeface="Arial" pitchFamily="34" charset="0"/>
                <a:ea typeface="ＭＳ Ｐゴシック" pitchFamily="34" charset="-128"/>
              </a:rPr>
              <a:t>Personal circumstances</a:t>
            </a:r>
          </a:p>
        </p:txBody>
      </p:sp>
      <p:sp>
        <p:nvSpPr>
          <p:cNvPr id="17" name="Up Arrow 16"/>
          <p:cNvSpPr>
            <a:spLocks noChangeArrowheads="1"/>
          </p:cNvSpPr>
          <p:nvPr/>
        </p:nvSpPr>
        <p:spPr bwMode="auto">
          <a:xfrm>
            <a:off x="5724525" y="3789363"/>
            <a:ext cx="1646238" cy="1279525"/>
          </a:xfrm>
          <a:prstGeom prst="upArrow">
            <a:avLst>
              <a:gd name="adj1" fmla="val 50000"/>
              <a:gd name="adj2" fmla="val 50000"/>
            </a:avLst>
          </a:prstGeom>
          <a:gradFill rotWithShape="1">
            <a:gsLst>
              <a:gs pos="0">
                <a:srgbClr val="558ED5"/>
              </a:gs>
              <a:gs pos="80000">
                <a:srgbClr val="3C7BC7"/>
              </a:gs>
              <a:gs pos="100000">
                <a:srgbClr val="3A7CCB"/>
              </a:gs>
            </a:gsLst>
            <a:lin ang="16200000"/>
          </a:gradFill>
          <a:ln>
            <a:noFill/>
          </a:ln>
          <a:effectLst>
            <a:outerShdw blurRad="63500" dist="23000" dir="5400000" rotWithShape="0">
              <a:srgbClr val="000000">
                <a:alpha val="34999"/>
              </a:srgbClr>
            </a:outerShdw>
          </a:effectLst>
          <a:extLst/>
        </p:spPr>
        <p:txBody>
          <a:bodyPr/>
          <a:lstStyle/>
          <a:p>
            <a:pPr fontAlgn="base">
              <a:spcBef>
                <a:spcPct val="0"/>
              </a:spcBef>
              <a:spcAft>
                <a:spcPct val="0"/>
              </a:spcAft>
              <a:defRPr/>
            </a:pPr>
            <a:endParaRPr lang="en-US">
              <a:solidFill>
                <a:prstClr val="black"/>
              </a:solidFill>
              <a:latin typeface="Arial" charset="0"/>
              <a:ea typeface="ＭＳ Ｐゴシック" charset="0"/>
              <a:cs typeface="Arial" charset="0"/>
            </a:endParaRPr>
          </a:p>
        </p:txBody>
      </p:sp>
    </p:spTree>
    <p:extLst>
      <p:ext uri="{BB962C8B-B14F-4D97-AF65-F5344CB8AC3E}">
        <p14:creationId xmlns:p14="http://schemas.microsoft.com/office/powerpoint/2010/main" val="23460161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2987675" y="1700213"/>
            <a:ext cx="3168650" cy="3457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9219" name="Title 1"/>
          <p:cNvSpPr>
            <a:spLocks noGrp="1"/>
          </p:cNvSpPr>
          <p:nvPr>
            <p:ph type="title"/>
          </p:nvPr>
        </p:nvSpPr>
        <p:spPr>
          <a:xfrm>
            <a:off x="457200" y="188913"/>
            <a:ext cx="6275388" cy="863600"/>
          </a:xfrm>
          <a:ln/>
        </p:spPr>
        <p:txBody>
          <a:bodyPr/>
          <a:lstStyle/>
          <a:p>
            <a:r>
              <a:rPr lang="en-GB" smtClean="0">
                <a:solidFill>
                  <a:srgbClr val="FF0000"/>
                </a:solidFill>
                <a:ea typeface="ＭＳ Ｐゴシック" pitchFamily="34" charset="-128"/>
              </a:rPr>
              <a:t>Configurations of factors can make preventing or alleviating loneliness very complex  </a:t>
            </a:r>
            <a:r>
              <a:rPr lang="en-GB" sz="1200" smtClean="0">
                <a:solidFill>
                  <a:srgbClr val="FF0000"/>
                </a:solidFill>
                <a:ea typeface="ＭＳ Ｐゴシック" pitchFamily="34" charset="-128"/>
              </a:rPr>
              <a:t>Swift H.2014</a:t>
            </a:r>
          </a:p>
        </p:txBody>
      </p:sp>
      <p:sp>
        <p:nvSpPr>
          <p:cNvPr id="92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2C84053-671D-4818-B64E-54173B48D6B7}" type="slidenum">
              <a:rPr lang="en-GB" smtClean="0">
                <a:solidFill>
                  <a:srgbClr val="898989"/>
                </a:solidFill>
                <a:latin typeface="Calibri" pitchFamily="34" charset="0"/>
              </a:rPr>
              <a:pPr eaLnBrk="1" hangingPunct="1"/>
              <a:t>37</a:t>
            </a:fld>
            <a:endParaRPr lang="en-GB" smtClean="0">
              <a:solidFill>
                <a:srgbClr val="898989"/>
              </a:solidFill>
              <a:latin typeface="Calibri" pitchFamily="34" charset="0"/>
            </a:endParaRPr>
          </a:p>
        </p:txBody>
      </p:sp>
      <p:pic>
        <p:nvPicPr>
          <p:cNvPr id="9221" name="Picture 3" descr="Kent_SSPSSR_294_RGB_72Pp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5949950"/>
            <a:ext cx="20161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6"/>
          <p:cNvGraphicFramePr>
            <a:graphicFrameLocks noGrp="1"/>
          </p:cNvGraphicFramePr>
          <p:nvPr>
            <p:ph idx="1"/>
          </p:nvPr>
        </p:nvGraphicFramePr>
        <p:xfrm>
          <a:off x="446088" y="1124745"/>
          <a:ext cx="82296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Straight Arrow Connector 14"/>
          <p:cNvCxnSpPr/>
          <p:nvPr/>
        </p:nvCxnSpPr>
        <p:spPr>
          <a:xfrm>
            <a:off x="7092950" y="1484313"/>
            <a:ext cx="0" cy="3889375"/>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27313" y="3429000"/>
            <a:ext cx="4465637" cy="71438"/>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27088" y="4149725"/>
            <a:ext cx="1296987"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dirty="0">
                <a:solidFill>
                  <a:prstClr val="white"/>
                </a:solidFill>
              </a:rPr>
              <a:t>Extrinsic </a:t>
            </a:r>
          </a:p>
        </p:txBody>
      </p:sp>
      <p:sp>
        <p:nvSpPr>
          <p:cNvPr id="20" name="Rectangle 19"/>
          <p:cNvSpPr/>
          <p:nvPr/>
        </p:nvSpPr>
        <p:spPr>
          <a:xfrm>
            <a:off x="827088" y="1844675"/>
            <a:ext cx="1296987" cy="72072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dirty="0">
                <a:solidFill>
                  <a:prstClr val="white"/>
                </a:solidFill>
              </a:rPr>
              <a:t>Intrinsic</a:t>
            </a:r>
          </a:p>
        </p:txBody>
      </p:sp>
      <p:sp>
        <p:nvSpPr>
          <p:cNvPr id="21" name="Oval 20"/>
          <p:cNvSpPr/>
          <p:nvPr/>
        </p:nvSpPr>
        <p:spPr>
          <a:xfrm>
            <a:off x="3059113" y="1989138"/>
            <a:ext cx="3097212" cy="2879725"/>
          </a:xfrm>
          <a:prstGeom prst="ellipse">
            <a:avLst/>
          </a:prstGeom>
          <a:noFill/>
          <a:ln w="15875">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Tree>
    <p:extLst>
      <p:ext uri="{BB962C8B-B14F-4D97-AF65-F5344CB8AC3E}">
        <p14:creationId xmlns:p14="http://schemas.microsoft.com/office/powerpoint/2010/main" val="2483513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67544" y="836712"/>
            <a:ext cx="8219256" cy="4608239"/>
          </a:xfrm>
        </p:spPr>
        <p:txBody>
          <a:bodyPr/>
          <a:lstStyle/>
          <a:p>
            <a:pPr algn="ctr">
              <a:buFont typeface="Arial" pitchFamily="34" charset="0"/>
              <a:buNone/>
            </a:pPr>
            <a:endParaRPr lang="en-GB" b="1" dirty="0" smtClean="0">
              <a:ea typeface="ＭＳ Ｐゴシック" pitchFamily="34" charset="-128"/>
            </a:endParaRPr>
          </a:p>
          <a:p>
            <a:pPr>
              <a:spcBef>
                <a:spcPts val="0"/>
              </a:spcBef>
              <a:spcAft>
                <a:spcPts val="600"/>
              </a:spcAft>
            </a:pPr>
            <a:r>
              <a:rPr lang="en-GB" sz="1800" dirty="0" smtClean="0">
                <a:ea typeface="ＭＳ Ｐゴシック" pitchFamily="34" charset="-128"/>
              </a:rPr>
              <a:t>Discernible pathways into loneliness commence with a significant loss  of relationship  compounded by the experience of other social losses                        which in turn lead to a loss of self confidence and identity</a:t>
            </a:r>
            <a:endParaRPr lang="en-GB" sz="1800" dirty="0">
              <a:ea typeface="ＭＳ Ｐゴシック" pitchFamily="34" charset="-128"/>
            </a:endParaRPr>
          </a:p>
          <a:p>
            <a:pPr marL="0" indent="0">
              <a:spcBef>
                <a:spcPts val="0"/>
              </a:spcBef>
              <a:spcAft>
                <a:spcPts val="600"/>
              </a:spcAft>
              <a:buNone/>
            </a:pPr>
            <a:endParaRPr lang="en-GB" sz="1800" dirty="0" smtClean="0">
              <a:ea typeface="ＭＳ Ｐゴシック" pitchFamily="34" charset="-128"/>
            </a:endParaRPr>
          </a:p>
          <a:p>
            <a:pPr>
              <a:spcBef>
                <a:spcPts val="0"/>
              </a:spcBef>
              <a:spcAft>
                <a:spcPts val="600"/>
              </a:spcAft>
            </a:pPr>
            <a:r>
              <a:rPr lang="en-GB" sz="1800" dirty="0" smtClean="0">
                <a:ea typeface="ＭＳ Ｐゴシック" pitchFamily="34" charset="-128"/>
              </a:rPr>
              <a:t>Less clear is if existing individual services alone can provide pathways out of loneliness</a:t>
            </a:r>
          </a:p>
          <a:p>
            <a:pPr marL="0" indent="0">
              <a:spcBef>
                <a:spcPts val="0"/>
              </a:spcBef>
              <a:spcAft>
                <a:spcPts val="600"/>
              </a:spcAft>
              <a:buNone/>
            </a:pPr>
            <a:endParaRPr lang="en-GB" sz="1800" dirty="0" smtClean="0">
              <a:ea typeface="ＭＳ Ｐゴシック" pitchFamily="34" charset="-128"/>
            </a:endParaRPr>
          </a:p>
          <a:p>
            <a:pPr>
              <a:spcBef>
                <a:spcPts val="0"/>
              </a:spcBef>
              <a:spcAft>
                <a:spcPts val="600"/>
              </a:spcAft>
            </a:pPr>
            <a:r>
              <a:rPr lang="en-GB" sz="1800" dirty="0" smtClean="0">
                <a:ea typeface="ＭＳ Ｐゴシック" pitchFamily="34" charset="-128"/>
              </a:rPr>
              <a:t>Increasing use of first contact tools to identify older people who are experiencing loneliness and in need of greater support. Not yet fully adopted across all services, networks or localities and not fully evaluated for its effectiveness / impact</a:t>
            </a:r>
          </a:p>
          <a:p>
            <a:pPr marL="0" indent="0">
              <a:spcBef>
                <a:spcPts val="0"/>
              </a:spcBef>
              <a:spcAft>
                <a:spcPts val="600"/>
              </a:spcAft>
              <a:buNone/>
            </a:pPr>
            <a:endParaRPr lang="en-GB" sz="1800" dirty="0" smtClean="0">
              <a:ea typeface="ＭＳ Ｐゴシック" pitchFamily="34" charset="-128"/>
            </a:endParaRPr>
          </a:p>
          <a:p>
            <a:pPr>
              <a:spcBef>
                <a:spcPts val="0"/>
              </a:spcBef>
              <a:spcAft>
                <a:spcPts val="600"/>
              </a:spcAft>
            </a:pPr>
            <a:r>
              <a:rPr lang="en-GB" sz="1800" dirty="0" smtClean="0">
                <a:ea typeface="ＭＳ Ｐゴシック" pitchFamily="34" charset="-128"/>
              </a:rPr>
              <a:t>Identification without effective strategies  for reaching,  building relationships and promoting participation may be of limited value</a:t>
            </a:r>
          </a:p>
        </p:txBody>
      </p:sp>
      <p:sp>
        <p:nvSpPr>
          <p:cNvPr id="102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285C993-EFE0-44B9-A5D6-A01BB938616A}" type="slidenum">
              <a:rPr lang="en-GB" smtClean="0">
                <a:solidFill>
                  <a:srgbClr val="898989"/>
                </a:solidFill>
                <a:latin typeface="Calibri" pitchFamily="34" charset="0"/>
              </a:rPr>
              <a:pPr eaLnBrk="1" hangingPunct="1"/>
              <a:t>38</a:t>
            </a:fld>
            <a:endParaRPr lang="en-GB" smtClean="0">
              <a:solidFill>
                <a:srgbClr val="898989"/>
              </a:solidFill>
              <a:latin typeface="Calibri" pitchFamily="34" charset="0"/>
            </a:endParaRPr>
          </a:p>
        </p:txBody>
      </p:sp>
      <p:pic>
        <p:nvPicPr>
          <p:cNvPr id="10244" name="Picture 3" descr="Kent_SSPSSR_294_RGB_72Pp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5949950"/>
            <a:ext cx="18367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274638"/>
            <a:ext cx="6275388" cy="561975"/>
          </a:xfrm>
        </p:spPr>
        <p:txBody>
          <a:bodyPr/>
          <a:lstStyle/>
          <a:p>
            <a:pPr algn="l"/>
            <a:r>
              <a:rPr lang="en-GB" sz="2800" dirty="0" smtClean="0">
                <a:ea typeface="ＭＳ Ｐゴシック" pitchFamily="34" charset="-128"/>
              </a:rPr>
              <a:t>Pathways in and out of loneliness</a:t>
            </a:r>
          </a:p>
        </p:txBody>
      </p:sp>
    </p:spTree>
    <p:extLst>
      <p:ext uri="{BB962C8B-B14F-4D97-AF65-F5344CB8AC3E}">
        <p14:creationId xmlns:p14="http://schemas.microsoft.com/office/powerpoint/2010/main" val="28561818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457200" y="908050"/>
            <a:ext cx="8229600" cy="4681190"/>
          </a:xfrm>
        </p:spPr>
        <p:txBody>
          <a:bodyPr/>
          <a:lstStyle/>
          <a:p>
            <a:pPr marL="0" indent="0">
              <a:spcBef>
                <a:spcPts val="0"/>
              </a:spcBef>
              <a:spcAft>
                <a:spcPts val="1800"/>
              </a:spcAft>
              <a:buFont typeface="Arial" charset="0"/>
              <a:buNone/>
              <a:defRPr/>
            </a:pPr>
            <a:r>
              <a:rPr lang="en-GB" sz="1800" dirty="0" smtClean="0"/>
              <a:t>From the Interviews 7 broad </a:t>
            </a:r>
            <a:r>
              <a:rPr lang="en-GB" sz="1800" dirty="0"/>
              <a:t>categories of answers </a:t>
            </a:r>
            <a:r>
              <a:rPr lang="en-GB" sz="1800" dirty="0" smtClean="0"/>
              <a:t>emerged:</a:t>
            </a:r>
          </a:p>
          <a:p>
            <a:pPr marL="457200" indent="-457200">
              <a:spcBef>
                <a:spcPts val="0"/>
              </a:spcBef>
              <a:spcAft>
                <a:spcPts val="1800"/>
              </a:spcAft>
              <a:buFont typeface="+mj-lt"/>
              <a:buAutoNum type="arabicPeriod"/>
              <a:defRPr/>
            </a:pPr>
            <a:r>
              <a:rPr lang="en-GB" sz="1800" dirty="0" smtClean="0"/>
              <a:t>Understandings </a:t>
            </a:r>
            <a:r>
              <a:rPr lang="en-GB" sz="1800" dirty="0"/>
              <a:t>of and approaches to loneliness</a:t>
            </a:r>
          </a:p>
          <a:p>
            <a:pPr marL="457200" indent="-457200">
              <a:spcBef>
                <a:spcPts val="0"/>
              </a:spcBef>
              <a:spcAft>
                <a:spcPts val="1800"/>
              </a:spcAft>
              <a:buFont typeface="+mj-lt"/>
              <a:buAutoNum type="arabicPeriod"/>
              <a:defRPr/>
            </a:pPr>
            <a:r>
              <a:rPr lang="en-GB" sz="1800" dirty="0"/>
              <a:t>Service organisation aims and objectives, characteristics and methods of intervention.</a:t>
            </a:r>
          </a:p>
          <a:p>
            <a:pPr marL="457200" indent="-457200">
              <a:spcBef>
                <a:spcPts val="0"/>
              </a:spcBef>
              <a:spcAft>
                <a:spcPts val="1800"/>
              </a:spcAft>
              <a:buFont typeface="+mj-lt"/>
              <a:buAutoNum type="arabicPeriod"/>
              <a:defRPr/>
            </a:pPr>
            <a:r>
              <a:rPr lang="en-GB" sz="1800" dirty="0"/>
              <a:t>Strategic commissioning priorities and </a:t>
            </a:r>
            <a:r>
              <a:rPr lang="en-GB" sz="1800" dirty="0" smtClean="0"/>
              <a:t>innovations</a:t>
            </a:r>
          </a:p>
          <a:p>
            <a:pPr marL="457200" indent="-457200">
              <a:spcBef>
                <a:spcPts val="0"/>
              </a:spcBef>
              <a:spcAft>
                <a:spcPts val="1800"/>
              </a:spcAft>
              <a:buFont typeface="+mj-lt"/>
              <a:buAutoNum type="arabicPeriod"/>
              <a:defRPr/>
            </a:pPr>
            <a:r>
              <a:rPr lang="en-GB" sz="1800" dirty="0" smtClean="0"/>
              <a:t>Methods for the identification of loneliness</a:t>
            </a:r>
          </a:p>
          <a:p>
            <a:pPr marL="457200" indent="-457200">
              <a:spcBef>
                <a:spcPts val="0"/>
              </a:spcBef>
              <a:spcAft>
                <a:spcPts val="1800"/>
              </a:spcAft>
              <a:buFont typeface="+mj-lt"/>
              <a:buAutoNum type="arabicPeriod"/>
              <a:defRPr/>
            </a:pPr>
            <a:r>
              <a:rPr lang="en-GB" sz="1800" dirty="0" smtClean="0"/>
              <a:t>Service models &amp; interventions  for addressing </a:t>
            </a:r>
            <a:endParaRPr lang="en-GB" sz="1800" dirty="0"/>
          </a:p>
          <a:p>
            <a:pPr marL="457200" indent="-457200">
              <a:spcBef>
                <a:spcPts val="0"/>
              </a:spcBef>
              <a:spcAft>
                <a:spcPts val="1800"/>
              </a:spcAft>
              <a:buFont typeface="+mj-lt"/>
              <a:buAutoNum type="arabicPeriod"/>
              <a:defRPr/>
            </a:pPr>
            <a:r>
              <a:rPr lang="en-GB" sz="1800" dirty="0"/>
              <a:t>Organisational approaches to data </a:t>
            </a:r>
            <a:r>
              <a:rPr lang="en-GB" sz="1800" dirty="0" smtClean="0"/>
              <a:t>capture  including service outcome </a:t>
            </a:r>
            <a:r>
              <a:rPr lang="en-GB" sz="1800" dirty="0"/>
              <a:t>measures and evaluations</a:t>
            </a:r>
          </a:p>
          <a:p>
            <a:pPr marL="457200" indent="-457200">
              <a:spcBef>
                <a:spcPts val="0"/>
              </a:spcBef>
              <a:spcAft>
                <a:spcPts val="1800"/>
              </a:spcAft>
              <a:buFont typeface="+mj-lt"/>
              <a:buAutoNum type="arabicPeriod"/>
              <a:defRPr/>
            </a:pPr>
            <a:r>
              <a:rPr lang="en-GB" sz="1800" dirty="0"/>
              <a:t> Working in partnership and networks with others. </a:t>
            </a:r>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ABC9803-FA61-4ACE-9AA0-F42F9A041033}" type="slidenum">
              <a:rPr lang="en-GB" smtClean="0">
                <a:solidFill>
                  <a:srgbClr val="898989"/>
                </a:solidFill>
                <a:latin typeface="Calibri" pitchFamily="34" charset="0"/>
              </a:rPr>
              <a:pPr eaLnBrk="1" hangingPunct="1"/>
              <a:t>39</a:t>
            </a:fld>
            <a:endParaRPr lang="en-GB" smtClean="0">
              <a:solidFill>
                <a:srgbClr val="898989"/>
              </a:solidFill>
              <a:latin typeface="Calibri" pitchFamily="34" charset="0"/>
            </a:endParaRPr>
          </a:p>
        </p:txBody>
      </p:sp>
      <p:pic>
        <p:nvPicPr>
          <p:cNvPr id="11269" name="Picture 3" descr="Kent_SSPSSR_294_RGB_72Pp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5949950"/>
            <a:ext cx="18367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274638"/>
            <a:ext cx="6275388" cy="561975"/>
          </a:xfrm>
        </p:spPr>
        <p:txBody>
          <a:bodyPr/>
          <a:lstStyle/>
          <a:p>
            <a:pPr algn="l"/>
            <a:r>
              <a:rPr lang="en-GB" sz="2800" dirty="0" smtClean="0">
                <a:ea typeface="ＭＳ Ｐゴシック" pitchFamily="34" charset="-128"/>
              </a:rPr>
              <a:t>Findings Summary</a:t>
            </a:r>
          </a:p>
        </p:txBody>
      </p:sp>
    </p:spTree>
    <p:extLst>
      <p:ext uri="{BB962C8B-B14F-4D97-AF65-F5344CB8AC3E}">
        <p14:creationId xmlns:p14="http://schemas.microsoft.com/office/powerpoint/2010/main" val="2475168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4"/>
          <p:cNvSpPr>
            <a:spLocks noChangeArrowheads="1"/>
          </p:cNvSpPr>
          <p:nvPr/>
        </p:nvSpPr>
        <p:spPr bwMode="auto">
          <a:xfrm>
            <a:off x="0" y="0"/>
            <a:ext cx="9144000" cy="5661025"/>
          </a:xfrm>
          <a:prstGeom prst="rect">
            <a:avLst/>
          </a:prstGeom>
          <a:solidFill>
            <a:srgbClr val="E57C2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lvl="1" algn="ctr" fontAlgn="auto">
              <a:spcBef>
                <a:spcPts val="0"/>
              </a:spcBef>
              <a:spcAft>
                <a:spcPts val="0"/>
              </a:spcAft>
              <a:defRPr/>
            </a:pPr>
            <a:endParaRPr lang="en-US" sz="4400">
              <a:solidFill>
                <a:prstClr val="white"/>
              </a:solidFill>
              <a:latin typeface="LayarBahtera Doomsday Condensed" pitchFamily="34" charset="0"/>
              <a:cs typeface="+mn-cs"/>
            </a:endParaRPr>
          </a:p>
          <a:p>
            <a:pPr lvl="1" algn="ctr" fontAlgn="auto">
              <a:spcBef>
                <a:spcPts val="0"/>
              </a:spcBef>
              <a:spcAft>
                <a:spcPts val="0"/>
              </a:spcAft>
              <a:defRPr/>
            </a:pPr>
            <a:endParaRPr lang="en-US" sz="4800">
              <a:solidFill>
                <a:prstClr val="white"/>
              </a:solidFill>
              <a:latin typeface="LayarBahtera Doomsday Condensed" pitchFamily="34" charset="0"/>
              <a:cs typeface="+mn-cs"/>
            </a:endParaRPr>
          </a:p>
        </p:txBody>
      </p:sp>
      <p:pic>
        <p:nvPicPr>
          <p:cNvPr id="88067" name="Picture 6" descr="CEL logo small.gi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5734050"/>
            <a:ext cx="15128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25"/>
          <p:cNvSpPr txBox="1">
            <a:spLocks noChangeArrowheads="1"/>
          </p:cNvSpPr>
          <p:nvPr/>
        </p:nvSpPr>
        <p:spPr bwMode="auto">
          <a:xfrm>
            <a:off x="0" y="0"/>
            <a:ext cx="9144000" cy="5661025"/>
          </a:xfrm>
          <a:prstGeom prst="rect">
            <a:avLst/>
          </a:prstGeom>
          <a:solidFill>
            <a:srgbClr val="9519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eaLnBrk="0" hangingPunct="0">
              <a:defRPr>
                <a:solidFill>
                  <a:schemeClr val="tx1"/>
                </a:solidFill>
                <a:latin typeface="Calibri" pitchFamily="34" charset="0"/>
                <a:ea typeface="ＭＳ Ｐゴシック" pitchFamily="34" charset="-128"/>
              </a:defRPr>
            </a:lvl1pPr>
            <a:lvl2pPr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lvl="1" algn="ctr" fontAlgn="auto">
              <a:spcBef>
                <a:spcPts val="0"/>
              </a:spcBef>
              <a:spcAft>
                <a:spcPts val="0"/>
              </a:spcAft>
              <a:defRPr/>
            </a:pPr>
            <a:endParaRPr lang="en-US" sz="6600" b="1" dirty="0">
              <a:solidFill>
                <a:prstClr val="white"/>
              </a:solidFill>
              <a:latin typeface="LayarBahtera Doomsday Condensed" pitchFamily="34" charset="0"/>
              <a:cs typeface="+mn-cs"/>
            </a:endParaRPr>
          </a:p>
        </p:txBody>
      </p:sp>
      <p:sp>
        <p:nvSpPr>
          <p:cNvPr id="7" name="TextBox 6"/>
          <p:cNvSpPr txBox="1"/>
          <p:nvPr/>
        </p:nvSpPr>
        <p:spPr>
          <a:xfrm>
            <a:off x="107950" y="476672"/>
            <a:ext cx="8928100" cy="4447371"/>
          </a:xfrm>
          <a:prstGeom prst="rect">
            <a:avLst/>
          </a:prstGeom>
          <a:noFill/>
        </p:spPr>
        <p:txBody>
          <a:bodyPr>
            <a:spAutoFit/>
          </a:bodyPr>
          <a:lstStyle/>
          <a:p>
            <a:pPr algn="ctr" fontAlgn="auto">
              <a:spcBef>
                <a:spcPts val="0"/>
              </a:spcBef>
              <a:spcAft>
                <a:spcPts val="0"/>
              </a:spcAft>
              <a:defRPr/>
            </a:pPr>
            <a:r>
              <a:rPr lang="en-GB" sz="5000" dirty="0" smtClean="0">
                <a:solidFill>
                  <a:prstClr val="white"/>
                </a:solidFill>
                <a:latin typeface="LayarBahtera Doomsday Condensed" pitchFamily="34" charset="0"/>
              </a:rPr>
              <a:t>Presentation &amp; Discussion</a:t>
            </a:r>
          </a:p>
          <a:p>
            <a:pPr algn="ctr" fontAlgn="auto">
              <a:spcBef>
                <a:spcPts val="0"/>
              </a:spcBef>
              <a:spcAft>
                <a:spcPts val="0"/>
              </a:spcAft>
              <a:defRPr/>
            </a:pPr>
            <a:endParaRPr lang="en-GB" sz="3500" dirty="0">
              <a:solidFill>
                <a:prstClr val="white"/>
              </a:solidFill>
              <a:latin typeface="LayarBahtera Doomsday Condensed" pitchFamily="34" charset="0"/>
            </a:endParaRPr>
          </a:p>
          <a:p>
            <a:pPr algn="ctr" fontAlgn="auto">
              <a:spcBef>
                <a:spcPts val="0"/>
              </a:spcBef>
              <a:spcAft>
                <a:spcPts val="0"/>
              </a:spcAft>
              <a:defRPr/>
            </a:pPr>
            <a:r>
              <a:rPr lang="en-GB" sz="3300" dirty="0" smtClean="0">
                <a:solidFill>
                  <a:prstClr val="white"/>
                </a:solidFill>
              </a:rPr>
              <a:t>Behavioural Insights Team &amp; Public Health England</a:t>
            </a:r>
            <a:endParaRPr lang="en-GB" sz="3300" dirty="0" smtClean="0">
              <a:solidFill>
                <a:schemeClr val="bg1"/>
              </a:solidFill>
            </a:endParaRPr>
          </a:p>
          <a:p>
            <a:pPr algn="ctr" fontAlgn="auto">
              <a:spcBef>
                <a:spcPts val="0"/>
              </a:spcBef>
              <a:spcAft>
                <a:spcPts val="0"/>
              </a:spcAft>
              <a:defRPr/>
            </a:pPr>
            <a:endParaRPr lang="en-GB" sz="3300" dirty="0" smtClean="0">
              <a:solidFill>
                <a:schemeClr val="bg1"/>
              </a:solidFill>
            </a:endParaRPr>
          </a:p>
          <a:p>
            <a:pPr algn="ctr" fontAlgn="auto">
              <a:spcBef>
                <a:spcPts val="0"/>
              </a:spcBef>
              <a:spcAft>
                <a:spcPts val="0"/>
              </a:spcAft>
              <a:defRPr/>
            </a:pPr>
            <a:r>
              <a:rPr lang="en-GB" sz="3300" dirty="0" smtClean="0">
                <a:solidFill>
                  <a:schemeClr val="bg1"/>
                </a:solidFill>
              </a:rPr>
              <a:t>Michael Hallsworth</a:t>
            </a:r>
          </a:p>
          <a:p>
            <a:pPr algn="ctr" fontAlgn="auto">
              <a:spcBef>
                <a:spcPts val="0"/>
              </a:spcBef>
              <a:spcAft>
                <a:spcPts val="0"/>
              </a:spcAft>
              <a:defRPr/>
            </a:pPr>
            <a:r>
              <a:rPr lang="en-GB" sz="3300" dirty="0" smtClean="0">
                <a:solidFill>
                  <a:schemeClr val="bg1"/>
                </a:solidFill>
              </a:rPr>
              <a:t>Antonio Silva</a:t>
            </a:r>
          </a:p>
          <a:p>
            <a:pPr algn="ctr" fontAlgn="auto">
              <a:spcBef>
                <a:spcPts val="0"/>
              </a:spcBef>
              <a:spcAft>
                <a:spcPts val="0"/>
              </a:spcAft>
              <a:defRPr/>
            </a:pPr>
            <a:r>
              <a:rPr lang="en-GB" sz="3300" dirty="0" smtClean="0">
                <a:solidFill>
                  <a:schemeClr val="bg1"/>
                </a:solidFill>
              </a:rPr>
              <a:t>Dr </a:t>
            </a:r>
            <a:r>
              <a:rPr lang="en-GB" sz="3300" dirty="0">
                <a:solidFill>
                  <a:schemeClr val="bg1"/>
                </a:solidFill>
              </a:rPr>
              <a:t>Tim </a:t>
            </a:r>
            <a:r>
              <a:rPr lang="en-GB" sz="3300" dirty="0" smtClean="0">
                <a:solidFill>
                  <a:schemeClr val="bg1"/>
                </a:solidFill>
              </a:rPr>
              <a:t>Chadborn</a:t>
            </a:r>
          </a:p>
          <a:p>
            <a:pPr algn="ctr" fontAlgn="auto">
              <a:spcBef>
                <a:spcPts val="0"/>
              </a:spcBef>
              <a:spcAft>
                <a:spcPts val="0"/>
              </a:spcAft>
              <a:defRPr/>
            </a:pPr>
            <a:r>
              <a:rPr lang="en-GB" sz="3300" dirty="0" smtClean="0">
                <a:solidFill>
                  <a:schemeClr val="bg1"/>
                </a:solidFill>
              </a:rPr>
              <a:t>Annie Murray</a:t>
            </a:r>
            <a:endParaRPr lang="en-GB" sz="3300" dirty="0">
              <a:solidFill>
                <a:schemeClr val="bg1"/>
              </a:solidFill>
            </a:endParaRPr>
          </a:p>
        </p:txBody>
      </p:sp>
      <p:pic>
        <p:nvPicPr>
          <p:cNvPr id="9" name="Picture 2" descr="http://hockeywales.org.uk/sites/default/files/imceFiles/user-51/swansea_university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5764452"/>
            <a:ext cx="1688347" cy="12014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evision.brunel.ac.uk/urd/sits.urd/Brunel_files/Brunel_University_London_Logo_Wt.png?v=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102" y="5982757"/>
            <a:ext cx="1728192" cy="62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3091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395536" y="1268760"/>
            <a:ext cx="8280920" cy="3456384"/>
          </a:xfrm>
        </p:spPr>
        <p:txBody>
          <a:bodyPr/>
          <a:lstStyle/>
          <a:p>
            <a:pPr>
              <a:spcBef>
                <a:spcPts val="0"/>
              </a:spcBef>
              <a:spcAft>
                <a:spcPts val="1800"/>
              </a:spcAft>
            </a:pPr>
            <a:r>
              <a:rPr lang="en-GB" sz="1800" dirty="0" smtClean="0">
                <a:ea typeface="ＭＳ Ｐゴシック" pitchFamily="34" charset="-128"/>
              </a:rPr>
              <a:t>Need for valid indicators for measuring loneliness and focus on both short and long term outcomes (</a:t>
            </a:r>
            <a:r>
              <a:rPr lang="en-GB" sz="1800" dirty="0" err="1" smtClean="0">
                <a:ea typeface="ＭＳ Ｐゴシック" pitchFamily="34" charset="-128"/>
              </a:rPr>
              <a:t>Honigh</a:t>
            </a:r>
            <a:r>
              <a:rPr lang="en-GB" sz="1800" dirty="0" smtClean="0">
                <a:ea typeface="ＭＳ Ｐゴシック" pitchFamily="34" charset="-128"/>
              </a:rPr>
              <a:t>-de </a:t>
            </a:r>
            <a:r>
              <a:rPr lang="en-GB" sz="1800" dirty="0" err="1" smtClean="0">
                <a:ea typeface="ＭＳ Ｐゴシック" pitchFamily="34" charset="-128"/>
              </a:rPr>
              <a:t>Vlaming</a:t>
            </a:r>
            <a:r>
              <a:rPr lang="en-GB" sz="1800" dirty="0" smtClean="0">
                <a:ea typeface="ＭＳ Ｐゴシック" pitchFamily="34" charset="-128"/>
              </a:rPr>
              <a:t> et al., 2013)</a:t>
            </a:r>
          </a:p>
          <a:p>
            <a:pPr>
              <a:spcBef>
                <a:spcPts val="0"/>
              </a:spcBef>
              <a:spcAft>
                <a:spcPts val="1800"/>
              </a:spcAft>
            </a:pPr>
            <a:r>
              <a:rPr lang="en-GB" sz="1800" dirty="0" smtClean="0">
                <a:ea typeface="ＭＳ Ｐゴシック" pitchFamily="34" charset="-128"/>
              </a:rPr>
              <a:t>Promoting Opportunities for reciprocity: (Cattan et al 2005)</a:t>
            </a:r>
          </a:p>
          <a:p>
            <a:pPr>
              <a:spcBef>
                <a:spcPts val="0"/>
              </a:spcBef>
              <a:spcAft>
                <a:spcPts val="1800"/>
              </a:spcAft>
            </a:pPr>
            <a:r>
              <a:rPr lang="en-GB" sz="1800" dirty="0" smtClean="0">
                <a:ea typeface="ＭＳ Ｐゴシック" pitchFamily="34" charset="-128"/>
              </a:rPr>
              <a:t>Coproduction with the intended target group before intervention (Findley, 2003; Cattan et al 2005; Dickens et al 2011)</a:t>
            </a:r>
          </a:p>
          <a:p>
            <a:pPr>
              <a:spcBef>
                <a:spcPts val="0"/>
              </a:spcBef>
              <a:spcAft>
                <a:spcPts val="1800"/>
              </a:spcAft>
            </a:pPr>
            <a:r>
              <a:rPr lang="en-GB" sz="1800" dirty="0" smtClean="0">
                <a:ea typeface="ＭＳ Ｐゴシック" pitchFamily="34" charset="-128"/>
              </a:rPr>
              <a:t>Utilisation of existing community resources and aim to build community capacity (Findley, 2003, </a:t>
            </a:r>
            <a:r>
              <a:rPr lang="en-GB" sz="1800" dirty="0" err="1" smtClean="0">
                <a:ea typeface="ＭＳ Ｐゴシック" pitchFamily="34" charset="-128"/>
              </a:rPr>
              <a:t>Honigh</a:t>
            </a:r>
            <a:r>
              <a:rPr lang="en-GB" sz="1800" dirty="0" smtClean="0">
                <a:ea typeface="ＭＳ Ｐゴシック" pitchFamily="34" charset="-128"/>
              </a:rPr>
              <a:t>-de </a:t>
            </a:r>
            <a:r>
              <a:rPr lang="en-GB" sz="1800" dirty="0" err="1" smtClean="0">
                <a:ea typeface="ＭＳ Ｐゴシック" pitchFamily="34" charset="-128"/>
              </a:rPr>
              <a:t>Vlaming</a:t>
            </a:r>
            <a:r>
              <a:rPr lang="en-GB" sz="1800" dirty="0" smtClean="0">
                <a:ea typeface="ＭＳ Ｐゴシック" pitchFamily="34" charset="-128"/>
              </a:rPr>
              <a:t> et al., 2013).</a:t>
            </a:r>
          </a:p>
          <a:p>
            <a:pPr>
              <a:spcBef>
                <a:spcPts val="0"/>
              </a:spcBef>
              <a:spcAft>
                <a:spcPts val="1800"/>
              </a:spcAft>
            </a:pPr>
            <a:r>
              <a:rPr lang="en-GB" sz="1800" dirty="0" smtClean="0">
                <a:ea typeface="ＭＳ Ｐゴシック" pitchFamily="34" charset="-128"/>
              </a:rPr>
              <a:t>Interventions that offer social activity and / or support with a group format were more effective (Cattan et al 2010)  </a:t>
            </a:r>
          </a:p>
          <a:p>
            <a:pPr>
              <a:spcBef>
                <a:spcPts val="0"/>
              </a:spcBef>
              <a:spcAft>
                <a:spcPts val="1800"/>
              </a:spcAft>
            </a:pPr>
            <a:r>
              <a:rPr lang="en-GB" sz="1800" dirty="0" smtClean="0">
                <a:ea typeface="ＭＳ Ｐゴシック" pitchFamily="34" charset="-128"/>
              </a:rPr>
              <a:t>Need for interventions to reduce maladaptive social(</a:t>
            </a:r>
            <a:r>
              <a:rPr lang="en-GB" sz="1800" dirty="0" err="1" smtClean="0">
                <a:ea typeface="ＭＳ Ｐゴシック" pitchFamily="34" charset="-128"/>
              </a:rPr>
              <a:t>Masi</a:t>
            </a:r>
            <a:r>
              <a:rPr lang="en-GB" sz="1800" dirty="0" smtClean="0">
                <a:ea typeface="ＭＳ Ｐゴシック" pitchFamily="34" charset="-128"/>
              </a:rPr>
              <a:t> et al 2010)</a:t>
            </a:r>
          </a:p>
          <a:p>
            <a:endParaRPr lang="en-GB" sz="1800" dirty="0" smtClean="0">
              <a:ea typeface="ＭＳ Ｐゴシック" pitchFamily="34" charset="-128"/>
            </a:endParaRPr>
          </a:p>
          <a:p>
            <a:endParaRPr lang="en-GB" dirty="0" smtClean="0">
              <a:ea typeface="ＭＳ Ｐゴシック" pitchFamily="34" charset="-128"/>
            </a:endParaRPr>
          </a:p>
        </p:txBody>
      </p:sp>
      <p:sp>
        <p:nvSpPr>
          <p:cNvPr id="122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EBED6F4-BD1B-4956-8FC4-0449628B342D}" type="slidenum">
              <a:rPr lang="en-GB" smtClean="0">
                <a:solidFill>
                  <a:srgbClr val="898989"/>
                </a:solidFill>
                <a:latin typeface="Calibri" pitchFamily="34" charset="0"/>
              </a:rPr>
              <a:pPr eaLnBrk="1" hangingPunct="1"/>
              <a:t>40</a:t>
            </a:fld>
            <a:endParaRPr lang="en-GB" smtClean="0">
              <a:solidFill>
                <a:srgbClr val="898989"/>
              </a:solidFill>
              <a:latin typeface="Calibri" pitchFamily="34" charset="0"/>
            </a:endParaRPr>
          </a:p>
        </p:txBody>
      </p:sp>
      <p:pic>
        <p:nvPicPr>
          <p:cNvPr id="12292" name="Picture 3" descr="Kent_SSPSSR_294_RGB_72Pp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5949950"/>
            <a:ext cx="11176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274638"/>
            <a:ext cx="6275388" cy="561975"/>
          </a:xfrm>
        </p:spPr>
        <p:txBody>
          <a:bodyPr/>
          <a:lstStyle/>
          <a:p>
            <a:pPr algn="l"/>
            <a:r>
              <a:rPr lang="en-GB" sz="2800" dirty="0" smtClean="0">
                <a:ea typeface="ＭＳ Ｐゴシック" pitchFamily="34" charset="-128"/>
              </a:rPr>
              <a:t>Correlations with the review</a:t>
            </a:r>
          </a:p>
        </p:txBody>
      </p:sp>
    </p:spTree>
    <p:extLst>
      <p:ext uri="{BB962C8B-B14F-4D97-AF65-F5344CB8AC3E}">
        <p14:creationId xmlns:p14="http://schemas.microsoft.com/office/powerpoint/2010/main" val="42808805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B34A9C5-50A3-4AFF-AACE-09EED4F22C25}" type="slidenum">
              <a:rPr lang="en-GB" smtClean="0">
                <a:solidFill>
                  <a:srgbClr val="898989"/>
                </a:solidFill>
                <a:latin typeface="Calibri" pitchFamily="34" charset="0"/>
              </a:rPr>
              <a:pPr eaLnBrk="1" hangingPunct="1"/>
              <a:t>41</a:t>
            </a:fld>
            <a:endParaRPr lang="en-GB" smtClean="0">
              <a:solidFill>
                <a:srgbClr val="898989"/>
              </a:solidFill>
              <a:latin typeface="Calibri" pitchFamily="34" charset="0"/>
            </a:endParaRPr>
          </a:p>
        </p:txBody>
      </p:sp>
      <p:pic>
        <p:nvPicPr>
          <p:cNvPr id="13315" name="Picture 3" descr="Kent_SSPSSR_294_RGB_72Pp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5949950"/>
            <a:ext cx="20161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Content Placeholder 5"/>
          <p:cNvSpPr>
            <a:spLocks noGrp="1"/>
          </p:cNvSpPr>
          <p:nvPr>
            <p:ph idx="1"/>
          </p:nvPr>
        </p:nvSpPr>
        <p:spPr>
          <a:xfrm rot="10800000" flipV="1">
            <a:off x="323850" y="5867400"/>
            <a:ext cx="5976938" cy="801688"/>
          </a:xfrm>
        </p:spPr>
        <p:txBody>
          <a:bodyPr/>
          <a:lstStyle/>
          <a:p>
            <a:pPr>
              <a:buFont typeface="Arial" pitchFamily="34" charset="0"/>
              <a:buNone/>
            </a:pPr>
            <a:endParaRPr lang="en-GB" sz="1800" smtClean="0">
              <a:ea typeface="ＭＳ Ｐゴシック" pitchFamily="34" charset="-128"/>
            </a:endParaRPr>
          </a:p>
          <a:p>
            <a:pPr>
              <a:buFont typeface="Arial" pitchFamily="34" charset="0"/>
              <a:buNone/>
            </a:pPr>
            <a:endParaRPr lang="en-GB" smtClean="0">
              <a:ea typeface="ＭＳ Ｐゴシック" pitchFamily="34" charset="-128"/>
            </a:endParaRPr>
          </a:p>
        </p:txBody>
      </p:sp>
      <p:sp>
        <p:nvSpPr>
          <p:cNvPr id="12293" name="Rectangle 6"/>
          <p:cNvSpPr>
            <a:spLocks noChangeArrowheads="1"/>
          </p:cNvSpPr>
          <p:nvPr/>
        </p:nvSpPr>
        <p:spPr bwMode="auto">
          <a:xfrm>
            <a:off x="150455" y="1124744"/>
            <a:ext cx="8820472" cy="4739759"/>
          </a:xfrm>
          <a:prstGeom prst="rect">
            <a:avLst/>
          </a:prstGeom>
          <a:noFill/>
          <a:ln w="9525">
            <a:noFill/>
            <a:miter lim="800000"/>
            <a:headEnd/>
            <a:tailEnd/>
          </a:ln>
        </p:spPr>
        <p:txBody>
          <a:bodyPr wrap="square">
            <a:spAutoFit/>
          </a:bodyPr>
          <a:lstStyle/>
          <a:p>
            <a:pPr marL="342900" indent="-342900" fontAlgn="base">
              <a:spcBef>
                <a:spcPct val="0"/>
              </a:spcBef>
              <a:spcAft>
                <a:spcPts val="1000"/>
              </a:spcAft>
              <a:buFont typeface="Arial" pitchFamily="34" charset="0"/>
              <a:buChar char="•"/>
              <a:defRPr/>
            </a:pPr>
            <a:r>
              <a:rPr lang="en-GB" dirty="0" smtClean="0">
                <a:solidFill>
                  <a:prstClr val="black"/>
                </a:solidFill>
                <a:ea typeface="ＭＳ Ｐゴシック" pitchFamily="34" charset="-128"/>
              </a:rPr>
              <a:t>Loneliness </a:t>
            </a:r>
            <a:r>
              <a:rPr lang="en-GB" dirty="0">
                <a:solidFill>
                  <a:prstClr val="black"/>
                </a:solidFill>
                <a:ea typeface="ＭＳ Ｐゴシック" pitchFamily="34" charset="-128"/>
              </a:rPr>
              <a:t>as a growing and serious social problem in an </a:t>
            </a:r>
            <a:r>
              <a:rPr lang="en-GB" dirty="0" smtClean="0">
                <a:solidFill>
                  <a:prstClr val="black"/>
                </a:solidFill>
                <a:ea typeface="ＭＳ Ｐゴシック" pitchFamily="34" charset="-128"/>
              </a:rPr>
              <a:t>increasingly </a:t>
            </a:r>
            <a:r>
              <a:rPr lang="en-GB" dirty="0">
                <a:solidFill>
                  <a:prstClr val="black"/>
                </a:solidFill>
                <a:ea typeface="ＭＳ Ｐゴシック" pitchFamily="34" charset="-128"/>
              </a:rPr>
              <a:t>complex and fragmented operating </a:t>
            </a:r>
            <a:r>
              <a:rPr lang="en-GB" dirty="0" smtClean="0">
                <a:solidFill>
                  <a:prstClr val="black"/>
                </a:solidFill>
                <a:ea typeface="ＭＳ Ｐゴシック" pitchFamily="34" charset="-128"/>
              </a:rPr>
              <a:t>environment</a:t>
            </a:r>
          </a:p>
          <a:p>
            <a:pPr marL="342900" indent="-342900" fontAlgn="base">
              <a:spcBef>
                <a:spcPct val="0"/>
              </a:spcBef>
              <a:spcAft>
                <a:spcPts val="1000"/>
              </a:spcAft>
              <a:buFont typeface="Arial" pitchFamily="34" charset="0"/>
              <a:buChar char="•"/>
              <a:defRPr/>
            </a:pPr>
            <a:r>
              <a:rPr lang="en-GB" dirty="0" smtClean="0">
                <a:solidFill>
                  <a:prstClr val="black"/>
                </a:solidFill>
                <a:ea typeface="ＭＳ Ｐゴシック" pitchFamily="34" charset="-128"/>
              </a:rPr>
              <a:t>Services </a:t>
            </a:r>
            <a:r>
              <a:rPr lang="en-GB" dirty="0">
                <a:solidFill>
                  <a:prstClr val="black"/>
                </a:solidFill>
                <a:ea typeface="ＭＳ Ｐゴシック" pitchFamily="34" charset="-128"/>
              </a:rPr>
              <a:t>are acquainted with emerging evidence on social isolation, loneliness associated risks but less clear about how &amp; which specific interventions / services were effective. </a:t>
            </a:r>
            <a:endParaRPr lang="en-GB" dirty="0" smtClean="0">
              <a:solidFill>
                <a:prstClr val="black"/>
              </a:solidFill>
              <a:ea typeface="ＭＳ Ｐゴシック" pitchFamily="34" charset="-128"/>
            </a:endParaRPr>
          </a:p>
          <a:p>
            <a:pPr marL="342900" indent="-342900" fontAlgn="base">
              <a:spcBef>
                <a:spcPct val="0"/>
              </a:spcBef>
              <a:spcAft>
                <a:spcPts val="1000"/>
              </a:spcAft>
              <a:buFont typeface="Arial" pitchFamily="34" charset="0"/>
              <a:buChar char="•"/>
              <a:defRPr/>
            </a:pPr>
            <a:r>
              <a:rPr lang="en-GB" dirty="0" smtClean="0">
                <a:solidFill>
                  <a:prstClr val="black"/>
                </a:solidFill>
                <a:ea typeface="ＭＳ Ｐゴシック" pitchFamily="34" charset="-128"/>
                <a:cs typeface="Arial" charset="0"/>
              </a:rPr>
              <a:t>Service</a:t>
            </a:r>
            <a:r>
              <a:rPr lang="en-GB" b="1" dirty="0" smtClean="0">
                <a:solidFill>
                  <a:prstClr val="black"/>
                </a:solidFill>
                <a:ea typeface="ＭＳ Ｐゴシック" pitchFamily="34" charset="-128"/>
                <a:cs typeface="Arial" charset="0"/>
              </a:rPr>
              <a:t> </a:t>
            </a:r>
            <a:r>
              <a:rPr lang="en-GB" dirty="0">
                <a:solidFill>
                  <a:prstClr val="black"/>
                </a:solidFill>
                <a:ea typeface="ＭＳ Ｐゴシック" pitchFamily="34" charset="-128"/>
                <a:cs typeface="Arial" charset="0"/>
              </a:rPr>
              <a:t>Commissioners</a:t>
            </a:r>
            <a:r>
              <a:rPr lang="en-GB" b="1" dirty="0">
                <a:solidFill>
                  <a:prstClr val="black"/>
                </a:solidFill>
                <a:ea typeface="ＭＳ Ｐゴシック" pitchFamily="34" charset="-128"/>
                <a:cs typeface="Arial" charset="0"/>
              </a:rPr>
              <a:t> </a:t>
            </a:r>
            <a:r>
              <a:rPr lang="en-GB" dirty="0">
                <a:solidFill>
                  <a:prstClr val="black"/>
                </a:solidFill>
                <a:ea typeface="ＭＳ Ｐゴシック" pitchFamily="34" charset="-128"/>
                <a:cs typeface="Arial" charset="0"/>
              </a:rPr>
              <a:t>focused on funding forms of intervention, building community capacity that identify &amp; address needs based on health &amp; social care risk factors &amp; targets - Community Schemes &amp; services more concerned with developing a flexible &amp; intuitive services that respond to individual &amp; situated </a:t>
            </a:r>
            <a:r>
              <a:rPr lang="en-GB" dirty="0" smtClean="0">
                <a:solidFill>
                  <a:prstClr val="black"/>
                </a:solidFill>
                <a:ea typeface="ＭＳ Ｐゴシック" pitchFamily="34" charset="-128"/>
                <a:cs typeface="Arial" charset="0"/>
              </a:rPr>
              <a:t>needs</a:t>
            </a:r>
            <a:endParaRPr lang="en-GB" dirty="0">
              <a:solidFill>
                <a:prstClr val="black"/>
              </a:solidFill>
              <a:ea typeface="ＭＳ Ｐゴシック" pitchFamily="34" charset="-128"/>
              <a:cs typeface="Arial" charset="0"/>
            </a:endParaRPr>
          </a:p>
          <a:p>
            <a:pPr fontAlgn="base">
              <a:spcBef>
                <a:spcPct val="0"/>
              </a:spcBef>
              <a:spcAft>
                <a:spcPts val="1000"/>
              </a:spcAft>
              <a:defRPr/>
            </a:pPr>
            <a:r>
              <a:rPr lang="en-GB" dirty="0" smtClean="0">
                <a:solidFill>
                  <a:prstClr val="black"/>
                </a:solidFill>
                <a:ea typeface="ＭＳ Ｐゴシック" pitchFamily="34" charset="-128"/>
              </a:rPr>
              <a:t>Problematic </a:t>
            </a:r>
            <a:r>
              <a:rPr lang="en-GB" dirty="0">
                <a:solidFill>
                  <a:prstClr val="black"/>
                </a:solidFill>
                <a:ea typeface="ＭＳ Ｐゴシック" pitchFamily="34" charset="-128"/>
              </a:rPr>
              <a:t>was:</a:t>
            </a:r>
          </a:p>
          <a:p>
            <a:pPr marL="342900" indent="-342900" fontAlgn="base">
              <a:spcBef>
                <a:spcPct val="0"/>
              </a:spcBef>
              <a:spcAft>
                <a:spcPts val="1000"/>
              </a:spcAft>
              <a:buFont typeface="Arial" pitchFamily="34" charset="0"/>
              <a:buChar char="•"/>
              <a:defRPr/>
            </a:pPr>
            <a:r>
              <a:rPr lang="en-GB" dirty="0">
                <a:solidFill>
                  <a:prstClr val="black"/>
                </a:solidFill>
                <a:ea typeface="ＭＳ Ｐゴシック" pitchFamily="34" charset="-128"/>
              </a:rPr>
              <a:t>The lack of measures to identify &amp; responded to situated social isolation and loneliness and persistence of single task centred services and models, rather than relational or person centred, integrated, flexible support across the service </a:t>
            </a:r>
            <a:r>
              <a:rPr lang="en-GB" dirty="0" smtClean="0">
                <a:solidFill>
                  <a:prstClr val="black"/>
                </a:solidFill>
                <a:ea typeface="ＭＳ Ｐゴシック" pitchFamily="34" charset="-128"/>
              </a:rPr>
              <a:t>system.</a:t>
            </a:r>
          </a:p>
          <a:p>
            <a:pPr marL="342900" indent="-342900" fontAlgn="base">
              <a:spcBef>
                <a:spcPct val="0"/>
              </a:spcBef>
              <a:spcAft>
                <a:spcPts val="1000"/>
              </a:spcAft>
              <a:buFont typeface="Arial" pitchFamily="34" charset="0"/>
              <a:buChar char="•"/>
              <a:defRPr/>
            </a:pPr>
            <a:r>
              <a:rPr lang="en-GB" dirty="0" smtClean="0">
                <a:solidFill>
                  <a:prstClr val="black"/>
                </a:solidFill>
                <a:ea typeface="ＭＳ Ｐゴシック" pitchFamily="34" charset="-128"/>
              </a:rPr>
              <a:t>Need </a:t>
            </a:r>
            <a:r>
              <a:rPr lang="en-GB" dirty="0">
                <a:solidFill>
                  <a:prstClr val="black"/>
                </a:solidFill>
                <a:ea typeface="ＭＳ Ｐゴシック" pitchFamily="34" charset="-128"/>
              </a:rPr>
              <a:t>for relevant &amp; reliable data, improved dissemination &amp; adoption of innovative approaches, and service impact evaluations </a:t>
            </a:r>
            <a:endParaRPr lang="en-GB" sz="2400" dirty="0" smtClean="0">
              <a:solidFill>
                <a:prstClr val="black"/>
              </a:solidFill>
              <a:latin typeface="Arial" charset="0"/>
              <a:ea typeface="ＭＳ Ｐゴシック" pitchFamily="34" charset="-128"/>
              <a:cs typeface="Arial" charset="0"/>
            </a:endParaRPr>
          </a:p>
        </p:txBody>
      </p:sp>
      <p:sp>
        <p:nvSpPr>
          <p:cNvPr id="6" name="Title 1"/>
          <p:cNvSpPr>
            <a:spLocks noGrp="1"/>
          </p:cNvSpPr>
          <p:nvPr>
            <p:ph type="title"/>
          </p:nvPr>
        </p:nvSpPr>
        <p:spPr>
          <a:xfrm>
            <a:off x="457200" y="274638"/>
            <a:ext cx="6275388" cy="561975"/>
          </a:xfrm>
        </p:spPr>
        <p:txBody>
          <a:bodyPr/>
          <a:lstStyle/>
          <a:p>
            <a:pPr algn="l"/>
            <a:r>
              <a:rPr lang="en-GB" sz="2800" dirty="0" smtClean="0">
                <a:ea typeface="ＭＳ Ｐゴシック" pitchFamily="34" charset="-128"/>
              </a:rPr>
              <a:t>Discussion points</a:t>
            </a:r>
          </a:p>
        </p:txBody>
      </p:sp>
    </p:spTree>
    <p:extLst>
      <p:ext uri="{BB962C8B-B14F-4D97-AF65-F5344CB8AC3E}">
        <p14:creationId xmlns:p14="http://schemas.microsoft.com/office/powerpoint/2010/main" val="10483416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045264C-EA79-4C07-9DE7-7967ADE5010A}" type="slidenum">
              <a:rPr lang="en-GB" smtClean="0">
                <a:solidFill>
                  <a:srgbClr val="898989"/>
                </a:solidFill>
                <a:latin typeface="Calibri" pitchFamily="34" charset="0"/>
              </a:rPr>
              <a:pPr eaLnBrk="1" hangingPunct="1"/>
              <a:t>42</a:t>
            </a:fld>
            <a:endParaRPr lang="en-GB" smtClean="0">
              <a:solidFill>
                <a:srgbClr val="898989"/>
              </a:solidFill>
              <a:latin typeface="Calibri" pitchFamily="34" charset="0"/>
            </a:endParaRPr>
          </a:p>
        </p:txBody>
      </p:sp>
      <p:pic>
        <p:nvPicPr>
          <p:cNvPr id="14339" name="Picture 3" descr="Kent_SSPSSR_294_RGB_72Pp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5949950"/>
            <a:ext cx="20161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itle 5"/>
          <p:cNvSpPr>
            <a:spLocks noGrp="1"/>
          </p:cNvSpPr>
          <p:nvPr>
            <p:ph type="title"/>
          </p:nvPr>
        </p:nvSpPr>
        <p:spPr>
          <a:xfrm>
            <a:off x="457200" y="908720"/>
            <a:ext cx="7931150" cy="4549610"/>
          </a:xfrm>
        </p:spPr>
        <p:txBody>
          <a:bodyPr/>
          <a:lstStyle/>
          <a:p>
            <a:pPr algn="l">
              <a:spcAft>
                <a:spcPts val="1200"/>
              </a:spcAft>
            </a:pPr>
            <a:r>
              <a:rPr lang="en-GB" sz="1800" b="0" dirty="0" smtClean="0">
                <a:solidFill>
                  <a:srgbClr val="FF0000"/>
                </a:solidFill>
                <a:latin typeface="+mn-lt"/>
                <a:ea typeface="ＭＳ Ｐゴシック" pitchFamily="34" charset="-128"/>
                <a:cs typeface="Times New Roman" pitchFamily="18" charset="0"/>
              </a:rPr>
              <a:t>Loneliness is an individual experience</a:t>
            </a:r>
            <a:r>
              <a:rPr lang="en-GB" sz="1800" b="0" dirty="0">
                <a:solidFill>
                  <a:srgbClr val="FF0000"/>
                </a:solidFill>
                <a:latin typeface="+mn-lt"/>
                <a:ea typeface="ＭＳ Ｐゴシック" pitchFamily="34" charset="-128"/>
                <a:cs typeface="Times New Roman" pitchFamily="18" charset="0"/>
              </a:rPr>
              <a:t/>
            </a:r>
            <a:br>
              <a:rPr lang="en-GB" sz="1800" b="0" dirty="0">
                <a:solidFill>
                  <a:srgbClr val="FF0000"/>
                </a:solidFill>
                <a:latin typeface="+mn-lt"/>
                <a:ea typeface="ＭＳ Ｐゴシック" pitchFamily="34" charset="-128"/>
                <a:cs typeface="Times New Roman" pitchFamily="18" charset="0"/>
              </a:rPr>
            </a:br>
            <a:r>
              <a:rPr lang="en-GB" sz="1800" b="0" dirty="0" smtClean="0">
                <a:solidFill>
                  <a:srgbClr val="FF0000"/>
                </a:solidFill>
                <a:latin typeface="+mn-lt"/>
                <a:ea typeface="ＭＳ Ｐゴシック" pitchFamily="34" charset="-128"/>
                <a:cs typeface="Times New Roman" pitchFamily="18" charset="0"/>
              </a:rPr>
              <a:t/>
            </a:r>
            <a:br>
              <a:rPr lang="en-GB" sz="1800" b="0" dirty="0" smtClean="0">
                <a:solidFill>
                  <a:srgbClr val="FF0000"/>
                </a:solidFill>
                <a:latin typeface="+mn-lt"/>
                <a:ea typeface="ＭＳ Ｐゴシック" pitchFamily="34" charset="-128"/>
                <a:cs typeface="Times New Roman" pitchFamily="18" charset="0"/>
              </a:rPr>
            </a:br>
            <a:r>
              <a:rPr lang="en-GB" sz="1800" b="0" dirty="0" smtClean="0">
                <a:latin typeface="+mn-lt"/>
                <a:ea typeface="ＭＳ Ｐゴシック" pitchFamily="34" charset="-128"/>
                <a:cs typeface="Times New Roman" pitchFamily="18" charset="0"/>
              </a:rPr>
              <a:t>recognise the psycho-social element of loneliness don</a:t>
            </a:r>
            <a:r>
              <a:rPr lang="en-GB" altLang="en-US" sz="1800" b="0" dirty="0" smtClean="0">
                <a:latin typeface="+mn-lt"/>
                <a:ea typeface="ＭＳ Ｐゴシック" pitchFamily="34" charset="-128"/>
                <a:cs typeface="Times New Roman" pitchFamily="18" charset="0"/>
              </a:rPr>
              <a:t>’</a:t>
            </a:r>
            <a:r>
              <a:rPr lang="en-GB" sz="1800" b="0" dirty="0" smtClean="0">
                <a:latin typeface="+mn-lt"/>
                <a:ea typeface="ＭＳ Ｐゴシック" pitchFamily="34" charset="-128"/>
                <a:cs typeface="Times New Roman" pitchFamily="18" charset="0"/>
              </a:rPr>
              <a:t>t assume all people going through a particular life event or transition will respond in the same way</a:t>
            </a:r>
            <a:br>
              <a:rPr lang="en-GB" sz="1800" b="0" dirty="0" smtClean="0">
                <a:latin typeface="+mn-lt"/>
                <a:ea typeface="ＭＳ Ｐゴシック" pitchFamily="34" charset="-128"/>
                <a:cs typeface="Times New Roman" pitchFamily="18" charset="0"/>
              </a:rPr>
            </a:br>
            <a:r>
              <a:rPr lang="en-GB" sz="1800" b="0" dirty="0" smtClean="0">
                <a:latin typeface="+mn-lt"/>
                <a:ea typeface="ＭＳ Ｐゴシック" pitchFamily="34" charset="-128"/>
                <a:cs typeface="Times New Roman" pitchFamily="18" charset="0"/>
              </a:rPr>
              <a:t/>
            </a:r>
            <a:br>
              <a:rPr lang="en-GB" sz="1800" b="0" dirty="0" smtClean="0">
                <a:latin typeface="+mn-lt"/>
                <a:ea typeface="ＭＳ Ｐゴシック" pitchFamily="34" charset="-128"/>
                <a:cs typeface="Times New Roman" pitchFamily="18" charset="0"/>
              </a:rPr>
            </a:br>
            <a:r>
              <a:rPr lang="en-GB" sz="1800" b="0" dirty="0" smtClean="0">
                <a:solidFill>
                  <a:srgbClr val="FF0000"/>
                </a:solidFill>
                <a:latin typeface="+mn-lt"/>
                <a:ea typeface="ＭＳ Ｐゴシック" pitchFamily="34" charset="-128"/>
                <a:cs typeface="Times New Roman" pitchFamily="18" charset="0"/>
              </a:rPr>
              <a:t>Context is Key</a:t>
            </a:r>
            <a:br>
              <a:rPr lang="en-GB" sz="1800" b="0" dirty="0" smtClean="0">
                <a:solidFill>
                  <a:srgbClr val="FF0000"/>
                </a:solidFill>
                <a:latin typeface="+mn-lt"/>
                <a:ea typeface="ＭＳ Ｐゴシック" pitchFamily="34" charset="-128"/>
                <a:cs typeface="Times New Roman" pitchFamily="18" charset="0"/>
              </a:rPr>
            </a:br>
            <a:r>
              <a:rPr lang="en-GB" sz="1800" b="0" dirty="0" smtClean="0">
                <a:solidFill>
                  <a:srgbClr val="FF0000"/>
                </a:solidFill>
                <a:latin typeface="+mn-lt"/>
                <a:ea typeface="ＭＳ Ｐゴシック" pitchFamily="34" charset="-128"/>
                <a:cs typeface="Times New Roman" pitchFamily="18" charset="0"/>
              </a:rPr>
              <a:t/>
            </a:r>
            <a:br>
              <a:rPr lang="en-GB" sz="1800" b="0" dirty="0" smtClean="0">
                <a:solidFill>
                  <a:srgbClr val="FF0000"/>
                </a:solidFill>
                <a:latin typeface="+mn-lt"/>
                <a:ea typeface="ＭＳ Ｐゴシック" pitchFamily="34" charset="-128"/>
                <a:cs typeface="Times New Roman" pitchFamily="18" charset="0"/>
              </a:rPr>
            </a:br>
            <a:r>
              <a:rPr lang="en-GB" sz="1800" b="0" dirty="0" smtClean="0">
                <a:solidFill>
                  <a:srgbClr val="FF0000"/>
                </a:solidFill>
                <a:latin typeface="+mn-lt"/>
                <a:ea typeface="ＭＳ Ｐゴシック" pitchFamily="34" charset="-128"/>
                <a:cs typeface="Times New Roman" pitchFamily="18" charset="0"/>
              </a:rPr>
              <a:t>  </a:t>
            </a:r>
            <a:r>
              <a:rPr lang="en-GB" sz="1800" b="0" dirty="0" smtClean="0">
                <a:latin typeface="+mn-lt"/>
                <a:ea typeface="ＭＳ Ｐゴシック" pitchFamily="34" charset="-128"/>
                <a:cs typeface="Times New Roman" pitchFamily="18" charset="0"/>
              </a:rPr>
              <a:t>- This requires a better understanding of how a service, intervention or tool operates in a particular context</a:t>
            </a:r>
            <a:br>
              <a:rPr lang="en-GB" sz="1800" b="0" dirty="0" smtClean="0">
                <a:latin typeface="+mn-lt"/>
                <a:ea typeface="ＭＳ Ｐゴシック" pitchFamily="34" charset="-128"/>
                <a:cs typeface="Times New Roman" pitchFamily="18" charset="0"/>
              </a:rPr>
            </a:br>
            <a:r>
              <a:rPr lang="en-GB" sz="1800" b="0" dirty="0" smtClean="0">
                <a:latin typeface="+mn-lt"/>
                <a:ea typeface="ＭＳ Ｐゴシック" pitchFamily="34" charset="-128"/>
                <a:cs typeface="Times New Roman" pitchFamily="18" charset="0"/>
              </a:rPr>
              <a:t/>
            </a:r>
            <a:br>
              <a:rPr lang="en-GB" sz="1800" b="0" dirty="0" smtClean="0">
                <a:latin typeface="+mn-lt"/>
                <a:ea typeface="ＭＳ Ｐゴシック" pitchFamily="34" charset="-128"/>
                <a:cs typeface="Times New Roman" pitchFamily="18" charset="0"/>
              </a:rPr>
            </a:br>
            <a:r>
              <a:rPr lang="en-GB" sz="1800" b="0" dirty="0" smtClean="0">
                <a:latin typeface="+mn-lt"/>
                <a:ea typeface="ＭＳ Ｐゴシック" pitchFamily="34" charset="-128"/>
                <a:cs typeface="Times New Roman" pitchFamily="18" charset="0"/>
              </a:rPr>
              <a:t>Focus on </a:t>
            </a:r>
            <a:r>
              <a:rPr lang="en-GB" altLang="en-US" sz="1800" b="0" dirty="0" smtClean="0">
                <a:solidFill>
                  <a:srgbClr val="FF0000"/>
                </a:solidFill>
                <a:latin typeface="+mn-lt"/>
                <a:ea typeface="ＭＳ Ｐゴシック" pitchFamily="34" charset="-128"/>
                <a:cs typeface="Times New Roman" pitchFamily="18" charset="0"/>
              </a:rPr>
              <a:t>“</a:t>
            </a:r>
            <a:r>
              <a:rPr lang="en-GB" sz="1800" b="0" dirty="0" smtClean="0">
                <a:solidFill>
                  <a:srgbClr val="FF0000"/>
                </a:solidFill>
                <a:latin typeface="+mn-lt"/>
                <a:ea typeface="ＭＳ Ｐゴシック" pitchFamily="34" charset="-128"/>
                <a:cs typeface="Times New Roman" pitchFamily="18" charset="0"/>
              </a:rPr>
              <a:t>business as usual</a:t>
            </a:r>
            <a:r>
              <a:rPr lang="en-GB" altLang="en-US" sz="1800" b="0" dirty="0" smtClean="0">
                <a:latin typeface="+mn-lt"/>
                <a:ea typeface="ＭＳ Ｐゴシック" pitchFamily="34" charset="-128"/>
                <a:cs typeface="Times New Roman" pitchFamily="18" charset="0"/>
              </a:rPr>
              <a:t>”</a:t>
            </a:r>
            <a:r>
              <a:rPr lang="en-GB" sz="1800" b="0" dirty="0" smtClean="0">
                <a:latin typeface="+mn-lt"/>
                <a:ea typeface="ＭＳ Ｐゴシック" pitchFamily="34" charset="-128"/>
                <a:cs typeface="Times New Roman" pitchFamily="18" charset="0"/>
              </a:rPr>
              <a:t> methods</a:t>
            </a:r>
            <a:br>
              <a:rPr lang="en-GB" sz="1800" b="0" dirty="0" smtClean="0">
                <a:latin typeface="+mn-lt"/>
                <a:ea typeface="ＭＳ Ｐゴシック" pitchFamily="34" charset="-128"/>
                <a:cs typeface="Times New Roman" pitchFamily="18" charset="0"/>
              </a:rPr>
            </a:br>
            <a:r>
              <a:rPr lang="en-GB" sz="1800" b="0" dirty="0" smtClean="0">
                <a:latin typeface="+mn-lt"/>
                <a:ea typeface="ＭＳ Ｐゴシック" pitchFamily="34" charset="-128"/>
                <a:cs typeface="Times New Roman" pitchFamily="18" charset="0"/>
              </a:rPr>
              <a:t/>
            </a:r>
            <a:br>
              <a:rPr lang="en-GB" sz="1800" b="0" dirty="0" smtClean="0">
                <a:latin typeface="+mn-lt"/>
                <a:ea typeface="ＭＳ Ｐゴシック" pitchFamily="34" charset="-128"/>
                <a:cs typeface="Times New Roman" pitchFamily="18" charset="0"/>
              </a:rPr>
            </a:br>
            <a:r>
              <a:rPr lang="en-GB" sz="1800" b="0" dirty="0" smtClean="0">
                <a:latin typeface="+mn-lt"/>
                <a:ea typeface="ＭＳ Ｐゴシック" pitchFamily="34" charset="-128"/>
                <a:cs typeface="Times New Roman" pitchFamily="18" charset="0"/>
              </a:rPr>
              <a:t> – as budgets &amp; income are squeezed, improving communication and integration will improve identifying loneliness as part of day-to-day services</a:t>
            </a:r>
            <a:br>
              <a:rPr lang="en-GB" sz="1800" b="0" dirty="0" smtClean="0">
                <a:latin typeface="+mn-lt"/>
                <a:ea typeface="ＭＳ Ｐゴシック" pitchFamily="34" charset="-128"/>
                <a:cs typeface="Times New Roman" pitchFamily="18" charset="0"/>
              </a:rPr>
            </a:br>
            <a:r>
              <a:rPr lang="en-GB" sz="1800" b="0" dirty="0" smtClean="0">
                <a:latin typeface="+mn-lt"/>
                <a:ea typeface="ＭＳ Ｐゴシック" pitchFamily="34" charset="-128"/>
                <a:cs typeface="Times New Roman" pitchFamily="18" charset="0"/>
              </a:rPr>
              <a:t>Be aware of the </a:t>
            </a:r>
            <a:r>
              <a:rPr lang="en-GB" sz="1800" b="0" dirty="0" smtClean="0">
                <a:solidFill>
                  <a:srgbClr val="FF0000"/>
                </a:solidFill>
                <a:latin typeface="+mn-lt"/>
                <a:ea typeface="ＭＳ Ｐゴシック" pitchFamily="34" charset="-128"/>
                <a:cs typeface="Times New Roman" pitchFamily="18" charset="0"/>
              </a:rPr>
              <a:t>macro , meso and micro </a:t>
            </a:r>
            <a:r>
              <a:rPr lang="en-GB" sz="1800" b="0" dirty="0" smtClean="0">
                <a:latin typeface="+mn-lt"/>
                <a:ea typeface="ＭＳ Ｐゴシック" pitchFamily="34" charset="-128"/>
                <a:cs typeface="Times New Roman" pitchFamily="18" charset="0"/>
              </a:rPr>
              <a:t>dimensions of loneliness</a:t>
            </a:r>
          </a:p>
        </p:txBody>
      </p:sp>
      <p:sp>
        <p:nvSpPr>
          <p:cNvPr id="5" name="Title 1"/>
          <p:cNvSpPr txBox="1">
            <a:spLocks/>
          </p:cNvSpPr>
          <p:nvPr/>
        </p:nvSpPr>
        <p:spPr bwMode="auto">
          <a:xfrm>
            <a:off x="457200" y="274638"/>
            <a:ext cx="62753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kern="1200">
                <a:solidFill>
                  <a:schemeClr val="tx1"/>
                </a:solidFill>
                <a:latin typeface="+mj-lt"/>
                <a:ea typeface="ＭＳ Ｐゴシック" charset="0"/>
                <a:cs typeface="+mj-cs"/>
              </a:defRPr>
            </a:lvl1pPr>
            <a:lvl2pPr algn="ctr" rtl="0" eaLnBrk="0" fontAlgn="base" hangingPunct="0">
              <a:spcBef>
                <a:spcPct val="0"/>
              </a:spcBef>
              <a:spcAft>
                <a:spcPct val="0"/>
              </a:spcAft>
              <a:defRPr sz="2400" b="1">
                <a:solidFill>
                  <a:schemeClr val="tx1"/>
                </a:solidFill>
                <a:latin typeface="Calibri" pitchFamily="34" charset="0"/>
                <a:ea typeface="ＭＳ Ｐゴシック" charset="0"/>
              </a:defRPr>
            </a:lvl2pPr>
            <a:lvl3pPr algn="ctr" rtl="0" eaLnBrk="0" fontAlgn="base" hangingPunct="0">
              <a:spcBef>
                <a:spcPct val="0"/>
              </a:spcBef>
              <a:spcAft>
                <a:spcPct val="0"/>
              </a:spcAft>
              <a:defRPr sz="2400" b="1">
                <a:solidFill>
                  <a:schemeClr val="tx1"/>
                </a:solidFill>
                <a:latin typeface="Calibri" pitchFamily="34" charset="0"/>
                <a:ea typeface="ＭＳ Ｐゴシック" charset="0"/>
              </a:defRPr>
            </a:lvl3pPr>
            <a:lvl4pPr algn="ctr" rtl="0" eaLnBrk="0" fontAlgn="base" hangingPunct="0">
              <a:spcBef>
                <a:spcPct val="0"/>
              </a:spcBef>
              <a:spcAft>
                <a:spcPct val="0"/>
              </a:spcAft>
              <a:defRPr sz="2400" b="1">
                <a:solidFill>
                  <a:schemeClr val="tx1"/>
                </a:solidFill>
                <a:latin typeface="Calibri" pitchFamily="34" charset="0"/>
                <a:ea typeface="ＭＳ Ｐゴシック" charset="0"/>
              </a:defRPr>
            </a:lvl4pPr>
            <a:lvl5pPr algn="ctr" rtl="0" eaLnBrk="0" fontAlgn="base" hangingPunct="0">
              <a:spcBef>
                <a:spcPct val="0"/>
              </a:spcBef>
              <a:spcAft>
                <a:spcPct val="0"/>
              </a:spcAft>
              <a:defRPr sz="2400" b="1">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800" dirty="0" smtClean="0">
                <a:ea typeface="ＭＳ Ｐゴシック" pitchFamily="34" charset="-128"/>
              </a:rPr>
              <a:t>Recommendations: service development</a:t>
            </a:r>
          </a:p>
        </p:txBody>
      </p:sp>
    </p:spTree>
    <p:extLst>
      <p:ext uri="{BB962C8B-B14F-4D97-AF65-F5344CB8AC3E}">
        <p14:creationId xmlns:p14="http://schemas.microsoft.com/office/powerpoint/2010/main" val="14181534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95536" y="980728"/>
            <a:ext cx="8219256" cy="4536231"/>
          </a:xfrm>
        </p:spPr>
        <p:txBody>
          <a:bodyPr/>
          <a:lstStyle/>
          <a:p>
            <a:pPr>
              <a:spcBef>
                <a:spcPts val="0"/>
              </a:spcBef>
              <a:spcAft>
                <a:spcPts val="1800"/>
              </a:spcAft>
              <a:buFont typeface="Arial" pitchFamily="34" charset="0"/>
              <a:buNone/>
            </a:pPr>
            <a:r>
              <a:rPr lang="en-GB" sz="1800" dirty="0" smtClean="0">
                <a:ea typeface="ＭＳ Ｐゴシック" pitchFamily="34" charset="-128"/>
              </a:rPr>
              <a:t>Research has mainly focused on extrinsic factors. </a:t>
            </a:r>
          </a:p>
          <a:p>
            <a:pPr>
              <a:spcBef>
                <a:spcPts val="0"/>
              </a:spcBef>
              <a:spcAft>
                <a:spcPts val="1800"/>
              </a:spcAft>
            </a:pPr>
            <a:r>
              <a:rPr lang="en-GB" sz="1800" dirty="0" smtClean="0">
                <a:ea typeface="ＭＳ Ｐゴシック" pitchFamily="34" charset="-128"/>
              </a:rPr>
              <a:t> Of the 4 broad types interventions: </a:t>
            </a:r>
          </a:p>
          <a:p>
            <a:pPr marL="971550" lvl="1" indent="-514350">
              <a:spcBef>
                <a:spcPts val="0"/>
              </a:spcBef>
              <a:spcAft>
                <a:spcPts val="1800"/>
              </a:spcAft>
              <a:buFont typeface="Arial" pitchFamily="34" charset="0"/>
              <a:buNone/>
            </a:pPr>
            <a:r>
              <a:rPr lang="en-GB" sz="1800" b="1" dirty="0" smtClean="0">
                <a:ea typeface="ＭＳ Ｐゴシック" pitchFamily="34" charset="-128"/>
              </a:rPr>
              <a:t>i.</a:t>
            </a:r>
            <a:r>
              <a:rPr lang="en-GB" sz="1800" dirty="0" smtClean="0">
                <a:ea typeface="ＭＳ Ｐゴシック" pitchFamily="34" charset="-128"/>
              </a:rPr>
              <a:t> Improving social skills , </a:t>
            </a:r>
            <a:r>
              <a:rPr lang="en-GB" sz="1800" b="1" dirty="0" smtClean="0">
                <a:ea typeface="ＭＳ Ｐゴシック" pitchFamily="34" charset="-128"/>
              </a:rPr>
              <a:t>ii.</a:t>
            </a:r>
            <a:r>
              <a:rPr lang="en-GB" sz="1800" dirty="0" smtClean="0">
                <a:ea typeface="ＭＳ Ｐゴシック" pitchFamily="34" charset="-128"/>
              </a:rPr>
              <a:t> enhancing social support, </a:t>
            </a:r>
            <a:r>
              <a:rPr lang="en-GB" sz="1800" b="1" dirty="0" smtClean="0">
                <a:ea typeface="ＭＳ Ｐゴシック" pitchFamily="34" charset="-128"/>
              </a:rPr>
              <a:t>iii.</a:t>
            </a:r>
            <a:r>
              <a:rPr lang="en-GB" sz="1800" dirty="0" smtClean="0">
                <a:ea typeface="ＭＳ Ｐゴシック" pitchFamily="34" charset="-128"/>
              </a:rPr>
              <a:t> increasing </a:t>
            </a:r>
          </a:p>
          <a:p>
            <a:pPr marL="971550" lvl="1" indent="-514350">
              <a:spcBef>
                <a:spcPts val="0"/>
              </a:spcBef>
              <a:spcAft>
                <a:spcPts val="1800"/>
              </a:spcAft>
              <a:buFont typeface="Arial" pitchFamily="34" charset="0"/>
              <a:buNone/>
            </a:pPr>
            <a:r>
              <a:rPr lang="en-GB" sz="1800" dirty="0" smtClean="0">
                <a:ea typeface="ＭＳ Ｐゴシック" pitchFamily="34" charset="-128"/>
              </a:rPr>
              <a:t>opportunities for social interaction and </a:t>
            </a:r>
            <a:r>
              <a:rPr lang="en-GB" sz="1800" b="1" dirty="0" smtClean="0">
                <a:ea typeface="ＭＳ Ｐゴシック" pitchFamily="34" charset="-128"/>
              </a:rPr>
              <a:t>iv.</a:t>
            </a:r>
            <a:r>
              <a:rPr lang="en-GB" sz="1800" dirty="0" smtClean="0">
                <a:ea typeface="ＭＳ Ｐゴシック" pitchFamily="34" charset="-128"/>
              </a:rPr>
              <a:t> addressing maladaptive social </a:t>
            </a:r>
          </a:p>
          <a:p>
            <a:pPr marL="971550" lvl="1" indent="-514350">
              <a:spcBef>
                <a:spcPts val="0"/>
              </a:spcBef>
              <a:spcAft>
                <a:spcPts val="1800"/>
              </a:spcAft>
              <a:buFont typeface="Arial" pitchFamily="34" charset="0"/>
              <a:buNone/>
            </a:pPr>
            <a:r>
              <a:rPr lang="en-GB" sz="1800" dirty="0" smtClean="0">
                <a:ea typeface="ＭＳ Ｐゴシック" pitchFamily="34" charset="-128"/>
              </a:rPr>
              <a:t>cognition - when tested, </a:t>
            </a:r>
            <a:r>
              <a:rPr lang="en-GB" sz="1800" b="1" dirty="0" smtClean="0">
                <a:ea typeface="ＭＳ Ｐゴシック" pitchFamily="34" charset="-128"/>
              </a:rPr>
              <a:t>iv. </a:t>
            </a:r>
            <a:r>
              <a:rPr lang="en-GB" sz="1800" dirty="0" smtClean="0">
                <a:ea typeface="ＭＳ Ｐゴシック" pitchFamily="34" charset="-128"/>
              </a:rPr>
              <a:t>was found to be the most effective. </a:t>
            </a:r>
          </a:p>
          <a:p>
            <a:pPr>
              <a:spcBef>
                <a:spcPts val="0"/>
              </a:spcBef>
              <a:spcAft>
                <a:spcPts val="1800"/>
              </a:spcAft>
            </a:pPr>
            <a:r>
              <a:rPr lang="en-GB" sz="1800" dirty="0" smtClean="0">
                <a:ea typeface="ＭＳ Ｐゴシック" pitchFamily="34" charset="-128"/>
              </a:rPr>
              <a:t>Little evidence on how to use more than one strategy or pathway, i.e. there is a need to know more on a) how services can address both physical / practical barriers to socialising and personal or psychological causes of loneliness and b) how to combining intervention strategies, i.e. consideration of individual needs  as well as providing opportunities for social interactions    </a:t>
            </a:r>
            <a:endParaRPr lang="en-GB" sz="1800" b="1" dirty="0" smtClean="0">
              <a:ea typeface="ＭＳ Ｐゴシック" pitchFamily="34" charset="-128"/>
            </a:endParaRPr>
          </a:p>
          <a:p>
            <a:pPr>
              <a:spcBef>
                <a:spcPts val="0"/>
              </a:spcBef>
              <a:spcAft>
                <a:spcPts val="1800"/>
              </a:spcAft>
            </a:pPr>
            <a:r>
              <a:rPr lang="en-GB" sz="1800" dirty="0" smtClean="0">
                <a:ea typeface="ＭＳ Ｐゴシック" pitchFamily="34" charset="-128"/>
              </a:rPr>
              <a:t> Investigate and evaluate a social identity approach to reducing loneliness</a:t>
            </a:r>
          </a:p>
        </p:txBody>
      </p:sp>
      <p:sp>
        <p:nvSpPr>
          <p:cNvPr id="153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35D1990-6546-4EE2-BC58-5ABC5A8ED6E8}" type="slidenum">
              <a:rPr lang="en-GB" smtClean="0">
                <a:solidFill>
                  <a:srgbClr val="898989"/>
                </a:solidFill>
                <a:latin typeface="Calibri" pitchFamily="34" charset="0"/>
              </a:rPr>
              <a:pPr eaLnBrk="1" hangingPunct="1"/>
              <a:t>43</a:t>
            </a:fld>
            <a:endParaRPr lang="en-GB" smtClean="0">
              <a:solidFill>
                <a:srgbClr val="898989"/>
              </a:solidFill>
              <a:latin typeface="Calibri" pitchFamily="34" charset="0"/>
            </a:endParaRPr>
          </a:p>
        </p:txBody>
      </p:sp>
      <p:pic>
        <p:nvPicPr>
          <p:cNvPr id="15364" name="Picture 3" descr="Kent_SSPSSR_294_RGB_72Pp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5949950"/>
            <a:ext cx="15843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457200" y="274638"/>
            <a:ext cx="62753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kern="1200">
                <a:solidFill>
                  <a:schemeClr val="tx1"/>
                </a:solidFill>
                <a:latin typeface="+mj-lt"/>
                <a:ea typeface="ＭＳ Ｐゴシック" charset="0"/>
                <a:cs typeface="+mj-cs"/>
              </a:defRPr>
            </a:lvl1pPr>
            <a:lvl2pPr algn="ctr" rtl="0" eaLnBrk="0" fontAlgn="base" hangingPunct="0">
              <a:spcBef>
                <a:spcPct val="0"/>
              </a:spcBef>
              <a:spcAft>
                <a:spcPct val="0"/>
              </a:spcAft>
              <a:defRPr sz="2400" b="1">
                <a:solidFill>
                  <a:schemeClr val="tx1"/>
                </a:solidFill>
                <a:latin typeface="Calibri" pitchFamily="34" charset="0"/>
                <a:ea typeface="ＭＳ Ｐゴシック" charset="0"/>
              </a:defRPr>
            </a:lvl2pPr>
            <a:lvl3pPr algn="ctr" rtl="0" eaLnBrk="0" fontAlgn="base" hangingPunct="0">
              <a:spcBef>
                <a:spcPct val="0"/>
              </a:spcBef>
              <a:spcAft>
                <a:spcPct val="0"/>
              </a:spcAft>
              <a:defRPr sz="2400" b="1">
                <a:solidFill>
                  <a:schemeClr val="tx1"/>
                </a:solidFill>
                <a:latin typeface="Calibri" pitchFamily="34" charset="0"/>
                <a:ea typeface="ＭＳ Ｐゴシック" charset="0"/>
              </a:defRPr>
            </a:lvl3pPr>
            <a:lvl4pPr algn="ctr" rtl="0" eaLnBrk="0" fontAlgn="base" hangingPunct="0">
              <a:spcBef>
                <a:spcPct val="0"/>
              </a:spcBef>
              <a:spcAft>
                <a:spcPct val="0"/>
              </a:spcAft>
              <a:defRPr sz="2400" b="1">
                <a:solidFill>
                  <a:schemeClr val="tx1"/>
                </a:solidFill>
                <a:latin typeface="Calibri" pitchFamily="34" charset="0"/>
                <a:ea typeface="ＭＳ Ｐゴシック" charset="0"/>
              </a:defRPr>
            </a:lvl4pPr>
            <a:lvl5pPr algn="ctr" rtl="0" eaLnBrk="0" fontAlgn="base" hangingPunct="0">
              <a:spcBef>
                <a:spcPct val="0"/>
              </a:spcBef>
              <a:spcAft>
                <a:spcPct val="0"/>
              </a:spcAft>
              <a:defRPr sz="2400" b="1">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800" dirty="0" smtClean="0">
                <a:ea typeface="ＭＳ Ｐゴシック" pitchFamily="34" charset="-128"/>
              </a:rPr>
              <a:t>Recommendations: future research</a:t>
            </a:r>
          </a:p>
        </p:txBody>
      </p:sp>
    </p:spTree>
    <p:extLst>
      <p:ext uri="{BB962C8B-B14F-4D97-AF65-F5344CB8AC3E}">
        <p14:creationId xmlns:p14="http://schemas.microsoft.com/office/powerpoint/2010/main" val="14669263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rot="10800000" flipV="1">
            <a:off x="323528" y="779364"/>
            <a:ext cx="8424936" cy="5170586"/>
          </a:xfrm>
          <a:ln/>
        </p:spPr>
        <p:txBody>
          <a:bodyPr/>
          <a:lstStyle/>
          <a:p>
            <a:pPr algn="l">
              <a:spcAft>
                <a:spcPts val="1200"/>
              </a:spcAft>
            </a:pPr>
            <a:r>
              <a:rPr lang="en-GB" sz="1800" dirty="0" smtClean="0">
                <a:ea typeface="ＭＳ Ｐゴシック" pitchFamily="34" charset="-128"/>
              </a:rPr>
              <a:t>3  Dimensions of Loneliness:</a:t>
            </a:r>
            <a:br>
              <a:rPr lang="en-GB" sz="1800" dirty="0" smtClean="0">
                <a:ea typeface="ＭＳ Ｐゴシック" pitchFamily="34" charset="-128"/>
              </a:rPr>
            </a:br>
            <a:r>
              <a:rPr lang="en-GB" sz="1800" dirty="0" smtClean="0">
                <a:ea typeface="ＭＳ Ｐゴシック" pitchFamily="34" charset="-128"/>
              </a:rPr>
              <a:t/>
            </a:r>
            <a:br>
              <a:rPr lang="en-GB" sz="1800" dirty="0" smtClean="0">
                <a:ea typeface="ＭＳ Ｐゴシック" pitchFamily="34" charset="-128"/>
              </a:rPr>
            </a:br>
            <a:r>
              <a:rPr lang="en-GB" sz="1800" dirty="0" smtClean="0">
                <a:solidFill>
                  <a:srgbClr val="FF0000"/>
                </a:solidFill>
                <a:ea typeface="ＭＳ Ｐゴシック" pitchFamily="34" charset="-128"/>
              </a:rPr>
              <a:t>Micro: Individual Case Studies.</a:t>
            </a:r>
            <a:r>
              <a:rPr lang="en-GB" sz="1800" dirty="0" smtClean="0">
                <a:ea typeface="ＭＳ Ｐゴシック" pitchFamily="34" charset="-128"/>
              </a:rPr>
              <a:t> </a:t>
            </a:r>
            <a:br>
              <a:rPr lang="en-GB" sz="1800" dirty="0" smtClean="0">
                <a:ea typeface="ＭＳ Ｐゴシック" pitchFamily="34" charset="-128"/>
              </a:rPr>
            </a:br>
            <a:r>
              <a:rPr lang="en-GB" sz="1800" b="0" dirty="0" smtClean="0">
                <a:ea typeface="ＭＳ Ｐゴシック" pitchFamily="34" charset="-128"/>
              </a:rPr>
              <a:t>Utilising a range or inter-disciplinary approaches to explore pathways into / out of loneliness and social isolation.</a:t>
            </a:r>
            <a:r>
              <a:rPr lang="en-GB" sz="1800" dirty="0" smtClean="0">
                <a:ea typeface="ＭＳ Ｐゴシック" pitchFamily="34" charset="-128"/>
              </a:rPr>
              <a:t/>
            </a:r>
            <a:br>
              <a:rPr lang="en-GB" sz="1800" dirty="0" smtClean="0">
                <a:ea typeface="ＭＳ Ｐゴシック" pitchFamily="34" charset="-128"/>
              </a:rPr>
            </a:br>
            <a:r>
              <a:rPr lang="en-GB" sz="1800" dirty="0" smtClean="0">
                <a:ea typeface="ＭＳ Ｐゴシック" pitchFamily="34" charset="-128"/>
              </a:rPr>
              <a:t/>
            </a:r>
            <a:br>
              <a:rPr lang="en-GB" sz="1800" dirty="0" smtClean="0">
                <a:ea typeface="ＭＳ Ｐゴシック" pitchFamily="34" charset="-128"/>
              </a:rPr>
            </a:br>
            <a:r>
              <a:rPr lang="en-GB" sz="1800" dirty="0" smtClean="0">
                <a:solidFill>
                  <a:srgbClr val="FF0000"/>
                </a:solidFill>
                <a:ea typeface="ＭＳ Ｐゴシック" pitchFamily="34" charset="-128"/>
              </a:rPr>
              <a:t>Meso: Ethnographic studies of non familial related others. </a:t>
            </a:r>
            <a:br>
              <a:rPr lang="en-GB" sz="1800" dirty="0" smtClean="0">
                <a:solidFill>
                  <a:srgbClr val="FF0000"/>
                </a:solidFill>
                <a:ea typeface="ＭＳ Ｐゴシック" pitchFamily="34" charset="-128"/>
              </a:rPr>
            </a:br>
            <a:r>
              <a:rPr lang="en-GB" sz="1800" dirty="0" smtClean="0">
                <a:solidFill>
                  <a:srgbClr val="FF0000"/>
                </a:solidFill>
                <a:ea typeface="ＭＳ Ｐゴシック" pitchFamily="34" charset="-128"/>
              </a:rPr>
              <a:t> </a:t>
            </a:r>
            <a:r>
              <a:rPr lang="en-GB" sz="1800" b="0" dirty="0" smtClean="0">
                <a:ea typeface="ＭＳ Ｐゴシック" pitchFamily="34" charset="-128"/>
              </a:rPr>
              <a:t>Recognition and engagement with socially isolated &amp; lonely older adults in a local neighbourhood. </a:t>
            </a:r>
            <a:r>
              <a:rPr lang="en-GB" sz="1800" dirty="0" smtClean="0">
                <a:ea typeface="ＭＳ Ｐゴシック" pitchFamily="34" charset="-128"/>
              </a:rPr>
              <a:t/>
            </a:r>
            <a:br>
              <a:rPr lang="en-GB" sz="1800" dirty="0" smtClean="0">
                <a:ea typeface="ＭＳ Ｐゴシック" pitchFamily="34" charset="-128"/>
              </a:rPr>
            </a:br>
            <a:r>
              <a:rPr lang="en-GB" sz="1800" dirty="0" smtClean="0">
                <a:ea typeface="ＭＳ Ｐゴシック" pitchFamily="34" charset="-128"/>
              </a:rPr>
              <a:t/>
            </a:r>
            <a:br>
              <a:rPr lang="en-GB" sz="1800" dirty="0" smtClean="0">
                <a:ea typeface="ＭＳ Ｐゴシック" pitchFamily="34" charset="-128"/>
              </a:rPr>
            </a:br>
            <a:r>
              <a:rPr lang="en-GB" sz="1800" dirty="0" smtClean="0">
                <a:solidFill>
                  <a:srgbClr val="FF0000"/>
                </a:solidFill>
                <a:ea typeface="ＭＳ Ｐゴシック" pitchFamily="34" charset="-128"/>
              </a:rPr>
              <a:t>Macro: Evaluations of multi-site and complex interventions. </a:t>
            </a:r>
            <a:r>
              <a:rPr lang="en-GB" sz="1800" dirty="0" smtClean="0">
                <a:ea typeface="ＭＳ Ｐゴシック" pitchFamily="34" charset="-128"/>
              </a:rPr>
              <a:t/>
            </a:r>
            <a:br>
              <a:rPr lang="en-GB" sz="1800" dirty="0" smtClean="0">
                <a:ea typeface="ＭＳ Ｐゴシック" pitchFamily="34" charset="-128"/>
              </a:rPr>
            </a:br>
            <a:r>
              <a:rPr lang="en-GB" sz="1800" b="0" dirty="0" smtClean="0">
                <a:ea typeface="ＭＳ Ｐゴシック" pitchFamily="34" charset="-128"/>
              </a:rPr>
              <a:t>To identify which combination of services provides the most compelling possibilities for change.</a:t>
            </a:r>
            <a:r>
              <a:rPr lang="en-GB" sz="1800" dirty="0" smtClean="0">
                <a:ea typeface="ＭＳ Ｐゴシック" pitchFamily="34" charset="-128"/>
              </a:rPr>
              <a:t/>
            </a:r>
            <a:br>
              <a:rPr lang="en-GB" sz="1800" dirty="0" smtClean="0">
                <a:ea typeface="ＭＳ Ｐゴシック" pitchFamily="34" charset="-128"/>
              </a:rPr>
            </a:br>
            <a:endParaRPr lang="en-GB" sz="1800" dirty="0" smtClean="0">
              <a:ea typeface="ＭＳ Ｐゴシック" pitchFamily="34" charset="-128"/>
            </a:endParaRPr>
          </a:p>
        </p:txBody>
      </p:sp>
      <p:sp>
        <p:nvSpPr>
          <p:cNvPr id="16387" name="Slide Number Placeholder 3"/>
          <p:cNvSpPr>
            <a:spLocks noGrp="1"/>
          </p:cNvSpPr>
          <p:nvPr>
            <p:ph type="sldNum" sz="quarter" idx="12"/>
          </p:nvPr>
        </p:nvSpPr>
        <p:spPr bwMode="auto">
          <a:xfrm>
            <a:off x="6553200" y="5949950"/>
            <a:ext cx="1690688" cy="77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041BA5-FBC4-4E2B-8500-4F6560F82784}" type="slidenum">
              <a:rPr lang="en-GB" smtClean="0">
                <a:solidFill>
                  <a:srgbClr val="898989"/>
                </a:solidFill>
                <a:latin typeface="Calibri" pitchFamily="34" charset="0"/>
              </a:rPr>
              <a:pPr eaLnBrk="1" hangingPunct="1"/>
              <a:t>44</a:t>
            </a:fld>
            <a:endParaRPr lang="en-GB" smtClean="0">
              <a:solidFill>
                <a:srgbClr val="898989"/>
              </a:solidFill>
              <a:latin typeface="Calibri" pitchFamily="34" charset="0"/>
            </a:endParaRPr>
          </a:p>
        </p:txBody>
      </p:sp>
      <p:pic>
        <p:nvPicPr>
          <p:cNvPr id="16388" name="Picture 3" descr="Kent_SSPSSR_294_RGB_72Pp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14398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457200" y="274638"/>
            <a:ext cx="62753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kern="1200">
                <a:solidFill>
                  <a:schemeClr val="tx1"/>
                </a:solidFill>
                <a:latin typeface="+mj-lt"/>
                <a:ea typeface="ＭＳ Ｐゴシック" charset="0"/>
                <a:cs typeface="+mj-cs"/>
              </a:defRPr>
            </a:lvl1pPr>
            <a:lvl2pPr algn="ctr" rtl="0" eaLnBrk="0" fontAlgn="base" hangingPunct="0">
              <a:spcBef>
                <a:spcPct val="0"/>
              </a:spcBef>
              <a:spcAft>
                <a:spcPct val="0"/>
              </a:spcAft>
              <a:defRPr sz="2400" b="1">
                <a:solidFill>
                  <a:schemeClr val="tx1"/>
                </a:solidFill>
                <a:latin typeface="Calibri" pitchFamily="34" charset="0"/>
                <a:ea typeface="ＭＳ Ｐゴシック" charset="0"/>
              </a:defRPr>
            </a:lvl2pPr>
            <a:lvl3pPr algn="ctr" rtl="0" eaLnBrk="0" fontAlgn="base" hangingPunct="0">
              <a:spcBef>
                <a:spcPct val="0"/>
              </a:spcBef>
              <a:spcAft>
                <a:spcPct val="0"/>
              </a:spcAft>
              <a:defRPr sz="2400" b="1">
                <a:solidFill>
                  <a:schemeClr val="tx1"/>
                </a:solidFill>
                <a:latin typeface="Calibri" pitchFamily="34" charset="0"/>
                <a:ea typeface="ＭＳ Ｐゴシック" charset="0"/>
              </a:defRPr>
            </a:lvl3pPr>
            <a:lvl4pPr algn="ctr" rtl="0" eaLnBrk="0" fontAlgn="base" hangingPunct="0">
              <a:spcBef>
                <a:spcPct val="0"/>
              </a:spcBef>
              <a:spcAft>
                <a:spcPct val="0"/>
              </a:spcAft>
              <a:defRPr sz="2400" b="1">
                <a:solidFill>
                  <a:schemeClr val="tx1"/>
                </a:solidFill>
                <a:latin typeface="Calibri" pitchFamily="34" charset="0"/>
                <a:ea typeface="ＭＳ Ｐゴシック" charset="0"/>
              </a:defRPr>
            </a:lvl4pPr>
            <a:lvl5pPr algn="ctr" rtl="0" eaLnBrk="0" fontAlgn="base" hangingPunct="0">
              <a:spcBef>
                <a:spcPct val="0"/>
              </a:spcBef>
              <a:spcAft>
                <a:spcPct val="0"/>
              </a:spcAft>
              <a:defRPr sz="2400" b="1">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800" dirty="0" smtClean="0">
                <a:ea typeface="ＭＳ Ｐゴシック" pitchFamily="34" charset="-128"/>
              </a:rPr>
              <a:t>Recommendations: future research</a:t>
            </a:r>
          </a:p>
        </p:txBody>
      </p:sp>
    </p:spTree>
    <p:extLst>
      <p:ext uri="{BB962C8B-B14F-4D97-AF65-F5344CB8AC3E}">
        <p14:creationId xmlns:p14="http://schemas.microsoft.com/office/powerpoint/2010/main" val="1454460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4"/>
          <p:cNvSpPr>
            <a:spLocks noChangeArrowheads="1"/>
          </p:cNvSpPr>
          <p:nvPr/>
        </p:nvSpPr>
        <p:spPr bwMode="auto">
          <a:xfrm>
            <a:off x="0" y="0"/>
            <a:ext cx="9144000" cy="5661025"/>
          </a:xfrm>
          <a:prstGeom prst="rect">
            <a:avLst/>
          </a:prstGeom>
          <a:solidFill>
            <a:srgbClr val="008B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lvl="1" algn="ctr" fontAlgn="auto">
              <a:spcBef>
                <a:spcPts val="0"/>
              </a:spcBef>
              <a:spcAft>
                <a:spcPts val="0"/>
              </a:spcAft>
              <a:defRPr/>
            </a:pPr>
            <a:endParaRPr lang="en-US" sz="4000" b="1" dirty="0">
              <a:solidFill>
                <a:prstClr val="white"/>
              </a:solidFill>
              <a:latin typeface="LayarBahtera Doomsday Condensed" pitchFamily="34" charset="0"/>
              <a:cs typeface="+mn-cs"/>
            </a:endParaRPr>
          </a:p>
        </p:txBody>
      </p:sp>
      <p:pic>
        <p:nvPicPr>
          <p:cNvPr id="77827" name="Picture 6" descr="CEL logo small.gi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5734050"/>
            <a:ext cx="15128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7950" y="1556792"/>
            <a:ext cx="8928100" cy="3939540"/>
          </a:xfrm>
          <a:prstGeom prst="rect">
            <a:avLst/>
          </a:prstGeom>
          <a:noFill/>
        </p:spPr>
        <p:txBody>
          <a:bodyPr>
            <a:spAutoFit/>
          </a:bodyPr>
          <a:lstStyle/>
          <a:p>
            <a:pPr algn="ctr" fontAlgn="auto">
              <a:spcBef>
                <a:spcPts val="0"/>
              </a:spcBef>
              <a:spcAft>
                <a:spcPts val="0"/>
              </a:spcAft>
              <a:defRPr/>
            </a:pPr>
            <a:r>
              <a:rPr lang="en-GB" sz="5000" dirty="0" smtClean="0">
                <a:solidFill>
                  <a:prstClr val="white"/>
                </a:solidFill>
                <a:latin typeface="LayarBahtera Doomsday Condensed" pitchFamily="34" charset="0"/>
              </a:rPr>
              <a:t>Presentation &amp; Discussion</a:t>
            </a:r>
          </a:p>
          <a:p>
            <a:pPr algn="ctr" fontAlgn="auto">
              <a:spcBef>
                <a:spcPts val="0"/>
              </a:spcBef>
              <a:spcAft>
                <a:spcPts val="0"/>
              </a:spcAft>
              <a:defRPr/>
            </a:pPr>
            <a:endParaRPr lang="en-GB" sz="3500" dirty="0">
              <a:solidFill>
                <a:prstClr val="white"/>
              </a:solidFill>
              <a:latin typeface="LayarBahtera Doomsday Condensed" pitchFamily="34" charset="0"/>
            </a:endParaRPr>
          </a:p>
          <a:p>
            <a:pPr algn="ctr" fontAlgn="auto">
              <a:spcBef>
                <a:spcPts val="0"/>
              </a:spcBef>
              <a:spcAft>
                <a:spcPts val="0"/>
              </a:spcAft>
              <a:defRPr/>
            </a:pPr>
            <a:r>
              <a:rPr lang="en-GB" sz="3300" dirty="0" smtClean="0">
                <a:solidFill>
                  <a:prstClr val="white"/>
                </a:solidFill>
              </a:rPr>
              <a:t>Dr Mary Pat Sullivan</a:t>
            </a:r>
          </a:p>
          <a:p>
            <a:pPr algn="ctr" fontAlgn="auto">
              <a:spcBef>
                <a:spcPts val="0"/>
              </a:spcBef>
              <a:spcAft>
                <a:spcPts val="0"/>
              </a:spcAft>
              <a:defRPr/>
            </a:pPr>
            <a:r>
              <a:rPr lang="en-GB" sz="3300" b="1" dirty="0" smtClean="0">
                <a:solidFill>
                  <a:prstClr val="white"/>
                </a:solidFill>
              </a:rPr>
              <a:t>Brunel University</a:t>
            </a:r>
          </a:p>
          <a:p>
            <a:pPr algn="ctr" fontAlgn="auto">
              <a:spcBef>
                <a:spcPts val="0"/>
              </a:spcBef>
              <a:spcAft>
                <a:spcPts val="0"/>
              </a:spcAft>
              <a:defRPr/>
            </a:pPr>
            <a:endParaRPr lang="en-GB" sz="3300" b="1" dirty="0" smtClean="0">
              <a:solidFill>
                <a:schemeClr val="bg1"/>
              </a:solidFill>
            </a:endParaRPr>
          </a:p>
          <a:p>
            <a:pPr algn="ctr" fontAlgn="auto">
              <a:spcBef>
                <a:spcPts val="0"/>
              </a:spcBef>
              <a:spcAft>
                <a:spcPts val="0"/>
              </a:spcAft>
              <a:defRPr/>
            </a:pPr>
            <a:r>
              <a:rPr lang="en-GB" sz="3300" dirty="0">
                <a:solidFill>
                  <a:schemeClr val="bg1"/>
                </a:solidFill>
              </a:rPr>
              <a:t>mary.sullivan@brunel.ac.uk</a:t>
            </a:r>
            <a:endParaRPr lang="en-GB" sz="3300" b="1" dirty="0" smtClean="0">
              <a:solidFill>
                <a:schemeClr val="bg1"/>
              </a:solidFill>
            </a:endParaRPr>
          </a:p>
          <a:p>
            <a:pPr algn="ctr" fontAlgn="auto">
              <a:spcBef>
                <a:spcPts val="0"/>
              </a:spcBef>
              <a:spcAft>
                <a:spcPts val="0"/>
              </a:spcAft>
              <a:defRPr/>
            </a:pPr>
            <a:endParaRPr lang="en-GB" sz="3300" dirty="0" smtClean="0">
              <a:solidFill>
                <a:schemeClr val="bg1"/>
              </a:solidFill>
            </a:endParaRPr>
          </a:p>
        </p:txBody>
      </p:sp>
      <p:pic>
        <p:nvPicPr>
          <p:cNvPr id="7" name="Picture 2" descr="http://hockeywales.org.uk/sites/default/files/imceFiles/user-51/swansea_university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5764452"/>
            <a:ext cx="1688347" cy="12014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evision.brunel.ac.uk/urd/sits.urd/Brunel_files/Brunel_University_London_Logo_Wt.png?v=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102" y="5982757"/>
            <a:ext cx="1728192" cy="62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981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GB" sz="4000" dirty="0" smtClean="0"/>
              <a:t>Talking about Loneliness</a:t>
            </a:r>
            <a:endParaRPr lang="en-GB" sz="4000" dirty="0"/>
          </a:p>
        </p:txBody>
      </p:sp>
      <p:sp>
        <p:nvSpPr>
          <p:cNvPr id="4" name="Subtitle 3"/>
          <p:cNvSpPr>
            <a:spLocks noGrp="1"/>
          </p:cNvSpPr>
          <p:nvPr>
            <p:ph type="subTitle" idx="1"/>
          </p:nvPr>
        </p:nvSpPr>
        <p:spPr/>
        <p:txBody>
          <a:bodyPr>
            <a:normAutofit lnSpcReduction="10000"/>
          </a:bodyPr>
          <a:lstStyle/>
          <a:p>
            <a:pPr>
              <a:spcAft>
                <a:spcPts val="0"/>
              </a:spcAft>
            </a:pPr>
            <a:r>
              <a:rPr lang="en-GB" dirty="0" smtClean="0"/>
              <a:t>Mary Pat Sullivan</a:t>
            </a:r>
          </a:p>
          <a:p>
            <a:pPr>
              <a:spcAft>
                <a:spcPts val="0"/>
              </a:spcAft>
            </a:pPr>
            <a:r>
              <a:rPr lang="en-GB" dirty="0" smtClean="0"/>
              <a:t>Christina Victor</a:t>
            </a:r>
          </a:p>
          <a:p>
            <a:pPr>
              <a:spcAft>
                <a:spcPts val="0"/>
              </a:spcAft>
            </a:pPr>
            <a:r>
              <a:rPr lang="en-GB" dirty="0" smtClean="0"/>
              <a:t>Mike Thomas</a:t>
            </a:r>
          </a:p>
          <a:p>
            <a:pPr>
              <a:spcAft>
                <a:spcPts val="0"/>
              </a:spcAft>
            </a:pPr>
            <a:r>
              <a:rPr lang="en-GB" dirty="0" smtClean="0"/>
              <a:t>Rachel Woodbridge</a:t>
            </a:r>
            <a:endParaRPr lang="en-GB" dirty="0"/>
          </a:p>
          <a:p>
            <a:pPr>
              <a:spcAft>
                <a:spcPts val="0"/>
              </a:spcAft>
            </a:pPr>
            <a:endParaRPr lang="en-GB" dirty="0" smtClean="0"/>
          </a:p>
          <a:p>
            <a:pPr>
              <a:spcAft>
                <a:spcPts val="0"/>
              </a:spcAft>
            </a:pPr>
            <a:r>
              <a:rPr lang="en-GB" dirty="0" smtClean="0"/>
              <a:t>Department of Clinical Sciences</a:t>
            </a:r>
          </a:p>
          <a:p>
            <a:pPr>
              <a:spcAft>
                <a:spcPts val="0"/>
              </a:spcAft>
            </a:pPr>
            <a:r>
              <a:rPr lang="en-GB" dirty="0" smtClean="0"/>
              <a:t>College of Health and Life Sciences</a:t>
            </a:r>
          </a:p>
          <a:p>
            <a:pPr>
              <a:spcAft>
                <a:spcPts val="0"/>
              </a:spcAft>
            </a:pPr>
            <a:endParaRPr lang="en-GB" dirty="0"/>
          </a:p>
        </p:txBody>
      </p:sp>
      <p:pic>
        <p:nvPicPr>
          <p:cNvPr id="10" name="Picture Placeholder 9"/>
          <p:cNvPicPr>
            <a:picLocks noGrp="1" noChangeAspect="1"/>
          </p:cNvPicPr>
          <p:nvPr>
            <p:ph type="pic" sz="quarter" idx="10"/>
          </p:nvPr>
        </p:nvPicPr>
        <p:blipFill>
          <a:blip r:embed="rId2">
            <a:lum bright="70000" contrast="-70000"/>
            <a:extLst>
              <a:ext uri="{28A0092B-C50C-407E-A947-70E740481C1C}">
                <a14:useLocalDpi xmlns:a14="http://schemas.microsoft.com/office/drawing/2010/main" val="0"/>
              </a:ext>
            </a:extLst>
          </a:blip>
          <a:srcRect l="26446" r="26446"/>
          <a:stretch>
            <a:fillRect/>
          </a:stretch>
        </p:blipFill>
        <p:spPr/>
      </p:pic>
    </p:spTree>
    <p:extLst>
      <p:ext uri="{BB962C8B-B14F-4D97-AF65-F5344CB8AC3E}">
        <p14:creationId xmlns:p14="http://schemas.microsoft.com/office/powerpoint/2010/main" val="239322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t>Why Explore Loneliness Qualitatively?</a:t>
            </a:r>
            <a:endParaRPr lang="en-GB" sz="4000" dirty="0"/>
          </a:p>
        </p:txBody>
      </p:sp>
      <p:sp>
        <p:nvSpPr>
          <p:cNvPr id="3" name="Content Placeholder 2"/>
          <p:cNvSpPr>
            <a:spLocks noGrp="1"/>
          </p:cNvSpPr>
          <p:nvPr>
            <p:ph idx="1"/>
          </p:nvPr>
        </p:nvSpPr>
        <p:spPr>
          <a:xfrm>
            <a:off x="215842" y="2204864"/>
            <a:ext cx="8316598" cy="5246043"/>
          </a:xfrm>
        </p:spPr>
        <p:txBody>
          <a:bodyPr>
            <a:normAutofit/>
          </a:bodyPr>
          <a:lstStyle/>
          <a:p>
            <a:pPr marL="285750" lvl="1" indent="-285750">
              <a:buFont typeface="Arial" panose="020B0604020202020204" pitchFamily="34" charset="0"/>
              <a:buChar char="•"/>
            </a:pPr>
            <a:r>
              <a:rPr lang="en-GB" sz="2400" dirty="0" smtClean="0"/>
              <a:t>“</a:t>
            </a:r>
            <a:r>
              <a:rPr lang="en-GB" sz="2400" i="1" dirty="0" smtClean="0"/>
              <a:t>Loneliness, far from being a rare and curious circumstance, is and always has been the central and inevitable experience of every man </a:t>
            </a:r>
            <a:r>
              <a:rPr lang="en-GB" sz="2400" dirty="0" smtClean="0"/>
              <a:t>[sic].” (Wolfe, 1940)</a:t>
            </a:r>
          </a:p>
          <a:p>
            <a:pPr marL="285750" lvl="1" indent="-285750">
              <a:buFont typeface="Arial" panose="020B0604020202020204" pitchFamily="34" charset="0"/>
              <a:buChar char="•"/>
            </a:pPr>
            <a:r>
              <a:rPr lang="en-GB" sz="2400" dirty="0"/>
              <a:t>Basic motivator to engage in our social worlds (</a:t>
            </a:r>
            <a:r>
              <a:rPr lang="en-GB" sz="2400" dirty="0" err="1"/>
              <a:t>Mijuskovic</a:t>
            </a:r>
            <a:r>
              <a:rPr lang="en-GB" sz="2400" dirty="0"/>
              <a:t>, 2012</a:t>
            </a:r>
            <a:r>
              <a:rPr lang="en-GB" sz="2400" dirty="0" smtClean="0"/>
              <a:t>)</a:t>
            </a:r>
          </a:p>
          <a:p>
            <a:pPr marL="285750" lvl="1" indent="-285750">
              <a:buFont typeface="Arial" panose="020B0604020202020204" pitchFamily="34" charset="0"/>
              <a:buChar char="•"/>
            </a:pPr>
            <a:r>
              <a:rPr lang="en-GB" sz="2400" dirty="0"/>
              <a:t>What are the felt and expressed meanings associated with the experience of loneliness?</a:t>
            </a:r>
          </a:p>
          <a:p>
            <a:pPr marL="0" lvl="1" indent="0">
              <a:buNone/>
            </a:pPr>
            <a:endParaRPr lang="en-GB" sz="2400" dirty="0" smtClean="0"/>
          </a:p>
          <a:p>
            <a:pPr marL="285750" lvl="1" indent="-285750">
              <a:buFont typeface="Arial" panose="020B0604020202020204" pitchFamily="34" charset="0"/>
              <a:buChar char="•"/>
            </a:pPr>
            <a:endParaRPr lang="en-GB" sz="2400" dirty="0"/>
          </a:p>
          <a:p>
            <a:pPr marL="285750" lvl="1" indent="-285750">
              <a:buFont typeface="Arial" panose="020B0604020202020204" pitchFamily="34" charset="0"/>
              <a:buChar char="•"/>
            </a:pPr>
            <a:endParaRPr lang="en-GB" sz="2400" dirty="0" smtClean="0"/>
          </a:p>
        </p:txBody>
      </p:sp>
      <p:sp>
        <p:nvSpPr>
          <p:cNvPr id="6" name="Slide Number Placeholder 5"/>
          <p:cNvSpPr>
            <a:spLocks noGrp="1"/>
          </p:cNvSpPr>
          <p:nvPr>
            <p:ph type="sldNum" sz="quarter" idx="12"/>
          </p:nvPr>
        </p:nvSpPr>
        <p:spPr/>
        <p:txBody>
          <a:bodyPr/>
          <a:lstStyle/>
          <a:p>
            <a:fld id="{786194A1-5B28-41B4-A256-7AB656992733}" type="slidenum">
              <a:rPr lang="en-GB" smtClean="0">
                <a:solidFill>
                  <a:srgbClr val="BE0F34"/>
                </a:solidFill>
              </a:rPr>
              <a:pPr/>
              <a:t>47</a:t>
            </a:fld>
            <a:endParaRPr lang="en-GB">
              <a:solidFill>
                <a:srgbClr val="BE0F34"/>
              </a:solidFill>
            </a:endParaRPr>
          </a:p>
        </p:txBody>
      </p:sp>
    </p:spTree>
    <p:extLst>
      <p:ext uri="{BB962C8B-B14F-4D97-AF65-F5344CB8AC3E}">
        <p14:creationId xmlns:p14="http://schemas.microsoft.com/office/powerpoint/2010/main" val="10908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Sample</a:t>
            </a:r>
            <a:endParaRPr lang="en-GB" sz="4000" dirty="0"/>
          </a:p>
        </p:txBody>
      </p:sp>
      <p:sp>
        <p:nvSpPr>
          <p:cNvPr id="3" name="Content Placeholder 2"/>
          <p:cNvSpPr>
            <a:spLocks noGrp="1"/>
          </p:cNvSpPr>
          <p:nvPr>
            <p:ph idx="1"/>
          </p:nvPr>
        </p:nvSpPr>
        <p:spPr>
          <a:xfrm>
            <a:off x="215842" y="1124744"/>
            <a:ext cx="8316598" cy="5184576"/>
          </a:xfrm>
        </p:spPr>
        <p:txBody>
          <a:bodyPr>
            <a:normAutofit fontScale="92500" lnSpcReduction="20000"/>
          </a:bodyPr>
          <a:lstStyle/>
          <a:p>
            <a:pPr marL="285750" indent="-285750">
              <a:buFont typeface="Arial" panose="020B0604020202020204" pitchFamily="34" charset="0"/>
              <a:buChar char="•"/>
            </a:pPr>
            <a:r>
              <a:rPr lang="en-GB" sz="2400" dirty="0" smtClean="0"/>
              <a:t>Secondary data analysis on a subset of participants from the </a:t>
            </a:r>
            <a:r>
              <a:rPr lang="en-GB" sz="2400" i="1" dirty="0"/>
              <a:t>Loneliness, Isolation and Living Alone in Later Life </a:t>
            </a:r>
            <a:r>
              <a:rPr lang="en-GB" sz="2400" dirty="0"/>
              <a:t>(ESCR Growing Older Programme</a:t>
            </a:r>
            <a:r>
              <a:rPr lang="en-GB" sz="2400" dirty="0" smtClean="0"/>
              <a:t>) (N=24)</a:t>
            </a:r>
          </a:p>
          <a:p>
            <a:pPr marL="735013" lvl="2" indent="-285750">
              <a:buFont typeface="Arial" panose="020B0604020202020204" pitchFamily="34" charset="0"/>
              <a:buChar char="•"/>
            </a:pPr>
            <a:r>
              <a:rPr lang="en-GB" sz="2000" dirty="0" smtClean="0"/>
              <a:t>Lonely</a:t>
            </a:r>
          </a:p>
          <a:p>
            <a:pPr marL="735013" lvl="2" indent="-285750">
              <a:buFont typeface="Arial" panose="020B0604020202020204" pitchFamily="34" charset="0"/>
              <a:buChar char="•"/>
            </a:pPr>
            <a:r>
              <a:rPr lang="en-GB" sz="2000" dirty="0" smtClean="0"/>
              <a:t>Mean age 74</a:t>
            </a:r>
          </a:p>
          <a:p>
            <a:pPr marL="735013" lvl="2" indent="-285750">
              <a:buFont typeface="Arial" panose="020B0604020202020204" pitchFamily="34" charset="0"/>
              <a:buChar char="•"/>
            </a:pPr>
            <a:r>
              <a:rPr lang="en-GB" sz="2000" dirty="0" smtClean="0"/>
              <a:t>13 females; 11 males</a:t>
            </a:r>
          </a:p>
          <a:p>
            <a:pPr marL="735013" lvl="2" indent="-285750">
              <a:buFont typeface="Arial" panose="020B0604020202020204" pitchFamily="34" charset="0"/>
              <a:buChar char="•"/>
            </a:pPr>
            <a:r>
              <a:rPr lang="en-GB" sz="2000" dirty="0" smtClean="0"/>
              <a:t>Majority </a:t>
            </a:r>
            <a:r>
              <a:rPr lang="en-US" sz="2000" dirty="0" smtClean="0"/>
              <a:t>from </a:t>
            </a:r>
            <a:r>
              <a:rPr lang="en-US" sz="2000" dirty="0"/>
              <a:t>southwest and southeast England </a:t>
            </a:r>
          </a:p>
          <a:p>
            <a:pPr marL="285750" indent="-285750">
              <a:buFont typeface="Arial" panose="020B0604020202020204" pitchFamily="34" charset="0"/>
              <a:buChar char="•"/>
            </a:pPr>
            <a:r>
              <a:rPr lang="en-GB" sz="2400" dirty="0" smtClean="0"/>
              <a:t>23 in-depth interviews from the </a:t>
            </a:r>
            <a:r>
              <a:rPr lang="en-GB" sz="2400" i="1" dirty="0" smtClean="0"/>
              <a:t>Temporal Variations in Loneliness Pilot Study</a:t>
            </a:r>
          </a:p>
          <a:p>
            <a:pPr marL="735013" lvl="2" indent="-285750">
              <a:buFont typeface="Arial" panose="020B0604020202020204" pitchFamily="34" charset="0"/>
              <a:buChar char="•"/>
            </a:pPr>
            <a:r>
              <a:rPr lang="en-GB" sz="2000" dirty="0" smtClean="0"/>
              <a:t>Variations in loneliness</a:t>
            </a:r>
          </a:p>
          <a:p>
            <a:pPr marL="735013" lvl="2" indent="-285750">
              <a:buFont typeface="Arial" panose="020B0604020202020204" pitchFamily="34" charset="0"/>
              <a:buChar char="•"/>
            </a:pPr>
            <a:r>
              <a:rPr lang="en-GB" sz="2000" dirty="0" smtClean="0"/>
              <a:t>Mean age 71</a:t>
            </a:r>
          </a:p>
          <a:p>
            <a:pPr marL="735013" lvl="2" indent="-285750">
              <a:buFont typeface="Arial" panose="020B0604020202020204" pitchFamily="34" charset="0"/>
              <a:buChar char="•"/>
            </a:pPr>
            <a:r>
              <a:rPr lang="en-GB" sz="2000" dirty="0" smtClean="0"/>
              <a:t>16 females; 8 males</a:t>
            </a:r>
          </a:p>
          <a:p>
            <a:pPr marL="735013" lvl="2" indent="-285750">
              <a:buFont typeface="Arial" panose="020B0604020202020204" pitchFamily="34" charset="0"/>
              <a:buChar char="•"/>
            </a:pPr>
            <a:r>
              <a:rPr lang="en-GB" sz="2000" dirty="0" smtClean="0"/>
              <a:t>Southeast England</a:t>
            </a:r>
            <a:endParaRPr lang="en-US" sz="2000" dirty="0"/>
          </a:p>
          <a:p>
            <a:pPr marL="285750" indent="-285750">
              <a:buFont typeface="Arial" panose="020B0604020202020204" pitchFamily="34" charset="0"/>
              <a:buChar char="•"/>
            </a:pPr>
            <a:endParaRPr lang="en-GB" dirty="0"/>
          </a:p>
        </p:txBody>
      </p:sp>
      <p:sp>
        <p:nvSpPr>
          <p:cNvPr id="6" name="Slide Number Placeholder 5"/>
          <p:cNvSpPr>
            <a:spLocks noGrp="1"/>
          </p:cNvSpPr>
          <p:nvPr>
            <p:ph type="sldNum" sz="quarter" idx="12"/>
          </p:nvPr>
        </p:nvSpPr>
        <p:spPr/>
        <p:txBody>
          <a:bodyPr/>
          <a:lstStyle/>
          <a:p>
            <a:fld id="{786194A1-5B28-41B4-A256-7AB656992733}" type="slidenum">
              <a:rPr lang="en-GB" smtClean="0">
                <a:solidFill>
                  <a:srgbClr val="BE0F34"/>
                </a:solidFill>
              </a:rPr>
              <a:pPr/>
              <a:t>48</a:t>
            </a:fld>
            <a:endParaRPr lang="en-GB">
              <a:solidFill>
                <a:srgbClr val="BE0F34"/>
              </a:solidFill>
            </a:endParaRPr>
          </a:p>
        </p:txBody>
      </p:sp>
    </p:spTree>
    <p:extLst>
      <p:ext uri="{BB962C8B-B14F-4D97-AF65-F5344CB8AC3E}">
        <p14:creationId xmlns:p14="http://schemas.microsoft.com/office/powerpoint/2010/main" val="339232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Accessing </a:t>
            </a:r>
            <a:r>
              <a:rPr lang="en-GB" dirty="0"/>
              <a:t>the private </a:t>
            </a:r>
            <a:br>
              <a:rPr lang="en-GB" dirty="0"/>
            </a:br>
            <a:endParaRPr lang="en-GB" dirty="0"/>
          </a:p>
        </p:txBody>
      </p:sp>
      <p:sp>
        <p:nvSpPr>
          <p:cNvPr id="3" name="Content Placeholder 2"/>
          <p:cNvSpPr>
            <a:spLocks noGrp="1"/>
          </p:cNvSpPr>
          <p:nvPr>
            <p:ph idx="1"/>
          </p:nvPr>
        </p:nvSpPr>
        <p:spPr>
          <a:xfrm>
            <a:off x="220242" y="1267618"/>
            <a:ext cx="8316598" cy="5158680"/>
          </a:xfrm>
        </p:spPr>
        <p:txBody>
          <a:bodyPr>
            <a:normAutofit/>
          </a:bodyPr>
          <a:lstStyle/>
          <a:p>
            <a:r>
              <a:rPr lang="en-GB" sz="2400" dirty="0" smtClean="0"/>
              <a:t>Sorry </a:t>
            </a:r>
            <a:r>
              <a:rPr lang="en-GB" sz="2400" dirty="0"/>
              <a:t>– didn’t realise how miserable I’d get doing this.  I’d like to withdraw from the study</a:t>
            </a:r>
            <a:r>
              <a:rPr lang="en-GB" sz="2400" dirty="0" smtClean="0"/>
              <a:t>.</a:t>
            </a:r>
          </a:p>
          <a:p>
            <a:endParaRPr lang="en-GB" dirty="0" smtClean="0"/>
          </a:p>
          <a:p>
            <a:r>
              <a:rPr lang="en-US" sz="2400" dirty="0"/>
              <a:t>I think it’s a </a:t>
            </a:r>
            <a:r>
              <a:rPr lang="en-US" sz="2400" b="1" dirty="0">
                <a:solidFill>
                  <a:schemeClr val="accent2"/>
                </a:solidFill>
              </a:rPr>
              <a:t>very difficult thing to quantify</a:t>
            </a:r>
            <a:r>
              <a:rPr lang="en-US" sz="2400" dirty="0"/>
              <a:t>, because we’re talking about this friend of ours who, it’s sad for her because </a:t>
            </a:r>
            <a:r>
              <a:rPr lang="en-US" sz="2400" b="1" dirty="0">
                <a:solidFill>
                  <a:schemeClr val="accent2"/>
                </a:solidFill>
              </a:rPr>
              <a:t>she does obviously feel very lonely, although she wouldn’t admit it</a:t>
            </a:r>
            <a:r>
              <a:rPr lang="en-US" sz="2400" dirty="0"/>
              <a:t> I think///but then we have friends who are a similar sort of age...who are single and are just busy all of the time and never have time to be lonely.  And I think perhaps it is something which </a:t>
            </a:r>
            <a:r>
              <a:rPr lang="en-US" sz="2400" b="1" dirty="0">
                <a:solidFill>
                  <a:schemeClr val="accent2"/>
                </a:solidFill>
              </a:rPr>
              <a:t>you can’t quantify because it is something which is within oneself</a:t>
            </a:r>
            <a:r>
              <a:rPr lang="en-US" sz="2400" dirty="0"/>
              <a:t> perhaps, one’s outlook on life. </a:t>
            </a:r>
            <a:endParaRPr lang="en-GB" dirty="0"/>
          </a:p>
        </p:txBody>
      </p:sp>
      <p:sp>
        <p:nvSpPr>
          <p:cNvPr id="6" name="Slide Number Placeholder 5"/>
          <p:cNvSpPr>
            <a:spLocks noGrp="1"/>
          </p:cNvSpPr>
          <p:nvPr>
            <p:ph type="sldNum" sz="quarter" idx="12"/>
          </p:nvPr>
        </p:nvSpPr>
        <p:spPr/>
        <p:txBody>
          <a:bodyPr/>
          <a:lstStyle/>
          <a:p>
            <a:fld id="{786194A1-5B28-41B4-A256-7AB656992733}" type="slidenum">
              <a:rPr lang="en-GB" smtClean="0">
                <a:solidFill>
                  <a:srgbClr val="BE0F34"/>
                </a:solidFill>
              </a:rPr>
              <a:pPr/>
              <a:t>49</a:t>
            </a:fld>
            <a:endParaRPr lang="en-GB">
              <a:solidFill>
                <a:srgbClr val="BE0F34"/>
              </a:solidFill>
            </a:endParaRPr>
          </a:p>
        </p:txBody>
      </p:sp>
    </p:spTree>
    <p:extLst>
      <p:ext uri="{BB962C8B-B14F-4D97-AF65-F5344CB8AC3E}">
        <p14:creationId xmlns:p14="http://schemas.microsoft.com/office/powerpoint/2010/main" val="130415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Reducing Loneliness</a:t>
            </a:r>
            <a:endParaRPr lang="en-GB" b="1" dirty="0">
              <a:latin typeface="+mj-lt"/>
            </a:endParaRPr>
          </a:p>
        </p:txBody>
      </p:sp>
      <p:sp>
        <p:nvSpPr>
          <p:cNvPr id="3" name="Subtitle 2"/>
          <p:cNvSpPr>
            <a:spLocks noGrp="1"/>
          </p:cNvSpPr>
          <p:nvPr>
            <p:ph type="subTitle" idx="1"/>
          </p:nvPr>
        </p:nvSpPr>
        <p:spPr/>
        <p:txBody>
          <a:bodyPr/>
          <a:lstStyle/>
          <a:p>
            <a:r>
              <a:rPr lang="en-GB" kern="100" dirty="0" smtClean="0"/>
              <a:t>Antonio Silva, Michael Hallsworth &amp; Tim Chadborn </a:t>
            </a:r>
            <a:endParaRPr lang="en-GB" kern="100" dirty="0"/>
          </a:p>
        </p:txBody>
      </p:sp>
      <p:pic>
        <p:nvPicPr>
          <p:cNvPr id="4" name="Picture 8" descr="PHE_3268_SML_A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4537" y="251980"/>
            <a:ext cx="1481427" cy="92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1426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Awareness of the possibility…</a:t>
            </a:r>
            <a:endParaRPr lang="en-GB" dirty="0"/>
          </a:p>
        </p:txBody>
      </p:sp>
      <p:sp>
        <p:nvSpPr>
          <p:cNvPr id="3" name="Content Placeholder 2"/>
          <p:cNvSpPr>
            <a:spLocks noGrp="1"/>
          </p:cNvSpPr>
          <p:nvPr>
            <p:ph idx="1"/>
          </p:nvPr>
        </p:nvSpPr>
        <p:spPr>
          <a:xfrm>
            <a:off x="314427" y="1052736"/>
            <a:ext cx="8316598" cy="5112568"/>
          </a:xfrm>
        </p:spPr>
        <p:txBody>
          <a:bodyPr>
            <a:normAutofit/>
          </a:bodyPr>
          <a:lstStyle/>
          <a:p>
            <a:r>
              <a:rPr lang="en-GB" sz="2800" dirty="0"/>
              <a:t>I mean I could always go up and talk to the girl, the sisters, or go and talk to Sam and Catherine.  There are several people if I felt lonely, which I don't.  Or they'd come and see us/// </a:t>
            </a:r>
            <a:r>
              <a:rPr lang="en-GB" sz="2800" b="1" dirty="0">
                <a:solidFill>
                  <a:schemeClr val="accent2"/>
                </a:solidFill>
              </a:rPr>
              <a:t>I mean if I really felt lonely I'd take the dogs over to the common and I'd find someone to talk to very </a:t>
            </a:r>
            <a:r>
              <a:rPr lang="en-GB" sz="2800" b="1" dirty="0" err="1">
                <a:solidFill>
                  <a:schemeClr val="accent2"/>
                </a:solidFill>
              </a:rPr>
              <a:t>very</a:t>
            </a:r>
            <a:r>
              <a:rPr lang="en-GB" sz="2800" b="1" dirty="0">
                <a:solidFill>
                  <a:schemeClr val="accent2"/>
                </a:solidFill>
              </a:rPr>
              <a:t> quickly</a:t>
            </a:r>
            <a:r>
              <a:rPr lang="en-GB" sz="2800" dirty="0"/>
              <a:t> because we know so many people over there.  </a:t>
            </a:r>
          </a:p>
        </p:txBody>
      </p:sp>
      <p:sp>
        <p:nvSpPr>
          <p:cNvPr id="6" name="Slide Number Placeholder 5"/>
          <p:cNvSpPr>
            <a:spLocks noGrp="1"/>
          </p:cNvSpPr>
          <p:nvPr>
            <p:ph type="sldNum" sz="quarter" idx="12"/>
          </p:nvPr>
        </p:nvSpPr>
        <p:spPr/>
        <p:txBody>
          <a:bodyPr/>
          <a:lstStyle/>
          <a:p>
            <a:fld id="{786194A1-5B28-41B4-A256-7AB656992733}" type="slidenum">
              <a:rPr lang="en-GB" smtClean="0">
                <a:solidFill>
                  <a:srgbClr val="BE0F34"/>
                </a:solidFill>
              </a:rPr>
              <a:pPr/>
              <a:t>50</a:t>
            </a:fld>
            <a:endParaRPr lang="en-GB">
              <a:solidFill>
                <a:srgbClr val="BE0F34"/>
              </a:solidFill>
            </a:endParaRPr>
          </a:p>
        </p:txBody>
      </p:sp>
    </p:spTree>
    <p:extLst>
      <p:ext uri="{BB962C8B-B14F-4D97-AF65-F5344CB8AC3E}">
        <p14:creationId xmlns:p14="http://schemas.microsoft.com/office/powerpoint/2010/main" val="297614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indent="-342900"/>
            <a:r>
              <a:rPr lang="en-GB" dirty="0" smtClean="0"/>
              <a:t>Current research does </a:t>
            </a:r>
            <a:r>
              <a:rPr lang="en-GB" dirty="0"/>
              <a:t>and doesn’t capture how people talk about </a:t>
            </a:r>
            <a:r>
              <a:rPr lang="en-GB" dirty="0" smtClean="0"/>
              <a:t>loneliness</a:t>
            </a:r>
            <a:endParaRPr lang="en-GB" dirty="0"/>
          </a:p>
        </p:txBody>
      </p:sp>
      <p:sp>
        <p:nvSpPr>
          <p:cNvPr id="6" name="Slide Number Placeholder 5"/>
          <p:cNvSpPr>
            <a:spLocks noGrp="1"/>
          </p:cNvSpPr>
          <p:nvPr>
            <p:ph type="sldNum" sz="quarter" idx="12"/>
          </p:nvPr>
        </p:nvSpPr>
        <p:spPr/>
        <p:txBody>
          <a:bodyPr/>
          <a:lstStyle/>
          <a:p>
            <a:fld id="{786194A1-5B28-41B4-A256-7AB656992733}" type="slidenum">
              <a:rPr lang="en-GB" smtClean="0">
                <a:solidFill>
                  <a:srgbClr val="BE0F34"/>
                </a:solidFill>
              </a:rPr>
              <a:pPr/>
              <a:t>51</a:t>
            </a:fld>
            <a:endParaRPr lang="en-GB">
              <a:solidFill>
                <a:srgbClr val="BE0F34"/>
              </a:solidFill>
            </a:endParaRPr>
          </a:p>
        </p:txBody>
      </p:sp>
      <p:sp>
        <p:nvSpPr>
          <p:cNvPr id="4" name="Rectangle 3"/>
          <p:cNvSpPr/>
          <p:nvPr/>
        </p:nvSpPr>
        <p:spPr>
          <a:xfrm>
            <a:off x="215842" y="1124744"/>
            <a:ext cx="8622032" cy="7104509"/>
          </a:xfrm>
          <a:prstGeom prst="rect">
            <a:avLst/>
          </a:prstGeom>
        </p:spPr>
        <p:txBody>
          <a:bodyPr wrap="square">
            <a:spAutoFit/>
          </a:bodyPr>
          <a:lstStyle/>
          <a:p>
            <a:pPr algn="just">
              <a:lnSpc>
                <a:spcPct val="115000"/>
              </a:lnSpc>
              <a:spcAft>
                <a:spcPts val="1000"/>
              </a:spcAft>
            </a:pPr>
            <a:r>
              <a:rPr lang="en-GB" dirty="0" smtClean="0">
                <a:solidFill>
                  <a:srgbClr val="595959"/>
                </a:solidFill>
                <a:ea typeface="Calibri" panose="020F0502020204030204" pitchFamily="34" charset="0"/>
              </a:rPr>
              <a:t>///and I've </a:t>
            </a:r>
            <a:r>
              <a:rPr lang="en-GB" dirty="0">
                <a:solidFill>
                  <a:srgbClr val="595959"/>
                </a:solidFill>
                <a:ea typeface="Calibri" panose="020F0502020204030204" pitchFamily="34" charset="0"/>
              </a:rPr>
              <a:t>found it really difficult </a:t>
            </a:r>
            <a:r>
              <a:rPr lang="en-GB" dirty="0" smtClean="0">
                <a:solidFill>
                  <a:srgbClr val="595959"/>
                </a:solidFill>
                <a:ea typeface="Calibri" panose="020F0502020204030204" pitchFamily="34" charset="0"/>
              </a:rPr>
              <a:t>[widowhood] the </a:t>
            </a:r>
            <a:r>
              <a:rPr lang="en-GB" dirty="0">
                <a:solidFill>
                  <a:srgbClr val="595959"/>
                </a:solidFill>
                <a:ea typeface="Calibri" panose="020F0502020204030204" pitchFamily="34" charset="0"/>
              </a:rPr>
              <a:t>friends, and the girlfriends and all this, I still find it quite </a:t>
            </a:r>
            <a:r>
              <a:rPr lang="en-GB" b="1" dirty="0">
                <a:solidFill>
                  <a:srgbClr val="BE0F34"/>
                </a:solidFill>
                <a:ea typeface="Calibri" panose="020F0502020204030204" pitchFamily="34" charset="0"/>
              </a:rPr>
              <a:t>difficult being on my own </a:t>
            </a:r>
            <a:r>
              <a:rPr lang="en-GB" dirty="0">
                <a:solidFill>
                  <a:srgbClr val="595959"/>
                </a:solidFill>
                <a:ea typeface="Calibri" panose="020F0502020204030204" pitchFamily="34" charset="0"/>
              </a:rPr>
              <a:t>sometimes because I sometimes sort of go to bed and </a:t>
            </a:r>
            <a:r>
              <a:rPr lang="en-GB" b="1" dirty="0">
                <a:solidFill>
                  <a:srgbClr val="BE0F34"/>
                </a:solidFill>
                <a:ea typeface="Calibri" panose="020F0502020204030204" pitchFamily="34" charset="0"/>
              </a:rPr>
              <a:t>feel lonely as I get in to bed.</a:t>
            </a:r>
            <a:r>
              <a:rPr lang="en-GB" dirty="0">
                <a:solidFill>
                  <a:srgbClr val="595959"/>
                </a:solidFill>
                <a:ea typeface="Calibri" panose="020F0502020204030204" pitchFamily="34" charset="0"/>
              </a:rPr>
              <a:t> </a:t>
            </a:r>
            <a:r>
              <a:rPr lang="en-GB" dirty="0" smtClean="0">
                <a:solidFill>
                  <a:srgbClr val="595959"/>
                </a:solidFill>
              </a:rPr>
              <a:t>It's umm, yes</a:t>
            </a:r>
            <a:r>
              <a:rPr lang="en-GB" dirty="0">
                <a:solidFill>
                  <a:srgbClr val="595959"/>
                </a:solidFill>
              </a:rPr>
              <a:t>, it's less </a:t>
            </a:r>
            <a:r>
              <a:rPr lang="en-GB" dirty="0" smtClean="0">
                <a:solidFill>
                  <a:srgbClr val="595959"/>
                </a:solidFill>
              </a:rPr>
              <a:t>umm, </a:t>
            </a:r>
            <a:r>
              <a:rPr lang="en-GB" b="1" dirty="0">
                <a:solidFill>
                  <a:srgbClr val="BE0F34"/>
                </a:solidFill>
              </a:rPr>
              <a:t>it's less sort of in your face or less to the </a:t>
            </a:r>
            <a:r>
              <a:rPr lang="en-GB" b="1" dirty="0" smtClean="0">
                <a:solidFill>
                  <a:srgbClr val="BE0F34"/>
                </a:solidFill>
              </a:rPr>
              <a:t>forefront</a:t>
            </a:r>
            <a:r>
              <a:rPr lang="en-GB" dirty="0" smtClean="0">
                <a:solidFill>
                  <a:srgbClr val="595959"/>
                </a:solidFill>
              </a:rPr>
              <a:t>///But </a:t>
            </a:r>
            <a:r>
              <a:rPr lang="en-GB" dirty="0">
                <a:solidFill>
                  <a:srgbClr val="595959"/>
                </a:solidFill>
              </a:rPr>
              <a:t>at least three or four nights of the </a:t>
            </a:r>
            <a:r>
              <a:rPr lang="en-GB" dirty="0" smtClean="0">
                <a:solidFill>
                  <a:srgbClr val="595959"/>
                </a:solidFill>
              </a:rPr>
              <a:t>week///I </a:t>
            </a:r>
            <a:r>
              <a:rPr lang="en-GB" dirty="0">
                <a:solidFill>
                  <a:srgbClr val="595959"/>
                </a:solidFill>
              </a:rPr>
              <a:t>will go to bed about 11, and I'll sit and read for a good hour or so, with the radio on, and </a:t>
            </a:r>
            <a:r>
              <a:rPr lang="en-GB" b="1" dirty="0">
                <a:solidFill>
                  <a:srgbClr val="BE0F34"/>
                </a:solidFill>
              </a:rPr>
              <a:t>I'm sort of hoping I'm getting tired!  </a:t>
            </a:r>
            <a:r>
              <a:rPr lang="en-GB" dirty="0" smtClean="0">
                <a:solidFill>
                  <a:srgbClr val="595959"/>
                </a:solidFill>
              </a:rPr>
              <a:t>///I </a:t>
            </a:r>
            <a:r>
              <a:rPr lang="en-GB" dirty="0">
                <a:solidFill>
                  <a:srgbClr val="595959"/>
                </a:solidFill>
              </a:rPr>
              <a:t>will switch the light off and go to sleep, but </a:t>
            </a:r>
            <a:r>
              <a:rPr lang="en-GB" b="1" dirty="0">
                <a:solidFill>
                  <a:srgbClr val="BE0F34"/>
                </a:solidFill>
              </a:rPr>
              <a:t>I often lie awake for an hour or more before I go to sleep, and during that time, umm, I'll be reviewing the day or thinking ahead, but also sometimes you know the loneliness bit specifically creeps in</a:t>
            </a:r>
            <a:r>
              <a:rPr lang="en-GB" dirty="0">
                <a:solidFill>
                  <a:srgbClr val="595959"/>
                </a:solidFill>
              </a:rPr>
              <a:t> because of thinking about my wife and stuff like that, not every time, but it does come </a:t>
            </a:r>
            <a:r>
              <a:rPr lang="en-GB" dirty="0" smtClean="0">
                <a:solidFill>
                  <a:srgbClr val="595959"/>
                </a:solidFill>
              </a:rPr>
              <a:t>up.</a:t>
            </a:r>
            <a:endParaRPr lang="en-GB" b="1" dirty="0">
              <a:solidFill>
                <a:srgbClr val="595959"/>
              </a:solidFill>
            </a:endParaRPr>
          </a:p>
          <a:p>
            <a:pPr algn="just">
              <a:lnSpc>
                <a:spcPct val="115000"/>
              </a:lnSpc>
              <a:spcAft>
                <a:spcPts val="1000"/>
              </a:spcAft>
            </a:pPr>
            <a:r>
              <a:rPr lang="en-GB" dirty="0" smtClean="0">
                <a:solidFill>
                  <a:srgbClr val="595959"/>
                </a:solidFill>
              </a:rPr>
              <a:t>///I'm probably, sort </a:t>
            </a:r>
            <a:r>
              <a:rPr lang="en-GB" dirty="0">
                <a:solidFill>
                  <a:srgbClr val="595959"/>
                </a:solidFill>
              </a:rPr>
              <a:t>of 60/40, 70/30, night time I would think, yes, and obviously then, if I do have longer periods to myself, </a:t>
            </a:r>
            <a:r>
              <a:rPr lang="en-GB" b="1" dirty="0">
                <a:solidFill>
                  <a:srgbClr val="BE0F34"/>
                </a:solidFill>
              </a:rPr>
              <a:t>if I'm not particularly doing anything, something might crop up in the paper or as I'm doing something around the </a:t>
            </a:r>
            <a:r>
              <a:rPr lang="en-GB" b="1" dirty="0" smtClean="0">
                <a:solidFill>
                  <a:srgbClr val="BE0F34"/>
                </a:solidFill>
              </a:rPr>
              <a:t>house, </a:t>
            </a:r>
            <a:r>
              <a:rPr lang="en-GB" b="1" dirty="0">
                <a:solidFill>
                  <a:srgbClr val="BE0F34"/>
                </a:solidFill>
              </a:rPr>
              <a:t>a </a:t>
            </a:r>
            <a:r>
              <a:rPr lang="en-GB" b="1" dirty="0" smtClean="0">
                <a:solidFill>
                  <a:srgbClr val="BE0F34"/>
                </a:solidFill>
              </a:rPr>
              <a:t>memory</a:t>
            </a:r>
            <a:r>
              <a:rPr lang="en-GB" dirty="0" smtClean="0">
                <a:solidFill>
                  <a:srgbClr val="595959"/>
                </a:solidFill>
              </a:rPr>
              <a:t>///I </a:t>
            </a:r>
            <a:r>
              <a:rPr lang="en-GB" dirty="0">
                <a:solidFill>
                  <a:srgbClr val="595959"/>
                </a:solidFill>
              </a:rPr>
              <a:t>think </a:t>
            </a:r>
            <a:r>
              <a:rPr lang="en-GB" b="1" dirty="0">
                <a:solidFill>
                  <a:srgbClr val="BE0F34"/>
                </a:solidFill>
              </a:rPr>
              <a:t>winter</a:t>
            </a:r>
            <a:r>
              <a:rPr lang="en-GB" dirty="0">
                <a:solidFill>
                  <a:srgbClr val="595959"/>
                </a:solidFill>
              </a:rPr>
              <a:t> doesn't help normally because, in the summer, I </a:t>
            </a:r>
            <a:r>
              <a:rPr lang="en-GB" dirty="0" smtClean="0">
                <a:solidFill>
                  <a:srgbClr val="595959"/>
                </a:solidFill>
              </a:rPr>
              <a:t>can, </a:t>
            </a:r>
            <a:r>
              <a:rPr lang="en-GB" dirty="0">
                <a:solidFill>
                  <a:srgbClr val="595959"/>
                </a:solidFill>
              </a:rPr>
              <a:t>I </a:t>
            </a:r>
            <a:r>
              <a:rPr lang="en-GB" dirty="0" smtClean="0">
                <a:solidFill>
                  <a:srgbClr val="595959"/>
                </a:solidFill>
              </a:rPr>
              <a:t>suppose, </a:t>
            </a:r>
            <a:r>
              <a:rPr lang="en-GB" dirty="0">
                <a:solidFill>
                  <a:srgbClr val="595959"/>
                </a:solidFill>
              </a:rPr>
              <a:t>be more active and go out more.</a:t>
            </a:r>
            <a:endParaRPr lang="en-GB" b="1" dirty="0">
              <a:solidFill>
                <a:srgbClr val="595959"/>
              </a:solidFill>
              <a:ea typeface="Calibri" panose="020F0502020204030204" pitchFamily="34" charset="0"/>
            </a:endParaRPr>
          </a:p>
          <a:p>
            <a:pPr algn="just">
              <a:lnSpc>
                <a:spcPct val="115000"/>
              </a:lnSpc>
              <a:spcAft>
                <a:spcPts val="1000"/>
              </a:spcAft>
            </a:pPr>
            <a:endParaRPr lang="en-GB" b="1" dirty="0" smtClean="0">
              <a:solidFill>
                <a:prstClr val="black"/>
              </a:solidFill>
              <a:ea typeface="Calibri" panose="020F0502020204030204" pitchFamily="34" charset="0"/>
            </a:endParaRPr>
          </a:p>
          <a:p>
            <a:pPr algn="just">
              <a:lnSpc>
                <a:spcPct val="115000"/>
              </a:lnSpc>
              <a:spcAft>
                <a:spcPts val="1000"/>
              </a:spcAft>
            </a:pPr>
            <a:endParaRPr lang="en-GB" b="1" dirty="0">
              <a:solidFill>
                <a:prstClr val="black"/>
              </a:solidFill>
              <a:ea typeface="Calibri" panose="020F0502020204030204" pitchFamily="34" charset="0"/>
            </a:endParaRPr>
          </a:p>
          <a:p>
            <a:pPr algn="just">
              <a:lnSpc>
                <a:spcPct val="115000"/>
              </a:lnSpc>
              <a:spcAft>
                <a:spcPts val="1000"/>
              </a:spcAft>
            </a:pPr>
            <a:endParaRPr lang="en-GB" b="1" dirty="0" smtClean="0">
              <a:solidFill>
                <a:prstClr val="black"/>
              </a:solidFill>
              <a:ea typeface="Calibri" panose="020F0502020204030204" pitchFamily="34" charset="0"/>
            </a:endParaRPr>
          </a:p>
          <a:p>
            <a:pPr algn="just">
              <a:lnSpc>
                <a:spcPct val="115000"/>
              </a:lnSpc>
              <a:spcAft>
                <a:spcPts val="1000"/>
              </a:spcAft>
            </a:pPr>
            <a:endParaRPr lang="en-GB" b="1" dirty="0">
              <a:solidFill>
                <a:prstClr val="black"/>
              </a:solidFill>
              <a:ea typeface="Calibri" panose="020F0502020204030204" pitchFamily="34" charset="0"/>
            </a:endParaRPr>
          </a:p>
        </p:txBody>
      </p:sp>
    </p:spTree>
    <p:extLst>
      <p:ext uri="{BB962C8B-B14F-4D97-AF65-F5344CB8AC3E}">
        <p14:creationId xmlns:p14="http://schemas.microsoft.com/office/powerpoint/2010/main" val="228217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Unique and complex</a:t>
            </a:r>
            <a:r>
              <a:rPr lang="en-GB" dirty="0"/>
              <a:t/>
            </a:r>
            <a:br>
              <a:rPr lang="en-GB" dirty="0"/>
            </a:br>
            <a:endParaRPr lang="en-GB" dirty="0"/>
          </a:p>
        </p:txBody>
      </p:sp>
      <p:sp>
        <p:nvSpPr>
          <p:cNvPr id="3" name="Content Placeholder 2"/>
          <p:cNvSpPr>
            <a:spLocks noGrp="1"/>
          </p:cNvSpPr>
          <p:nvPr>
            <p:ph idx="1"/>
          </p:nvPr>
        </p:nvSpPr>
        <p:spPr>
          <a:xfrm>
            <a:off x="215842" y="908720"/>
            <a:ext cx="8316598" cy="5390059"/>
          </a:xfrm>
        </p:spPr>
        <p:txBody>
          <a:bodyPr/>
          <a:lstStyle/>
          <a:p>
            <a:r>
              <a:rPr lang="en-GB" sz="2400" dirty="0" smtClean="0"/>
              <a:t>I suppose in an awful lot of people it could be soul destroying to be that lonely, to be on your own, with on one to talk to, nobody to care, and nobody to care for.  I think that is quite a big part of it is there is </a:t>
            </a:r>
            <a:r>
              <a:rPr lang="en-GB" sz="2400" b="1" dirty="0" smtClean="0">
                <a:solidFill>
                  <a:schemeClr val="accent2"/>
                </a:solidFill>
              </a:rPr>
              <a:t>nobody to care for</a:t>
            </a:r>
            <a:r>
              <a:rPr lang="en-GB" sz="2400" dirty="0" smtClean="0"/>
              <a:t>.  They’ve all got someone taking care of them, you know.  I have never ever been so desperate as to want to not live any more///I fortunately haven’t got to that stage but I am a lonely person.  </a:t>
            </a:r>
            <a:r>
              <a:rPr lang="en-GB" sz="2400" b="1" dirty="0" smtClean="0">
                <a:solidFill>
                  <a:schemeClr val="accent2"/>
                </a:solidFill>
              </a:rPr>
              <a:t>And it’s a cold place as well.  A real cold place. </a:t>
            </a:r>
            <a:r>
              <a:rPr lang="en-GB" sz="2400" dirty="0" smtClean="0"/>
              <a:t> I don’t know what else to think about it.  Because when I start to get that bad I look at what I can see now, </a:t>
            </a:r>
            <a:r>
              <a:rPr lang="en-GB" sz="2400" b="1" dirty="0" smtClean="0">
                <a:solidFill>
                  <a:schemeClr val="accent2"/>
                </a:solidFill>
              </a:rPr>
              <a:t>trees and, and you can get a certain amount of strength, inner strength, from looking at nature</a:t>
            </a:r>
            <a:r>
              <a:rPr lang="en-GB" sz="2400" dirty="0" smtClean="0"/>
              <a:t>.</a:t>
            </a:r>
          </a:p>
          <a:p>
            <a:endParaRPr lang="en-GB" dirty="0"/>
          </a:p>
        </p:txBody>
      </p:sp>
      <p:sp>
        <p:nvSpPr>
          <p:cNvPr id="6" name="Slide Number Placeholder 5"/>
          <p:cNvSpPr>
            <a:spLocks noGrp="1"/>
          </p:cNvSpPr>
          <p:nvPr>
            <p:ph type="sldNum" sz="quarter" idx="12"/>
          </p:nvPr>
        </p:nvSpPr>
        <p:spPr/>
        <p:txBody>
          <a:bodyPr/>
          <a:lstStyle/>
          <a:p>
            <a:fld id="{786194A1-5B28-41B4-A256-7AB656992733}" type="slidenum">
              <a:rPr lang="en-GB" smtClean="0">
                <a:solidFill>
                  <a:srgbClr val="BE0F34"/>
                </a:solidFill>
              </a:rPr>
              <a:pPr/>
              <a:t>52</a:t>
            </a:fld>
            <a:endParaRPr lang="en-GB">
              <a:solidFill>
                <a:srgbClr val="BE0F34"/>
              </a:solidFill>
            </a:endParaRPr>
          </a:p>
        </p:txBody>
      </p:sp>
    </p:spTree>
    <p:extLst>
      <p:ext uri="{BB962C8B-B14F-4D97-AF65-F5344CB8AC3E}">
        <p14:creationId xmlns:p14="http://schemas.microsoft.com/office/powerpoint/2010/main" val="368606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Unique </a:t>
            </a:r>
            <a:r>
              <a:rPr lang="en-GB" dirty="0"/>
              <a:t>and complex </a:t>
            </a:r>
            <a:br>
              <a:rPr lang="en-GB" dirty="0"/>
            </a:br>
            <a:endParaRPr lang="en-GB" dirty="0"/>
          </a:p>
        </p:txBody>
      </p:sp>
      <p:sp>
        <p:nvSpPr>
          <p:cNvPr id="3" name="Content Placeholder 2"/>
          <p:cNvSpPr>
            <a:spLocks noGrp="1"/>
          </p:cNvSpPr>
          <p:nvPr>
            <p:ph idx="1"/>
          </p:nvPr>
        </p:nvSpPr>
        <p:spPr>
          <a:xfrm>
            <a:off x="215842" y="908720"/>
            <a:ext cx="8316598" cy="5390059"/>
          </a:xfrm>
        </p:spPr>
        <p:txBody>
          <a:bodyPr/>
          <a:lstStyle/>
          <a:p>
            <a:endParaRPr lang="en-GB" sz="1050" dirty="0" smtClean="0"/>
          </a:p>
          <a:p>
            <a:pPr lvl="0"/>
            <a:r>
              <a:rPr lang="en-US" sz="2000" dirty="0" smtClean="0">
                <a:ea typeface="Calibri" pitchFamily="34" charset="0"/>
                <a:cs typeface="Times New Roman" pitchFamily="18" charset="0"/>
              </a:rPr>
              <a:t>I’ve </a:t>
            </a:r>
            <a:r>
              <a:rPr lang="en-US" sz="2000" dirty="0">
                <a:ea typeface="Calibri" pitchFamily="34" charset="0"/>
                <a:cs typeface="Times New Roman" pitchFamily="18" charset="0"/>
              </a:rPr>
              <a:t>got everything but I haven’t got enough///If you love somebody for that many years, it’s a very lonely life. And it’s there every minute of the day, and it never gets any better///...I don’t know what it is, it’s just one of them things for me.  It’s something as, what can I say, let’s put it down to </a:t>
            </a:r>
            <a:r>
              <a:rPr lang="en-US" sz="2000" b="1" dirty="0">
                <a:solidFill>
                  <a:schemeClr val="accent2"/>
                </a:solidFill>
                <a:ea typeface="Calibri" pitchFamily="34" charset="0"/>
                <a:cs typeface="Times New Roman" pitchFamily="18" charset="0"/>
              </a:rPr>
              <a:t>loneliness of the heart</a:t>
            </a:r>
            <a:r>
              <a:rPr lang="en-US" sz="2000" dirty="0">
                <a:ea typeface="Calibri" pitchFamily="34" charset="0"/>
                <a:cs typeface="Times New Roman" pitchFamily="18" charset="0"/>
              </a:rPr>
              <a:t>.  And that’s it.  </a:t>
            </a:r>
            <a:r>
              <a:rPr lang="en-US" sz="2000" b="1" dirty="0">
                <a:solidFill>
                  <a:schemeClr val="accent2"/>
                </a:solidFill>
                <a:ea typeface="Calibri" pitchFamily="34" charset="0"/>
                <a:cs typeface="Times New Roman" pitchFamily="18" charset="0"/>
              </a:rPr>
              <a:t>I mean everything I touch, everything I do she’s there.   </a:t>
            </a:r>
            <a:endParaRPr lang="en-GB" dirty="0"/>
          </a:p>
        </p:txBody>
      </p:sp>
      <p:sp>
        <p:nvSpPr>
          <p:cNvPr id="6" name="Slide Number Placeholder 5"/>
          <p:cNvSpPr>
            <a:spLocks noGrp="1"/>
          </p:cNvSpPr>
          <p:nvPr>
            <p:ph type="sldNum" sz="quarter" idx="12"/>
          </p:nvPr>
        </p:nvSpPr>
        <p:spPr/>
        <p:txBody>
          <a:bodyPr/>
          <a:lstStyle/>
          <a:p>
            <a:fld id="{786194A1-5B28-41B4-A256-7AB656992733}" type="slidenum">
              <a:rPr lang="en-GB" smtClean="0">
                <a:solidFill>
                  <a:srgbClr val="BE0F34"/>
                </a:solidFill>
              </a:rPr>
              <a:pPr/>
              <a:t>53</a:t>
            </a:fld>
            <a:endParaRPr lang="en-GB">
              <a:solidFill>
                <a:srgbClr val="BE0F34"/>
              </a:solidFill>
            </a:endParaRPr>
          </a:p>
        </p:txBody>
      </p:sp>
    </p:spTree>
    <p:extLst>
      <p:ext uri="{BB962C8B-B14F-4D97-AF65-F5344CB8AC3E}">
        <p14:creationId xmlns:p14="http://schemas.microsoft.com/office/powerpoint/2010/main" val="368828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Unique </a:t>
            </a:r>
            <a:r>
              <a:rPr lang="en-GB" dirty="0"/>
              <a:t>and complex </a:t>
            </a:r>
            <a:br>
              <a:rPr lang="en-GB" dirty="0"/>
            </a:br>
            <a:endParaRPr lang="en-GB" dirty="0"/>
          </a:p>
        </p:txBody>
      </p:sp>
      <p:sp>
        <p:nvSpPr>
          <p:cNvPr id="3" name="Content Placeholder 2"/>
          <p:cNvSpPr>
            <a:spLocks noGrp="1"/>
          </p:cNvSpPr>
          <p:nvPr>
            <p:ph idx="1"/>
          </p:nvPr>
        </p:nvSpPr>
        <p:spPr>
          <a:xfrm>
            <a:off x="215842" y="908720"/>
            <a:ext cx="8316598" cy="5390059"/>
          </a:xfrm>
        </p:spPr>
        <p:txBody>
          <a:bodyPr/>
          <a:lstStyle/>
          <a:p>
            <a:r>
              <a:rPr lang="en-GB" sz="2400" dirty="0">
                <a:ea typeface="Calibri" pitchFamily="34" charset="0"/>
                <a:cs typeface="Times New Roman" pitchFamily="18" charset="0"/>
              </a:rPr>
              <a:t>I suppose </a:t>
            </a:r>
            <a:r>
              <a:rPr lang="en-GB" sz="2400" b="1" dirty="0">
                <a:solidFill>
                  <a:schemeClr val="accent2"/>
                </a:solidFill>
                <a:ea typeface="Calibri" pitchFamily="34" charset="0"/>
                <a:cs typeface="Times New Roman" pitchFamily="18" charset="0"/>
              </a:rPr>
              <a:t>intellectually I can get down</a:t>
            </a:r>
            <a:r>
              <a:rPr lang="en-GB" sz="2400" dirty="0">
                <a:ea typeface="Calibri" pitchFamily="34" charset="0"/>
                <a:cs typeface="Times New Roman" pitchFamily="18" charset="0"/>
              </a:rPr>
              <a:t>///I can understand it’s a different kind of loneliness with friends of mine that they’ve had when their husband or wife has died.  I mean that’s a different kind of loneliness, it’s a great sense of loss.  </a:t>
            </a:r>
            <a:r>
              <a:rPr lang="en-GB" sz="2400" b="1" dirty="0">
                <a:solidFill>
                  <a:schemeClr val="accent2"/>
                </a:solidFill>
                <a:ea typeface="Calibri" pitchFamily="34" charset="0"/>
                <a:cs typeface="Times New Roman" pitchFamily="18" charset="0"/>
              </a:rPr>
              <a:t>But I don’t think if I feel lonely it’s a sense of loss.</a:t>
            </a:r>
            <a:r>
              <a:rPr lang="en-GB" sz="2400" dirty="0">
                <a:ea typeface="Calibri" pitchFamily="34" charset="0"/>
                <a:cs typeface="Times New Roman" pitchFamily="18" charset="0"/>
              </a:rPr>
              <a:t> </a:t>
            </a:r>
            <a:endParaRPr lang="en-GB" dirty="0"/>
          </a:p>
        </p:txBody>
      </p:sp>
      <p:sp>
        <p:nvSpPr>
          <p:cNvPr id="6" name="Slide Number Placeholder 5"/>
          <p:cNvSpPr>
            <a:spLocks noGrp="1"/>
          </p:cNvSpPr>
          <p:nvPr>
            <p:ph type="sldNum" sz="quarter" idx="12"/>
          </p:nvPr>
        </p:nvSpPr>
        <p:spPr/>
        <p:txBody>
          <a:bodyPr/>
          <a:lstStyle/>
          <a:p>
            <a:fld id="{786194A1-5B28-41B4-A256-7AB656992733}" type="slidenum">
              <a:rPr lang="en-GB" smtClean="0">
                <a:solidFill>
                  <a:srgbClr val="BE0F34"/>
                </a:solidFill>
              </a:rPr>
              <a:pPr/>
              <a:t>54</a:t>
            </a:fld>
            <a:endParaRPr lang="en-GB">
              <a:solidFill>
                <a:srgbClr val="BE0F34"/>
              </a:solidFill>
            </a:endParaRPr>
          </a:p>
        </p:txBody>
      </p:sp>
    </p:spTree>
    <p:extLst>
      <p:ext uri="{BB962C8B-B14F-4D97-AF65-F5344CB8AC3E}">
        <p14:creationId xmlns:p14="http://schemas.microsoft.com/office/powerpoint/2010/main" val="95885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a:t>
            </a:r>
            <a:r>
              <a:rPr lang="en-GB" dirty="0"/>
              <a:t>meaning can never convey all that is </a:t>
            </a:r>
            <a:r>
              <a:rPr lang="en-GB" dirty="0" smtClean="0"/>
              <a:t>intended  </a:t>
            </a:r>
            <a:r>
              <a:rPr lang="en-GB" dirty="0"/>
              <a:t/>
            </a:r>
            <a:br>
              <a:rPr lang="en-GB" dirty="0"/>
            </a:br>
            <a:endParaRPr lang="en-GB" dirty="0"/>
          </a:p>
        </p:txBody>
      </p:sp>
      <p:sp>
        <p:nvSpPr>
          <p:cNvPr id="3" name="Content Placeholder 2"/>
          <p:cNvSpPr>
            <a:spLocks noGrp="1"/>
          </p:cNvSpPr>
          <p:nvPr>
            <p:ph idx="1"/>
          </p:nvPr>
        </p:nvSpPr>
        <p:spPr>
          <a:xfrm>
            <a:off x="215842" y="980728"/>
            <a:ext cx="8316598" cy="5256584"/>
          </a:xfrm>
        </p:spPr>
        <p:txBody>
          <a:bodyPr>
            <a:normAutofit/>
          </a:bodyPr>
          <a:lstStyle/>
          <a:p>
            <a:r>
              <a:rPr lang="en-GB" sz="1800" dirty="0"/>
              <a:t>I think being … feeling alone is that when … it is generally when stuff goes … if stuff has gone wrong and you really are on your own.  You haven't got anybody to turn to and say, hey, okay, what we </a:t>
            </a:r>
            <a:r>
              <a:rPr lang="en-GB" sz="1800" dirty="0" err="1"/>
              <a:t>gonna</a:t>
            </a:r>
            <a:r>
              <a:rPr lang="en-GB" sz="1800" dirty="0"/>
              <a:t> do now, or this is going to be okay, it's all up to you to do it, you haven't got that shoulder to lean on.  I felt very alone, and this probably sounds a bit daft, but I felt very alone with that storm a couple of weeks </a:t>
            </a:r>
            <a:r>
              <a:rPr lang="en-GB" sz="1800" dirty="0" smtClean="0"/>
              <a:t>ago///I </a:t>
            </a:r>
            <a:r>
              <a:rPr lang="en-GB" sz="1800" dirty="0"/>
              <a:t>couldn't go out and there was nobody I could talk to either and thinking … to say it's okay, it's just the wind, it's not going to happen, umm, but when you're on your own in that situation, that's … </a:t>
            </a:r>
            <a:r>
              <a:rPr lang="en-GB" sz="1800" b="1" dirty="0">
                <a:solidFill>
                  <a:schemeClr val="accent2"/>
                </a:solidFill>
              </a:rPr>
              <a:t>that's feeling very alone.</a:t>
            </a:r>
          </a:p>
          <a:p>
            <a:r>
              <a:rPr lang="en-GB" sz="1800" dirty="0"/>
              <a:t>Umm … </a:t>
            </a:r>
            <a:r>
              <a:rPr lang="en-GB" sz="1800" b="1" dirty="0">
                <a:solidFill>
                  <a:schemeClr val="accent2"/>
                </a:solidFill>
              </a:rPr>
              <a:t>I don't really feel lonely.  As I say I feel alone sometimes but not lonely.  I think if I was in the situation where I couldn't call anybody or nobody said they were going to ring me, yes, then I would be lonely, but I think the fact that I am able to get out and see people makes a difference.  Being alone and housebound would be … that would be a lonely life I think</a:t>
            </a:r>
            <a:r>
              <a:rPr lang="en-GB" sz="1800" b="1" dirty="0" smtClean="0">
                <a:solidFill>
                  <a:schemeClr val="accent2"/>
                </a:solidFill>
              </a:rPr>
              <a:t>. </a:t>
            </a:r>
            <a:r>
              <a:rPr lang="en-GB" sz="1800" b="1" dirty="0">
                <a:solidFill>
                  <a:schemeClr val="accent2"/>
                </a:solidFill>
              </a:rPr>
              <a:t>It's a very fine distinction.</a:t>
            </a:r>
          </a:p>
          <a:p>
            <a:endParaRPr lang="en-GB" dirty="0"/>
          </a:p>
          <a:p>
            <a:endParaRPr lang="en-GB" dirty="0"/>
          </a:p>
        </p:txBody>
      </p:sp>
      <p:sp>
        <p:nvSpPr>
          <p:cNvPr id="6" name="Slide Number Placeholder 5"/>
          <p:cNvSpPr>
            <a:spLocks noGrp="1"/>
          </p:cNvSpPr>
          <p:nvPr>
            <p:ph type="sldNum" sz="quarter" idx="12"/>
          </p:nvPr>
        </p:nvSpPr>
        <p:spPr/>
        <p:txBody>
          <a:bodyPr/>
          <a:lstStyle/>
          <a:p>
            <a:fld id="{786194A1-5B28-41B4-A256-7AB656992733}" type="slidenum">
              <a:rPr lang="en-GB" smtClean="0">
                <a:solidFill>
                  <a:srgbClr val="BE0F34"/>
                </a:solidFill>
              </a:rPr>
              <a:pPr/>
              <a:t>55</a:t>
            </a:fld>
            <a:endParaRPr lang="en-GB">
              <a:solidFill>
                <a:srgbClr val="BE0F34"/>
              </a:solidFill>
            </a:endParaRPr>
          </a:p>
        </p:txBody>
      </p:sp>
    </p:spTree>
    <p:extLst>
      <p:ext uri="{BB962C8B-B14F-4D97-AF65-F5344CB8AC3E}">
        <p14:creationId xmlns:p14="http://schemas.microsoft.com/office/powerpoint/2010/main" val="288474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Talking about Loneliness: Some Conclusions</a:t>
            </a:r>
            <a:endParaRPr lang="en-GB" dirty="0"/>
          </a:p>
        </p:txBody>
      </p:sp>
      <p:sp>
        <p:nvSpPr>
          <p:cNvPr id="3" name="Content Placeholder 2"/>
          <p:cNvSpPr>
            <a:spLocks noGrp="1"/>
          </p:cNvSpPr>
          <p:nvPr>
            <p:ph idx="1"/>
          </p:nvPr>
        </p:nvSpPr>
        <p:spPr>
          <a:xfrm>
            <a:off x="215842" y="980728"/>
            <a:ext cx="8316598" cy="5184576"/>
          </a:xfrm>
        </p:spPr>
        <p:txBody>
          <a:bodyPr>
            <a:normAutofit/>
          </a:bodyPr>
          <a:lstStyle/>
          <a:p>
            <a:pPr marL="285750" indent="-285750">
              <a:buFont typeface="Arial" panose="020B0604020202020204" pitchFamily="34" charset="0"/>
              <a:buChar char="•"/>
            </a:pPr>
            <a:r>
              <a:rPr lang="en-GB" sz="2400" dirty="0" smtClean="0"/>
              <a:t>What </a:t>
            </a:r>
            <a:r>
              <a:rPr lang="en-GB" sz="2400" dirty="0"/>
              <a:t>was spoken versus what was unspoken</a:t>
            </a:r>
            <a:r>
              <a:rPr lang="en-GB" sz="2400" dirty="0" smtClean="0"/>
              <a:t>?</a:t>
            </a:r>
          </a:p>
          <a:p>
            <a:pPr marL="285750" indent="-285750">
              <a:buFont typeface="Arial" panose="020B0604020202020204" pitchFamily="34" charset="0"/>
              <a:buChar char="•"/>
            </a:pPr>
            <a:r>
              <a:rPr lang="en-GB" sz="2400" dirty="0"/>
              <a:t>Loneliness not easily understood by participants</a:t>
            </a:r>
          </a:p>
          <a:p>
            <a:pPr marL="285750" indent="-285750">
              <a:buFont typeface="Arial" panose="020B0604020202020204" pitchFamily="34" charset="0"/>
              <a:buChar char="•"/>
            </a:pPr>
            <a:r>
              <a:rPr lang="en-GB" sz="2400" dirty="0" smtClean="0"/>
              <a:t>Vulnerability (i.e. reduced capital) </a:t>
            </a:r>
            <a:r>
              <a:rPr lang="en-GB" sz="2400" dirty="0"/>
              <a:t>and </a:t>
            </a:r>
            <a:r>
              <a:rPr lang="en-GB" sz="2400" dirty="0" smtClean="0"/>
              <a:t>became more consciously </a:t>
            </a:r>
            <a:r>
              <a:rPr lang="en-GB" sz="2400" dirty="0"/>
              <a:t>aware of </a:t>
            </a:r>
            <a:r>
              <a:rPr lang="en-GB" sz="2400" dirty="0" smtClean="0"/>
              <a:t>the presence of loneliness</a:t>
            </a:r>
            <a:endParaRPr lang="en-GB" sz="2400" dirty="0"/>
          </a:p>
          <a:p>
            <a:pPr marL="285750" indent="-285750">
              <a:buFont typeface="Arial" panose="020B0604020202020204" pitchFamily="34" charset="0"/>
              <a:buChar char="•"/>
            </a:pPr>
            <a:r>
              <a:rPr lang="en-GB" sz="2400" dirty="0" smtClean="0"/>
              <a:t>Ebb </a:t>
            </a:r>
            <a:r>
              <a:rPr lang="en-GB" sz="2400" dirty="0"/>
              <a:t>and flow (awareness) during the year, the month, the week or the </a:t>
            </a:r>
            <a:r>
              <a:rPr lang="en-GB" sz="2400" dirty="0" smtClean="0"/>
              <a:t>day</a:t>
            </a:r>
          </a:p>
          <a:p>
            <a:pPr marL="285750" indent="-285750">
              <a:buFont typeface="Arial" panose="020B0604020202020204" pitchFamily="34" charset="0"/>
              <a:buChar char="•"/>
            </a:pPr>
            <a:r>
              <a:rPr lang="en-GB" sz="2400" dirty="0" smtClean="0"/>
              <a:t>Existential anxiety </a:t>
            </a:r>
          </a:p>
          <a:p>
            <a:pPr marL="285750" indent="-285750">
              <a:buFont typeface="Arial" panose="020B0604020202020204" pitchFamily="34" charset="0"/>
              <a:buChar char="•"/>
            </a:pPr>
            <a:r>
              <a:rPr lang="en-GB" sz="2400" dirty="0" smtClean="0"/>
              <a:t>Doing becoming their being</a:t>
            </a:r>
          </a:p>
          <a:p>
            <a:endParaRPr lang="en-GB" dirty="0"/>
          </a:p>
        </p:txBody>
      </p:sp>
      <p:sp>
        <p:nvSpPr>
          <p:cNvPr id="6" name="Slide Number Placeholder 5"/>
          <p:cNvSpPr>
            <a:spLocks noGrp="1"/>
          </p:cNvSpPr>
          <p:nvPr>
            <p:ph type="sldNum" sz="quarter" idx="12"/>
          </p:nvPr>
        </p:nvSpPr>
        <p:spPr/>
        <p:txBody>
          <a:bodyPr/>
          <a:lstStyle/>
          <a:p>
            <a:fld id="{786194A1-5B28-41B4-A256-7AB656992733}" type="slidenum">
              <a:rPr lang="en-GB" smtClean="0">
                <a:solidFill>
                  <a:srgbClr val="BE0F34"/>
                </a:solidFill>
              </a:rPr>
              <a:pPr/>
              <a:t>56</a:t>
            </a:fld>
            <a:endParaRPr lang="en-GB">
              <a:solidFill>
                <a:srgbClr val="BE0F34"/>
              </a:solidFill>
            </a:endParaRPr>
          </a:p>
        </p:txBody>
      </p:sp>
      <p:sp>
        <p:nvSpPr>
          <p:cNvPr id="7" name="TextBox 6"/>
          <p:cNvSpPr txBox="1"/>
          <p:nvPr/>
        </p:nvSpPr>
        <p:spPr>
          <a:xfrm>
            <a:off x="1475656" y="5013176"/>
            <a:ext cx="5328592" cy="1200329"/>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i="1" dirty="0">
                <a:solidFill>
                  <a:prstClr val="white"/>
                </a:solidFill>
              </a:rPr>
              <a:t>“…man is conscious of his lonely nature before he learns to express this in language…the expression is necessarily a faint reflection of the reality intended…</a:t>
            </a:r>
            <a:r>
              <a:rPr lang="en-US" dirty="0">
                <a:solidFill>
                  <a:prstClr val="white"/>
                </a:solidFill>
              </a:rPr>
              <a:t>[sic</a:t>
            </a:r>
            <a:r>
              <a:rPr lang="en-US" dirty="0" smtClean="0">
                <a:solidFill>
                  <a:prstClr val="white"/>
                </a:solidFill>
              </a:rPr>
              <a:t>]</a:t>
            </a:r>
            <a:r>
              <a:rPr lang="en-US" i="1" dirty="0" smtClean="0">
                <a:solidFill>
                  <a:prstClr val="white"/>
                </a:solidFill>
              </a:rPr>
              <a:t>”  </a:t>
            </a:r>
            <a:r>
              <a:rPr lang="en-US" dirty="0" smtClean="0">
                <a:solidFill>
                  <a:prstClr val="white"/>
                </a:solidFill>
              </a:rPr>
              <a:t>(</a:t>
            </a:r>
            <a:r>
              <a:rPr lang="en-US" dirty="0" err="1" smtClean="0">
                <a:solidFill>
                  <a:prstClr val="white"/>
                </a:solidFill>
              </a:rPr>
              <a:t>Mijuskovic</a:t>
            </a:r>
            <a:r>
              <a:rPr lang="en-US" dirty="0">
                <a:solidFill>
                  <a:prstClr val="white"/>
                </a:solidFill>
              </a:rPr>
              <a:t>, </a:t>
            </a:r>
            <a:r>
              <a:rPr lang="en-US" dirty="0" smtClean="0">
                <a:solidFill>
                  <a:prstClr val="white"/>
                </a:solidFill>
              </a:rPr>
              <a:t>1979)</a:t>
            </a:r>
            <a:endParaRPr lang="en-GB" dirty="0">
              <a:solidFill>
                <a:prstClr val="white"/>
              </a:solidFill>
            </a:endParaRPr>
          </a:p>
        </p:txBody>
      </p:sp>
    </p:spTree>
    <p:extLst>
      <p:ext uri="{BB962C8B-B14F-4D97-AF65-F5344CB8AC3E}">
        <p14:creationId xmlns:p14="http://schemas.microsoft.com/office/powerpoint/2010/main" val="330912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4"/>
          <p:cNvSpPr>
            <a:spLocks noChangeArrowheads="1"/>
          </p:cNvSpPr>
          <p:nvPr/>
        </p:nvSpPr>
        <p:spPr bwMode="auto">
          <a:xfrm>
            <a:off x="0" y="0"/>
            <a:ext cx="9144000" cy="5661025"/>
          </a:xfrm>
          <a:prstGeom prst="rect">
            <a:avLst/>
          </a:prstGeom>
          <a:solidFill>
            <a:srgbClr val="E57C2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lvl="1" algn="ctr" fontAlgn="auto">
              <a:spcBef>
                <a:spcPts val="0"/>
              </a:spcBef>
              <a:spcAft>
                <a:spcPts val="0"/>
              </a:spcAft>
              <a:defRPr/>
            </a:pPr>
            <a:endParaRPr lang="en-US" sz="4400">
              <a:solidFill>
                <a:prstClr val="white"/>
              </a:solidFill>
              <a:latin typeface="LayarBahtera Doomsday Condensed" pitchFamily="34" charset="0"/>
              <a:cs typeface="+mn-cs"/>
            </a:endParaRPr>
          </a:p>
          <a:p>
            <a:pPr lvl="1" algn="ctr" fontAlgn="auto">
              <a:spcBef>
                <a:spcPts val="0"/>
              </a:spcBef>
              <a:spcAft>
                <a:spcPts val="0"/>
              </a:spcAft>
              <a:defRPr/>
            </a:pPr>
            <a:endParaRPr lang="en-US" sz="4800">
              <a:solidFill>
                <a:prstClr val="white"/>
              </a:solidFill>
              <a:latin typeface="LayarBahtera Doomsday Condensed" pitchFamily="34" charset="0"/>
              <a:cs typeface="+mn-cs"/>
            </a:endParaRPr>
          </a:p>
        </p:txBody>
      </p:sp>
      <p:pic>
        <p:nvPicPr>
          <p:cNvPr id="88067" name="Picture 6" descr="CEL logo small.gi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5734050"/>
            <a:ext cx="15128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25"/>
          <p:cNvSpPr txBox="1">
            <a:spLocks noChangeArrowheads="1"/>
          </p:cNvSpPr>
          <p:nvPr/>
        </p:nvSpPr>
        <p:spPr bwMode="auto">
          <a:xfrm>
            <a:off x="0" y="0"/>
            <a:ext cx="9144000" cy="5661025"/>
          </a:xfrm>
          <a:prstGeom prst="rect">
            <a:avLst/>
          </a:prstGeom>
          <a:solidFill>
            <a:srgbClr val="9519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eaLnBrk="0" hangingPunct="0">
              <a:defRPr>
                <a:solidFill>
                  <a:schemeClr val="tx1"/>
                </a:solidFill>
                <a:latin typeface="Calibri" pitchFamily="34" charset="0"/>
                <a:ea typeface="ＭＳ Ｐゴシック" pitchFamily="34" charset="-128"/>
              </a:defRPr>
            </a:lvl1pPr>
            <a:lvl2pPr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lvl="1" algn="ctr" fontAlgn="auto">
              <a:spcBef>
                <a:spcPts val="0"/>
              </a:spcBef>
              <a:spcAft>
                <a:spcPts val="0"/>
              </a:spcAft>
              <a:defRPr/>
            </a:pPr>
            <a:endParaRPr lang="en-US" sz="6600" b="1" dirty="0">
              <a:solidFill>
                <a:prstClr val="white"/>
              </a:solidFill>
              <a:latin typeface="LayarBahtera Doomsday Condensed" pitchFamily="34" charset="0"/>
              <a:cs typeface="+mn-cs"/>
            </a:endParaRPr>
          </a:p>
        </p:txBody>
      </p:sp>
      <p:sp>
        <p:nvSpPr>
          <p:cNvPr id="6" name="TextBox 5"/>
          <p:cNvSpPr txBox="1"/>
          <p:nvPr/>
        </p:nvSpPr>
        <p:spPr>
          <a:xfrm>
            <a:off x="107950" y="1556792"/>
            <a:ext cx="8928100" cy="3185487"/>
          </a:xfrm>
          <a:prstGeom prst="rect">
            <a:avLst/>
          </a:prstGeom>
          <a:noFill/>
        </p:spPr>
        <p:txBody>
          <a:bodyPr>
            <a:spAutoFit/>
          </a:bodyPr>
          <a:lstStyle/>
          <a:p>
            <a:pPr algn="ctr" fontAlgn="auto">
              <a:spcBef>
                <a:spcPts val="0"/>
              </a:spcBef>
              <a:spcAft>
                <a:spcPts val="0"/>
              </a:spcAft>
              <a:defRPr/>
            </a:pPr>
            <a:r>
              <a:rPr lang="en-GB" sz="5000" dirty="0" smtClean="0">
                <a:solidFill>
                  <a:prstClr val="white"/>
                </a:solidFill>
                <a:latin typeface="LayarBahtera Doomsday Condensed" pitchFamily="34" charset="0"/>
              </a:rPr>
              <a:t>Update from the Campaign to End Loneliness</a:t>
            </a:r>
          </a:p>
          <a:p>
            <a:pPr algn="ctr" fontAlgn="auto">
              <a:spcBef>
                <a:spcPts val="0"/>
              </a:spcBef>
              <a:spcAft>
                <a:spcPts val="0"/>
              </a:spcAft>
              <a:defRPr/>
            </a:pPr>
            <a:endParaRPr lang="en-GB" sz="3500" dirty="0">
              <a:solidFill>
                <a:prstClr val="white"/>
              </a:solidFill>
              <a:latin typeface="LayarBahtera Doomsday Condensed" pitchFamily="34" charset="0"/>
            </a:endParaRPr>
          </a:p>
          <a:p>
            <a:pPr algn="ctr" fontAlgn="auto">
              <a:spcBef>
                <a:spcPts val="0"/>
              </a:spcBef>
              <a:spcAft>
                <a:spcPts val="0"/>
              </a:spcAft>
              <a:defRPr/>
            </a:pPr>
            <a:r>
              <a:rPr lang="en-GB" sz="3300" dirty="0" smtClean="0">
                <a:solidFill>
                  <a:prstClr val="white"/>
                </a:solidFill>
              </a:rPr>
              <a:t>Anna Goodman</a:t>
            </a:r>
          </a:p>
          <a:p>
            <a:pPr algn="ctr" fontAlgn="auto">
              <a:spcBef>
                <a:spcPts val="0"/>
              </a:spcBef>
              <a:spcAft>
                <a:spcPts val="0"/>
              </a:spcAft>
              <a:defRPr/>
            </a:pPr>
            <a:endParaRPr lang="en-GB" sz="3300" dirty="0" smtClean="0">
              <a:solidFill>
                <a:schemeClr val="bg1"/>
              </a:solidFill>
            </a:endParaRPr>
          </a:p>
        </p:txBody>
      </p:sp>
      <p:pic>
        <p:nvPicPr>
          <p:cNvPr id="8" name="Picture 2" descr="http://hockeywales.org.uk/sites/default/files/imceFiles/user-51/swansea_university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5764452"/>
            <a:ext cx="1688347" cy="12014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evision.brunel.ac.uk/urd/sits.urd/Brunel_files/Brunel_University_London_Logo_Wt.png?v=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102" y="5982757"/>
            <a:ext cx="1728192" cy="62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2881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CELlog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1515" y="31783"/>
            <a:ext cx="2000322" cy="122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5727700"/>
            <a:ext cx="913288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1520" y="6108184"/>
            <a:ext cx="3960440" cy="369332"/>
          </a:xfrm>
          <a:prstGeom prst="rect">
            <a:avLst/>
          </a:prstGeom>
          <a:noFill/>
        </p:spPr>
        <p:txBody>
          <a:bodyPr wrap="square" rtlCol="0">
            <a:spAutoFit/>
          </a:bodyPr>
          <a:lstStyle/>
          <a:p>
            <a:r>
              <a:rPr lang="en-GB" dirty="0" smtClean="0">
                <a:solidFill>
                  <a:schemeClr val="bg1"/>
                </a:solidFill>
              </a:rPr>
              <a:t>www.campaigntoendloneliness.org.uk</a:t>
            </a:r>
            <a:endParaRPr lang="en-GB" dirty="0">
              <a:solidFill>
                <a:schemeClr val="bg1"/>
              </a:solidFill>
            </a:endParaRPr>
          </a:p>
        </p:txBody>
      </p:sp>
      <p:sp>
        <p:nvSpPr>
          <p:cNvPr id="3" name="TextBox 2"/>
          <p:cNvSpPr txBox="1"/>
          <p:nvPr/>
        </p:nvSpPr>
        <p:spPr>
          <a:xfrm>
            <a:off x="323528" y="457943"/>
            <a:ext cx="3816424" cy="553998"/>
          </a:xfrm>
          <a:prstGeom prst="rect">
            <a:avLst/>
          </a:prstGeom>
          <a:noFill/>
        </p:spPr>
        <p:txBody>
          <a:bodyPr wrap="square" rtlCol="0">
            <a:spAutoFit/>
          </a:bodyPr>
          <a:lstStyle/>
          <a:p>
            <a:r>
              <a:rPr lang="en-GB" sz="3000" b="1" dirty="0" smtClean="0"/>
              <a:t>Future events</a:t>
            </a:r>
            <a:endParaRPr lang="en-GB" sz="3000" b="1" dirty="0"/>
          </a:p>
        </p:txBody>
      </p:sp>
      <p:sp>
        <p:nvSpPr>
          <p:cNvPr id="4" name="TextBox 3"/>
          <p:cNvSpPr txBox="1"/>
          <p:nvPr/>
        </p:nvSpPr>
        <p:spPr>
          <a:xfrm>
            <a:off x="257076" y="1150361"/>
            <a:ext cx="8640960" cy="4503797"/>
          </a:xfrm>
          <a:prstGeom prst="rect">
            <a:avLst/>
          </a:prstGeom>
          <a:noFill/>
        </p:spPr>
        <p:txBody>
          <a:bodyPr wrap="square" rtlCol="0">
            <a:spAutoFit/>
          </a:bodyPr>
          <a:lstStyle/>
          <a:p>
            <a:pPr>
              <a:spcAft>
                <a:spcPts val="800"/>
              </a:spcAft>
            </a:pPr>
            <a:r>
              <a:rPr lang="en-GB" sz="2000" b="1" dirty="0" smtClean="0"/>
              <a:t>Campaign to End Loneliness &amp; School of Social Care Research ‘Showcase’</a:t>
            </a:r>
          </a:p>
          <a:p>
            <a:pPr marL="342900" indent="-342900">
              <a:spcAft>
                <a:spcPts val="800"/>
              </a:spcAft>
              <a:buFont typeface="Wingdings" pitchFamily="2" charset="2"/>
              <a:buChar char="§"/>
            </a:pPr>
            <a:r>
              <a:rPr lang="en-GB" sz="2000" dirty="0" smtClean="0"/>
              <a:t>17 April 2015</a:t>
            </a:r>
          </a:p>
          <a:p>
            <a:pPr marL="342900" indent="-342900">
              <a:spcAft>
                <a:spcPts val="800"/>
              </a:spcAft>
              <a:buFont typeface="Wingdings" pitchFamily="2" charset="2"/>
              <a:buChar char="§"/>
            </a:pPr>
            <a:r>
              <a:rPr lang="en-GB" sz="2000" dirty="0" smtClean="0"/>
              <a:t>“Wellbeing, prevention and loneliness”</a:t>
            </a:r>
          </a:p>
          <a:p>
            <a:pPr marL="342900" indent="-342900">
              <a:spcAft>
                <a:spcPts val="800"/>
              </a:spcAft>
              <a:buFont typeface="Wingdings" pitchFamily="2" charset="2"/>
              <a:buChar char="§"/>
            </a:pPr>
            <a:r>
              <a:rPr lang="en-GB" sz="2000" dirty="0" smtClean="0"/>
              <a:t>Informal call for papers – would you like to present?</a:t>
            </a:r>
          </a:p>
          <a:p>
            <a:pPr>
              <a:spcAft>
                <a:spcPts val="800"/>
              </a:spcAft>
            </a:pPr>
            <a:r>
              <a:rPr lang="en-GB" sz="2000" b="1" dirty="0" smtClean="0"/>
              <a:t>“New Perspectives on Loneliness” Seminar Series</a:t>
            </a:r>
            <a:endParaRPr lang="en-GB" sz="2000" b="1" dirty="0"/>
          </a:p>
          <a:p>
            <a:pPr marL="342900" indent="-342900">
              <a:spcAft>
                <a:spcPts val="800"/>
              </a:spcAft>
              <a:buFont typeface="Wingdings" pitchFamily="2" charset="2"/>
              <a:buChar char="§"/>
            </a:pPr>
            <a:r>
              <a:rPr lang="en-GB" sz="2000" dirty="0" smtClean="0"/>
              <a:t>ESRC-funded series, organised by Brunel University and University of Kent</a:t>
            </a:r>
          </a:p>
          <a:p>
            <a:pPr marL="342900" indent="-342900">
              <a:spcAft>
                <a:spcPts val="800"/>
              </a:spcAft>
              <a:buFont typeface="Wingdings" pitchFamily="2" charset="2"/>
              <a:buChar char="§"/>
            </a:pPr>
            <a:r>
              <a:rPr lang="en-GB" sz="2000" dirty="0" smtClean="0"/>
              <a:t>Seminar 1 – 8 May 2015</a:t>
            </a:r>
          </a:p>
          <a:p>
            <a:pPr>
              <a:spcAft>
                <a:spcPts val="800"/>
              </a:spcAft>
            </a:pPr>
            <a:r>
              <a:rPr lang="en-GB" sz="2000" b="1" dirty="0" smtClean="0"/>
              <a:t>Next Research Hub Meeting</a:t>
            </a:r>
          </a:p>
          <a:p>
            <a:pPr marL="342900" indent="-342900">
              <a:spcAft>
                <a:spcPts val="800"/>
              </a:spcAft>
              <a:buFont typeface="Wingdings" pitchFamily="2" charset="2"/>
              <a:buChar char="§"/>
            </a:pPr>
            <a:r>
              <a:rPr lang="en-GB" sz="2000" dirty="0" smtClean="0"/>
              <a:t>June/July 2015</a:t>
            </a:r>
            <a:endParaRPr lang="en-GB" sz="2000" dirty="0"/>
          </a:p>
          <a:p>
            <a:pPr marL="342900" indent="-342900">
              <a:spcAft>
                <a:spcPts val="800"/>
              </a:spcAft>
              <a:buFont typeface="Wingdings" pitchFamily="2" charset="2"/>
              <a:buChar char="§"/>
            </a:pPr>
            <a:r>
              <a:rPr lang="en-GB" sz="2000" dirty="0" smtClean="0"/>
              <a:t>Location TBC, potentially Salford</a:t>
            </a:r>
          </a:p>
          <a:p>
            <a:pPr marL="342900" indent="-342900">
              <a:spcAft>
                <a:spcPts val="800"/>
              </a:spcAft>
              <a:buFont typeface="Wingdings" pitchFamily="2" charset="2"/>
              <a:buChar char="§"/>
            </a:pPr>
            <a:r>
              <a:rPr lang="en-GB" sz="2000" dirty="0"/>
              <a:t>E</a:t>
            </a:r>
            <a:r>
              <a:rPr lang="en-GB" sz="2000" dirty="0" smtClean="0"/>
              <a:t>arly-career researchers and PhD students – who can you recommend? </a:t>
            </a:r>
            <a:endParaRPr lang="en-GB" sz="2000" dirty="0"/>
          </a:p>
        </p:txBody>
      </p:sp>
    </p:spTree>
    <p:extLst>
      <p:ext uri="{BB962C8B-B14F-4D97-AF65-F5344CB8AC3E}">
        <p14:creationId xmlns:p14="http://schemas.microsoft.com/office/powerpoint/2010/main" val="6023954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CELlogo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1515" y="31783"/>
            <a:ext cx="2000322" cy="122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5727700"/>
            <a:ext cx="913288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1520" y="6108184"/>
            <a:ext cx="3960440" cy="369332"/>
          </a:xfrm>
          <a:prstGeom prst="rect">
            <a:avLst/>
          </a:prstGeom>
          <a:noFill/>
        </p:spPr>
        <p:txBody>
          <a:bodyPr wrap="square" rtlCol="0">
            <a:spAutoFit/>
          </a:bodyPr>
          <a:lstStyle/>
          <a:p>
            <a:r>
              <a:rPr lang="en-GB" dirty="0" smtClean="0">
                <a:solidFill>
                  <a:schemeClr val="bg1"/>
                </a:solidFill>
              </a:rPr>
              <a:t>www.campaigntoendloneliness.org.uk</a:t>
            </a:r>
            <a:endParaRPr lang="en-GB" dirty="0">
              <a:solidFill>
                <a:schemeClr val="bg1"/>
              </a:solidFill>
            </a:endParaRPr>
          </a:p>
        </p:txBody>
      </p:sp>
      <p:sp>
        <p:nvSpPr>
          <p:cNvPr id="5" name="TextBox 4"/>
          <p:cNvSpPr txBox="1"/>
          <p:nvPr/>
        </p:nvSpPr>
        <p:spPr>
          <a:xfrm>
            <a:off x="323528" y="457943"/>
            <a:ext cx="4392488" cy="553998"/>
          </a:xfrm>
          <a:prstGeom prst="rect">
            <a:avLst/>
          </a:prstGeom>
          <a:noFill/>
        </p:spPr>
        <p:txBody>
          <a:bodyPr wrap="square" rtlCol="0">
            <a:spAutoFit/>
          </a:bodyPr>
          <a:lstStyle/>
          <a:p>
            <a:r>
              <a:rPr lang="en-GB" sz="3000" b="1" dirty="0" smtClean="0"/>
              <a:t>Other dates for your diary</a:t>
            </a:r>
            <a:endParaRPr lang="en-GB" sz="3000" b="1" dirty="0"/>
          </a:p>
        </p:txBody>
      </p:sp>
      <p:sp>
        <p:nvSpPr>
          <p:cNvPr id="7" name="TextBox 6"/>
          <p:cNvSpPr txBox="1"/>
          <p:nvPr/>
        </p:nvSpPr>
        <p:spPr>
          <a:xfrm>
            <a:off x="257076" y="1150361"/>
            <a:ext cx="8640960" cy="4324261"/>
          </a:xfrm>
          <a:prstGeom prst="rect">
            <a:avLst/>
          </a:prstGeom>
          <a:noFill/>
        </p:spPr>
        <p:txBody>
          <a:bodyPr wrap="square" rtlCol="0">
            <a:spAutoFit/>
          </a:bodyPr>
          <a:lstStyle/>
          <a:p>
            <a:pPr>
              <a:spcAft>
                <a:spcPts val="1000"/>
              </a:spcAft>
            </a:pPr>
            <a:r>
              <a:rPr lang="en-GB" sz="2000" b="1" dirty="0" smtClean="0"/>
              <a:t>Research Bulletin 13</a:t>
            </a:r>
          </a:p>
          <a:p>
            <a:pPr marL="342900" indent="-342900">
              <a:spcAft>
                <a:spcPts val="1000"/>
              </a:spcAft>
              <a:buFont typeface="Wingdings" pitchFamily="2" charset="2"/>
              <a:buChar char="§"/>
            </a:pPr>
            <a:r>
              <a:rPr lang="en-GB" sz="2000" dirty="0" smtClean="0"/>
              <a:t>To be published end of Feb 2015</a:t>
            </a:r>
          </a:p>
          <a:p>
            <a:pPr marL="342900" indent="-342900">
              <a:spcAft>
                <a:spcPts val="1000"/>
              </a:spcAft>
              <a:buFont typeface="Wingdings" pitchFamily="2" charset="2"/>
              <a:buChar char="§"/>
            </a:pPr>
            <a:r>
              <a:rPr lang="en-GB" sz="2000" dirty="0" smtClean="0"/>
              <a:t>Send us you new research and reports / upcoming research / events</a:t>
            </a:r>
          </a:p>
          <a:p>
            <a:pPr>
              <a:spcAft>
                <a:spcPts val="1000"/>
              </a:spcAft>
            </a:pPr>
            <a:r>
              <a:rPr lang="en-GB" sz="2000" b="1" dirty="0" smtClean="0"/>
              <a:t>“Hidden Citizens” Report</a:t>
            </a:r>
          </a:p>
          <a:p>
            <a:pPr marL="342900" indent="-342900">
              <a:spcAft>
                <a:spcPts val="1000"/>
              </a:spcAft>
              <a:buFont typeface="Wingdings" pitchFamily="2" charset="2"/>
              <a:buChar char="§"/>
            </a:pPr>
            <a:r>
              <a:rPr lang="en-GB" sz="2000" dirty="0" smtClean="0"/>
              <a:t>Report published online  – end of February 2015</a:t>
            </a:r>
          </a:p>
          <a:p>
            <a:pPr marL="342900" indent="-342900">
              <a:spcAft>
                <a:spcPts val="1000"/>
              </a:spcAft>
              <a:buFont typeface="Wingdings" pitchFamily="2" charset="2"/>
              <a:buChar char="§"/>
            </a:pPr>
            <a:r>
              <a:rPr lang="en-GB" sz="2000" dirty="0" smtClean="0"/>
              <a:t>Resources for service providers and commissioners – June 2015</a:t>
            </a:r>
          </a:p>
          <a:p>
            <a:pPr>
              <a:spcAft>
                <a:spcPts val="1000"/>
              </a:spcAft>
            </a:pPr>
            <a:r>
              <a:rPr lang="en-GB" sz="2000" b="1" dirty="0" smtClean="0"/>
              <a:t>Loneliness Measurement Tool Launch</a:t>
            </a:r>
          </a:p>
          <a:p>
            <a:pPr marL="342900" indent="-342900">
              <a:spcAft>
                <a:spcPts val="1000"/>
              </a:spcAft>
              <a:buFont typeface="Wingdings" pitchFamily="2" charset="2"/>
              <a:buChar char="§"/>
            </a:pPr>
            <a:r>
              <a:rPr lang="en-GB" sz="2000" dirty="0" smtClean="0"/>
              <a:t>Birmingham, March 2015</a:t>
            </a:r>
          </a:p>
          <a:p>
            <a:pPr marL="342900" indent="-342900">
              <a:spcAft>
                <a:spcPts val="1000"/>
              </a:spcAft>
              <a:buFont typeface="Wingdings" pitchFamily="2" charset="2"/>
              <a:buChar char="§"/>
            </a:pPr>
            <a:r>
              <a:rPr lang="en-GB" sz="2000" dirty="0" smtClean="0"/>
              <a:t>“Tool 1.0”</a:t>
            </a:r>
          </a:p>
          <a:p>
            <a:pPr marL="342900" indent="-342900">
              <a:spcAft>
                <a:spcPts val="1000"/>
              </a:spcAft>
              <a:buFont typeface="Wingdings" pitchFamily="2" charset="2"/>
              <a:buChar char="§"/>
            </a:pPr>
            <a:r>
              <a:rPr lang="en-GB" sz="2000" dirty="0" smtClean="0"/>
              <a:t>Second pilot – tender TBC</a:t>
            </a:r>
          </a:p>
        </p:txBody>
      </p:sp>
    </p:spTree>
    <p:extLst>
      <p:ext uri="{BB962C8B-B14F-4D97-AF65-F5344CB8AC3E}">
        <p14:creationId xmlns:p14="http://schemas.microsoft.com/office/powerpoint/2010/main" val="1120024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Trial Design</a:t>
            </a:r>
            <a:endParaRPr lang="en-GB" dirty="0"/>
          </a:p>
        </p:txBody>
      </p:sp>
      <p:graphicFrame>
        <p:nvGraphicFramePr>
          <p:cNvPr id="7" name="Diagram 6"/>
          <p:cNvGraphicFramePr/>
          <p:nvPr>
            <p:extLst>
              <p:ext uri="{D42A27DB-BD31-4B8C-83A1-F6EECF244321}">
                <p14:modId xmlns:p14="http://schemas.microsoft.com/office/powerpoint/2010/main" val="2573959292"/>
              </p:ext>
            </p:extLst>
          </p:nvPr>
        </p:nvGraphicFramePr>
        <p:xfrm>
          <a:off x="457200" y="1475509"/>
          <a:ext cx="8499763" cy="4883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13725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6" descr="CEL logo small.gi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5734050"/>
            <a:ext cx="15128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25"/>
          <p:cNvSpPr txBox="1">
            <a:spLocks noChangeArrowheads="1"/>
          </p:cNvSpPr>
          <p:nvPr/>
        </p:nvSpPr>
        <p:spPr bwMode="auto">
          <a:xfrm>
            <a:off x="0" y="11113"/>
            <a:ext cx="9144000" cy="5661025"/>
          </a:xfrm>
          <a:prstGeom prst="rect">
            <a:avLst/>
          </a:prstGeom>
          <a:solidFill>
            <a:srgbClr val="00B5D6"/>
          </a:solidFill>
          <a:ln>
            <a:noFill/>
          </a:ln>
          <a:extLst/>
        </p:spPr>
        <p:txBody>
          <a:bodyPr wrap="none"/>
          <a:lstStyle>
            <a:lvl1pPr marL="342900" indent="-342900" eaLnBrk="0" hangingPunct="0">
              <a:defRPr>
                <a:solidFill>
                  <a:schemeClr val="tx1"/>
                </a:solidFill>
                <a:latin typeface="Calibri" pitchFamily="34" charset="0"/>
                <a:ea typeface="ＭＳ Ｐゴシック" pitchFamily="34" charset="-128"/>
              </a:defRPr>
            </a:lvl1pPr>
            <a:lvl2pPr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lvl="1" algn="ctr" fontAlgn="auto">
              <a:spcBef>
                <a:spcPts val="0"/>
              </a:spcBef>
              <a:spcAft>
                <a:spcPts val="0"/>
              </a:spcAft>
              <a:defRPr/>
            </a:pPr>
            <a:endParaRPr lang="en-US" sz="6600" b="1" dirty="0">
              <a:solidFill>
                <a:prstClr val="white"/>
              </a:solidFill>
              <a:latin typeface="LayarBahtera Doomsday Condensed" pitchFamily="34" charset="0"/>
              <a:cs typeface="+mn-cs"/>
            </a:endParaRPr>
          </a:p>
        </p:txBody>
      </p:sp>
      <p:sp>
        <p:nvSpPr>
          <p:cNvPr id="5" name="TextBox 4"/>
          <p:cNvSpPr txBox="1"/>
          <p:nvPr/>
        </p:nvSpPr>
        <p:spPr>
          <a:xfrm>
            <a:off x="287176" y="1844824"/>
            <a:ext cx="8569647" cy="1092607"/>
          </a:xfrm>
          <a:prstGeom prst="rect">
            <a:avLst/>
          </a:prstGeom>
          <a:noFill/>
        </p:spPr>
        <p:txBody>
          <a:bodyPr wrap="square">
            <a:spAutoFit/>
          </a:bodyPr>
          <a:lstStyle/>
          <a:p>
            <a:pPr algn="ctr" fontAlgn="auto">
              <a:spcBef>
                <a:spcPts val="0"/>
              </a:spcBef>
              <a:spcAft>
                <a:spcPts val="0"/>
              </a:spcAft>
              <a:defRPr/>
            </a:pPr>
            <a:r>
              <a:rPr lang="en-GB" sz="6500" dirty="0" smtClean="0">
                <a:solidFill>
                  <a:prstClr val="white"/>
                </a:solidFill>
                <a:latin typeface="LayarBahtera Doomsday Condensed" pitchFamily="34" charset="0"/>
              </a:rPr>
              <a:t>Drinks &amp; Networking</a:t>
            </a:r>
            <a:endParaRPr lang="en-GB" sz="6500" dirty="0">
              <a:solidFill>
                <a:prstClr val="white"/>
              </a:solidFill>
              <a:latin typeface="LayarBahtera Doomsday Condensed" pitchFamily="34" charset="0"/>
            </a:endParaRPr>
          </a:p>
        </p:txBody>
      </p:sp>
      <p:pic>
        <p:nvPicPr>
          <p:cNvPr id="7" name="Picture 2" descr="http://hockeywales.org.uk/sites/default/files/imceFiles/user-51/swansea_university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5764452"/>
            <a:ext cx="1688347" cy="12014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evision.brunel.ac.uk/urd/sits.urd/Brunel_files/Brunel_University_London_Logo_Wt.png?v=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102" y="5982757"/>
            <a:ext cx="1728192" cy="62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224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Identification</a:t>
            </a:r>
            <a:endParaRPr lang="en-GB" dirty="0"/>
          </a:p>
        </p:txBody>
      </p:sp>
      <p:sp>
        <p:nvSpPr>
          <p:cNvPr id="3" name="Content Placeholder 2"/>
          <p:cNvSpPr>
            <a:spLocks noGrp="1"/>
          </p:cNvSpPr>
          <p:nvPr>
            <p:ph idx="1"/>
          </p:nvPr>
        </p:nvSpPr>
        <p:spPr/>
        <p:txBody>
          <a:bodyPr/>
          <a:lstStyle/>
          <a:p>
            <a:r>
              <a:rPr lang="en-GB" dirty="0" smtClean="0"/>
              <a:t>GP identification</a:t>
            </a:r>
          </a:p>
          <a:p>
            <a:pPr marL="800100" lvl="1" indent="-342900">
              <a:buFont typeface="Arial" panose="020B0604020202020204" pitchFamily="34" charset="0"/>
              <a:buChar char="•"/>
            </a:pPr>
            <a:r>
              <a:rPr lang="en-GB" dirty="0" smtClean="0"/>
              <a:t>GPs identify people they believe are lonely</a:t>
            </a:r>
          </a:p>
          <a:p>
            <a:pPr marL="800100" lvl="1" indent="-342900">
              <a:buFont typeface="Arial" panose="020B0604020202020204" pitchFamily="34" charset="0"/>
              <a:buChar char="•"/>
            </a:pPr>
            <a:r>
              <a:rPr lang="en-GB" dirty="0" smtClean="0"/>
              <a:t>Ask if they would like to </a:t>
            </a:r>
            <a:r>
              <a:rPr lang="en-GB" dirty="0"/>
              <a:t>potentially get involved in community activities, if capacity </a:t>
            </a:r>
            <a:r>
              <a:rPr lang="en-GB" dirty="0" smtClean="0"/>
              <a:t>allows</a:t>
            </a:r>
          </a:p>
          <a:p>
            <a:pPr marL="800100" lvl="1" indent="-342900">
              <a:buFont typeface="Arial" panose="020B0604020202020204" pitchFamily="34" charset="0"/>
              <a:buChar char="•"/>
            </a:pPr>
            <a:r>
              <a:rPr lang="en-GB" dirty="0"/>
              <a:t>If person agrees, the GP asks them to sign a consent form and passes details on the project team</a:t>
            </a:r>
            <a:endParaRPr lang="en-GB" dirty="0" smtClean="0"/>
          </a:p>
          <a:p>
            <a:endParaRPr lang="en-GB" dirty="0"/>
          </a:p>
          <a:p>
            <a:r>
              <a:rPr lang="en-GB" dirty="0" smtClean="0"/>
              <a:t>Automated identification</a:t>
            </a:r>
          </a:p>
          <a:p>
            <a:pPr marL="800100" lvl="1" indent="-342900">
              <a:buFont typeface="Arial" panose="020B0604020202020204" pitchFamily="34" charset="0"/>
              <a:buChar char="•"/>
            </a:pPr>
            <a:r>
              <a:rPr lang="en-GB" dirty="0" smtClean="0"/>
              <a:t>Receptionist offers tablet to people over 55 to fill in survey while they wait</a:t>
            </a:r>
          </a:p>
          <a:p>
            <a:pPr marL="800100" lvl="1" indent="-342900">
              <a:buFont typeface="Arial" panose="020B0604020202020204" pitchFamily="34" charset="0"/>
              <a:buChar char="•"/>
            </a:pPr>
            <a:r>
              <a:rPr lang="en-GB" dirty="0" smtClean="0"/>
              <a:t>People fill in short survey based on loneliness survey scales</a:t>
            </a:r>
          </a:p>
          <a:p>
            <a:pPr marL="800100" lvl="1" indent="-342900">
              <a:buFont typeface="Arial" panose="020B0604020202020204" pitchFamily="34" charset="0"/>
              <a:buChar char="•"/>
            </a:pPr>
            <a:r>
              <a:rPr lang="en-GB" dirty="0" smtClean="0"/>
              <a:t>People agree to be part of study and score above certain threshold, will be contacted by the project team</a:t>
            </a:r>
            <a:endParaRPr lang="en-GB" dirty="0"/>
          </a:p>
        </p:txBody>
      </p:sp>
    </p:spTree>
    <p:extLst>
      <p:ext uri="{BB962C8B-B14F-4D97-AF65-F5344CB8AC3E}">
        <p14:creationId xmlns:p14="http://schemas.microsoft.com/office/powerpoint/2010/main" val="4079282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Interventions</a:t>
            </a:r>
            <a:endParaRPr lang="en-GB" dirty="0"/>
          </a:p>
        </p:txBody>
      </p:sp>
      <p:sp>
        <p:nvSpPr>
          <p:cNvPr id="3" name="Content Placeholder 2"/>
          <p:cNvSpPr>
            <a:spLocks noGrp="1"/>
          </p:cNvSpPr>
          <p:nvPr>
            <p:ph idx="1"/>
          </p:nvPr>
        </p:nvSpPr>
        <p:spPr/>
        <p:txBody>
          <a:bodyPr/>
          <a:lstStyle/>
          <a:p>
            <a:r>
              <a:rPr lang="en-GB" dirty="0" smtClean="0"/>
              <a:t>Mindfulness</a:t>
            </a:r>
          </a:p>
          <a:p>
            <a:pPr marL="800100" lvl="1" indent="-342900">
              <a:buFont typeface="Arial" panose="020B0604020202020204" pitchFamily="34" charset="0"/>
              <a:buChar char="•"/>
            </a:pPr>
            <a:r>
              <a:rPr lang="en-GB" dirty="0" smtClean="0"/>
              <a:t>Addresses </a:t>
            </a:r>
            <a:r>
              <a:rPr lang="en-GB" dirty="0"/>
              <a:t>the negative thought patterns that may be impeding the creation of fulfilling relationships.</a:t>
            </a:r>
          </a:p>
          <a:p>
            <a:pPr marL="800100" lvl="1" indent="-342900">
              <a:buFont typeface="Arial" panose="020B0604020202020204" pitchFamily="34" charset="0"/>
              <a:buChar char="•"/>
            </a:pPr>
            <a:r>
              <a:rPr lang="en-GB" dirty="0" smtClean="0"/>
              <a:t>Delivered by </a:t>
            </a:r>
            <a:r>
              <a:rPr lang="en-GB" dirty="0" err="1" smtClean="0"/>
              <a:t>Breathworks</a:t>
            </a:r>
            <a:endParaRPr lang="en-GB" dirty="0" smtClean="0"/>
          </a:p>
          <a:p>
            <a:endParaRPr lang="en-GB" dirty="0"/>
          </a:p>
          <a:p>
            <a:r>
              <a:rPr lang="en-GB" dirty="0" smtClean="0"/>
              <a:t>Befriending others</a:t>
            </a:r>
          </a:p>
          <a:p>
            <a:pPr marL="800100" lvl="1" indent="-342900">
              <a:buFont typeface="Arial" panose="020B0604020202020204" pitchFamily="34" charset="0"/>
              <a:buChar char="•"/>
            </a:pPr>
            <a:r>
              <a:rPr lang="en-GB" dirty="0"/>
              <a:t>P</a:t>
            </a:r>
            <a:r>
              <a:rPr lang="en-GB" dirty="0" smtClean="0"/>
              <a:t>articipants volunteer with </a:t>
            </a:r>
            <a:r>
              <a:rPr lang="en-GB" dirty="0"/>
              <a:t>RVS’s befriending </a:t>
            </a:r>
            <a:r>
              <a:rPr lang="en-GB" dirty="0" smtClean="0"/>
              <a:t>scheme</a:t>
            </a:r>
          </a:p>
          <a:p>
            <a:pPr marL="800100" lvl="1" indent="-342900">
              <a:buFont typeface="Arial" panose="020B0604020202020204" pitchFamily="34" charset="0"/>
              <a:buChar char="•"/>
            </a:pPr>
            <a:r>
              <a:rPr lang="en-GB" dirty="0"/>
              <a:t>H</a:t>
            </a:r>
            <a:r>
              <a:rPr lang="en-GB" dirty="0" smtClean="0"/>
              <a:t>elping </a:t>
            </a:r>
            <a:r>
              <a:rPr lang="en-GB" i="1" dirty="0"/>
              <a:t>other people</a:t>
            </a:r>
            <a:r>
              <a:rPr lang="en-GB" dirty="0"/>
              <a:t> increases individual </a:t>
            </a:r>
            <a:r>
              <a:rPr lang="en-GB" dirty="0" smtClean="0"/>
              <a:t>well-being</a:t>
            </a:r>
          </a:p>
          <a:p>
            <a:pPr lvl="1"/>
            <a:endParaRPr lang="en-GB" dirty="0"/>
          </a:p>
          <a:p>
            <a:r>
              <a:rPr lang="en-GB" dirty="0" smtClean="0"/>
              <a:t>Men in Sheds</a:t>
            </a:r>
          </a:p>
          <a:p>
            <a:pPr marL="800100" lvl="1" indent="-342900">
              <a:buFont typeface="Arial" panose="020B0604020202020204" pitchFamily="34" charset="0"/>
              <a:buChar char="•"/>
            </a:pPr>
            <a:r>
              <a:rPr lang="en-GB" dirty="0" smtClean="0"/>
              <a:t>Targets men</a:t>
            </a:r>
          </a:p>
          <a:p>
            <a:pPr marL="800100" lvl="1" indent="-342900">
              <a:buFont typeface="Arial" panose="020B0604020202020204" pitchFamily="34" charset="0"/>
              <a:buChar char="•"/>
            </a:pPr>
            <a:r>
              <a:rPr lang="en-GB" dirty="0" smtClean="0"/>
              <a:t>Alternatives available</a:t>
            </a:r>
            <a:endParaRPr lang="en-GB" dirty="0"/>
          </a:p>
        </p:txBody>
      </p:sp>
    </p:spTree>
    <p:extLst>
      <p:ext uri="{BB962C8B-B14F-4D97-AF65-F5344CB8AC3E}">
        <p14:creationId xmlns:p14="http://schemas.microsoft.com/office/powerpoint/2010/main" val="29961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Advantages</a:t>
            </a:r>
            <a:endParaRPr lang="en-GB" dirty="0"/>
          </a:p>
        </p:txBody>
      </p:sp>
      <p:sp>
        <p:nvSpPr>
          <p:cNvPr id="3" name="Content Placeholder 2"/>
          <p:cNvSpPr>
            <a:spLocks noGrp="1"/>
          </p:cNvSpPr>
          <p:nvPr>
            <p:ph idx="1"/>
          </p:nvPr>
        </p:nvSpPr>
        <p:spPr/>
        <p:txBody>
          <a:bodyPr>
            <a:normAutofit lnSpcReduction="10000"/>
          </a:bodyPr>
          <a:lstStyle/>
          <a:p>
            <a:pPr marL="342900" indent="-342900">
              <a:buFont typeface="Arial" panose="020B0604020202020204" pitchFamily="34" charset="0"/>
              <a:buChar char="•"/>
            </a:pPr>
            <a:r>
              <a:rPr lang="en-GB" sz="2400" dirty="0" smtClean="0"/>
              <a:t>Large-scale </a:t>
            </a:r>
            <a:r>
              <a:rPr lang="en-GB" sz="2400" dirty="0"/>
              <a:t>e</a:t>
            </a:r>
            <a:r>
              <a:rPr lang="en-GB" sz="2400" dirty="0" smtClean="0"/>
              <a:t>vidence based trial</a:t>
            </a:r>
          </a:p>
          <a:p>
            <a:endParaRPr lang="en-GB" sz="2400" dirty="0" smtClean="0"/>
          </a:p>
          <a:p>
            <a:pPr marL="342900" indent="-342900">
              <a:buFont typeface="Arial" panose="020B0604020202020204" pitchFamily="34" charset="0"/>
              <a:buChar char="•"/>
            </a:pPr>
            <a:r>
              <a:rPr lang="en-GB" sz="2400" dirty="0" smtClean="0"/>
              <a:t>Good evidence of causality</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Objective and subjective health measures:</a:t>
            </a:r>
          </a:p>
          <a:p>
            <a:pPr marL="800100" lvl="1" indent="-342900">
              <a:buFont typeface="Arial" panose="020B0604020202020204" pitchFamily="34" charset="0"/>
              <a:buChar char="•"/>
            </a:pPr>
            <a:r>
              <a:rPr lang="en-GB" sz="2200" dirty="0"/>
              <a:t>Reduced GP </a:t>
            </a:r>
            <a:r>
              <a:rPr lang="en-GB" sz="2200" dirty="0" smtClean="0"/>
              <a:t>visits</a:t>
            </a:r>
            <a:endParaRPr lang="en-GB" sz="2200" dirty="0"/>
          </a:p>
          <a:p>
            <a:pPr marL="800100" lvl="1" indent="-342900">
              <a:buFont typeface="Arial" panose="020B0604020202020204" pitchFamily="34" charset="0"/>
              <a:buChar char="•"/>
            </a:pPr>
            <a:r>
              <a:rPr lang="en-GB" sz="2200" dirty="0"/>
              <a:t>Reduced </a:t>
            </a:r>
            <a:r>
              <a:rPr lang="en-GB" sz="2200" dirty="0" smtClean="0"/>
              <a:t>prescriptions</a:t>
            </a:r>
            <a:endParaRPr lang="en-GB" sz="2200" dirty="0"/>
          </a:p>
          <a:p>
            <a:pPr marL="800100" lvl="1" indent="-342900">
              <a:buFont typeface="Arial" panose="020B0604020202020204" pitchFamily="34" charset="0"/>
              <a:buChar char="•"/>
            </a:pPr>
            <a:r>
              <a:rPr lang="en-GB" sz="2200" dirty="0" smtClean="0"/>
              <a:t>Loneliness scales (UCLA </a:t>
            </a:r>
            <a:r>
              <a:rPr lang="en-GB" sz="2200" dirty="0"/>
              <a:t>/ </a:t>
            </a:r>
            <a:r>
              <a:rPr lang="en-GB" sz="2200" dirty="0" smtClean="0"/>
              <a:t>De Jong </a:t>
            </a:r>
            <a:r>
              <a:rPr lang="en-GB" sz="2200" dirty="0"/>
              <a:t>/  </a:t>
            </a:r>
            <a:r>
              <a:rPr lang="en-GB" sz="2200" dirty="0" smtClean="0"/>
              <a:t>CTEL)</a:t>
            </a:r>
            <a:endParaRPr lang="en-GB" sz="2200" dirty="0"/>
          </a:p>
          <a:p>
            <a:endParaRPr lang="en-GB" sz="2400" dirty="0" smtClean="0"/>
          </a:p>
          <a:p>
            <a:pPr marL="342900" indent="-342900">
              <a:buFont typeface="Arial" panose="020B0604020202020204" pitchFamily="34" charset="0"/>
              <a:buChar char="•"/>
            </a:pPr>
            <a:r>
              <a:rPr lang="en-GB" sz="2400" dirty="0" smtClean="0"/>
              <a:t>Scalable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Relatively low upfront cost</a:t>
            </a:r>
          </a:p>
          <a:p>
            <a:pPr marL="342900" indent="-342900">
              <a:buFontTx/>
              <a:buChar char="-"/>
            </a:pPr>
            <a:endParaRPr lang="en-GB" dirty="0"/>
          </a:p>
        </p:txBody>
      </p:sp>
    </p:spTree>
    <p:extLst>
      <p:ext uri="{BB962C8B-B14F-4D97-AF65-F5344CB8AC3E}">
        <p14:creationId xmlns:p14="http://schemas.microsoft.com/office/powerpoint/2010/main" val="3061457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runel University">
  <a:themeElements>
    <a:clrScheme name="Custom 3">
      <a:dk1>
        <a:sysClr val="windowText" lastClr="000000"/>
      </a:dk1>
      <a:lt1>
        <a:sysClr val="window" lastClr="FFFFFF"/>
      </a:lt1>
      <a:dk2>
        <a:srgbClr val="595959"/>
      </a:dk2>
      <a:lt2>
        <a:srgbClr val="EBEBEB"/>
      </a:lt2>
      <a:accent1>
        <a:srgbClr val="00325B"/>
      </a:accent1>
      <a:accent2>
        <a:srgbClr val="BE0F34"/>
      </a:accent2>
      <a:accent3>
        <a:srgbClr val="84A5DC"/>
      </a:accent3>
      <a:accent4>
        <a:srgbClr val="8098AD"/>
      </a:accent4>
      <a:accent5>
        <a:srgbClr val="DF879A"/>
      </a:accent5>
      <a:accent6>
        <a:srgbClr val="C2D2ED"/>
      </a:accent6>
      <a:hlink>
        <a:srgbClr val="0000FF"/>
      </a:hlink>
      <a:folHlink>
        <a:srgbClr val="800080"/>
      </a:folHlink>
    </a:clrScheme>
    <a:fontScheme name="Brun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6552_BUL_PowePoint_TPL_AW_2.pptx" id="{4D67F386-3FC6-4D8E-BFEC-44461FE00372}" vid="{C71F71E6-4BC7-4BD9-955D-5E456745AA4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5266</Words>
  <Application>Microsoft Office PowerPoint</Application>
  <PresentationFormat>On-screen Show (4:3)</PresentationFormat>
  <Paragraphs>661</Paragraphs>
  <Slides>60</Slides>
  <Notes>16</Notes>
  <HiddenSlides>0</HiddenSlides>
  <MMClips>0</MMClips>
  <ScaleCrop>false</ScaleCrop>
  <HeadingPairs>
    <vt:vector size="4" baseType="variant">
      <vt:variant>
        <vt:lpstr>Theme</vt:lpstr>
      </vt:variant>
      <vt:variant>
        <vt:i4>4</vt:i4>
      </vt:variant>
      <vt:variant>
        <vt:lpstr>Slide Titles</vt:lpstr>
      </vt:variant>
      <vt:variant>
        <vt:i4>60</vt:i4>
      </vt:variant>
    </vt:vector>
  </HeadingPairs>
  <TitlesOfParts>
    <vt:vector size="64" baseType="lpstr">
      <vt:lpstr>Office Theme</vt:lpstr>
      <vt:lpstr>Default Design</vt:lpstr>
      <vt:lpstr>1_Office Theme</vt:lpstr>
      <vt:lpstr>Brunel University</vt:lpstr>
      <vt:lpstr>PowerPoint Presentation</vt:lpstr>
      <vt:lpstr>PowerPoint Presentation</vt:lpstr>
      <vt:lpstr>PowerPoint Presentation</vt:lpstr>
      <vt:lpstr>PowerPoint Presentation</vt:lpstr>
      <vt:lpstr>Reducing Loneliness</vt:lpstr>
      <vt:lpstr>Trial Design</vt:lpstr>
      <vt:lpstr>Identification</vt:lpstr>
      <vt:lpstr>Interventions</vt:lpstr>
      <vt:lpstr>Advantages</vt:lpstr>
      <vt:lpstr>Antonio Silva antonio.silva@behaviouralinsights.co.uk  Tim Chadborn tim.Chadborn@phe.gov.uk</vt:lpstr>
      <vt:lpstr>PowerPoint Presentation</vt:lpstr>
      <vt:lpstr>PowerPoint Presentation</vt:lpstr>
      <vt:lpstr>Transitions in Loneliness and Social Isolation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Methodology Review of Reviews</vt:lpstr>
      <vt:lpstr>Methodology Review of Reviews</vt:lpstr>
      <vt:lpstr>Methodology Interviews &amp; Focus Groups</vt:lpstr>
      <vt:lpstr>PowerPoint Presentation</vt:lpstr>
      <vt:lpstr>Configurations of factors can make preventing or alleviating loneliness very complex  Swift H.2014</vt:lpstr>
      <vt:lpstr>Pathways in and out of loneliness</vt:lpstr>
      <vt:lpstr>Findings Summary</vt:lpstr>
      <vt:lpstr>Correlations with the review</vt:lpstr>
      <vt:lpstr>Discussion points</vt:lpstr>
      <vt:lpstr>Loneliness is an individual experience  recognise the psycho-social element of loneliness don’t assume all people going through a particular life event or transition will respond in the same way  Context is Key    - This requires a better understanding of how a service, intervention or tool operates in a particular context  Focus on “business as usual” methods   – as budgets &amp; income are squeezed, improving communication and integration will improve identifying loneliness as part of day-to-day services Be aware of the macro , meso and micro dimensions of loneliness</vt:lpstr>
      <vt:lpstr>PowerPoint Presentation</vt:lpstr>
      <vt:lpstr>3  Dimensions of Loneliness:  Micro: Individual Case Studies.  Utilising a range or inter-disciplinary approaches to explore pathways into / out of loneliness and social isolation.  Meso: Ethnographic studies of non familial related others.   Recognition and engagement with socially isolated &amp; lonely older adults in a local neighbourhood.   Macro: Evaluations of multi-site and complex interventions.  To identify which combination of services provides the most compelling possibilities for change. </vt:lpstr>
      <vt:lpstr>PowerPoint Presentation</vt:lpstr>
      <vt:lpstr>Talking about Loneliness</vt:lpstr>
      <vt:lpstr>Why Explore Loneliness Qualitatively?</vt:lpstr>
      <vt:lpstr>Sample</vt:lpstr>
      <vt:lpstr>Accessing the private  </vt:lpstr>
      <vt:lpstr>Awareness of the possibility…</vt:lpstr>
      <vt:lpstr>Current research does and doesn’t capture how people talk about loneliness</vt:lpstr>
      <vt:lpstr>Unique and complex </vt:lpstr>
      <vt:lpstr>Unique and complex  </vt:lpstr>
      <vt:lpstr>Unique and complex  </vt:lpstr>
      <vt:lpstr>The meaning can never convey all that is intended   </vt:lpstr>
      <vt:lpstr>Talking about Loneliness: Some Conclusions</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Goodman - Campaign to End Loneliness</dc:creator>
  <cp:lastModifiedBy>Anna Goodman - Campaign to End Loneliness</cp:lastModifiedBy>
  <cp:revision>17</cp:revision>
  <dcterms:created xsi:type="dcterms:W3CDTF">2015-01-21T10:23:20Z</dcterms:created>
  <dcterms:modified xsi:type="dcterms:W3CDTF">2015-02-25T10:27:22Z</dcterms:modified>
</cp:coreProperties>
</file>