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95" r:id="rId2"/>
    <p:sldId id="318" r:id="rId3"/>
    <p:sldId id="394" r:id="rId4"/>
    <p:sldId id="387" r:id="rId5"/>
    <p:sldId id="388" r:id="rId6"/>
    <p:sldId id="393" r:id="rId7"/>
    <p:sldId id="389" r:id="rId8"/>
    <p:sldId id="390" r:id="rId9"/>
    <p:sldId id="391" r:id="rId10"/>
    <p:sldId id="3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E44"/>
    <a:srgbClr val="646464"/>
    <a:srgbClr val="96CF77"/>
    <a:srgbClr val="A7D78D"/>
    <a:srgbClr val="343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1" autoAdjust="0"/>
    <p:restoredTop sz="70160" autoAdjust="0"/>
  </p:normalViewPr>
  <p:slideViewPr>
    <p:cSldViewPr snapToGrid="0">
      <p:cViewPr varScale="1">
        <p:scale>
          <a:sx n="40" d="100"/>
          <a:sy n="40" d="100"/>
        </p:scale>
        <p:origin x="7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E37D0A-37A7-4A89-AA83-43D13B63378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0FC77D-1FC3-42EF-960C-34D8A0A86041}">
      <dgm:prSet phldrT="[Text]"/>
      <dgm:spPr>
        <a:solidFill>
          <a:srgbClr val="96CF77"/>
        </a:solidFill>
        <a:ln>
          <a:solidFill>
            <a:srgbClr val="6FBE44"/>
          </a:solidFill>
        </a:ln>
      </dgm:spPr>
      <dgm:t>
        <a:bodyPr/>
        <a:lstStyle/>
        <a:p>
          <a:r>
            <a:rPr lang="en-US" dirty="0"/>
            <a:t>Internal</a:t>
          </a:r>
        </a:p>
        <a:p>
          <a:r>
            <a:rPr lang="en-US" dirty="0"/>
            <a:t>to do with themselves</a:t>
          </a:r>
          <a:endParaRPr lang="en-GB" dirty="0"/>
        </a:p>
      </dgm:t>
    </dgm:pt>
    <dgm:pt modelId="{77212175-7760-4BB0-BB77-65DBA98FACD5}" type="parTrans" cxnId="{033FE4FC-F3FC-4116-9401-3DE9FEBDE02D}">
      <dgm:prSet/>
      <dgm:spPr/>
      <dgm:t>
        <a:bodyPr/>
        <a:lstStyle/>
        <a:p>
          <a:endParaRPr lang="en-GB"/>
        </a:p>
      </dgm:t>
    </dgm:pt>
    <dgm:pt modelId="{681534E4-CFF5-47B3-B984-DA941AA6DA92}" type="sibTrans" cxnId="{033FE4FC-F3FC-4116-9401-3DE9FEBDE02D}">
      <dgm:prSet/>
      <dgm:spPr/>
      <dgm:t>
        <a:bodyPr/>
        <a:lstStyle/>
        <a:p>
          <a:endParaRPr lang="en-GB"/>
        </a:p>
      </dgm:t>
    </dgm:pt>
    <dgm:pt modelId="{932B320F-F3A2-4314-83EF-678259416E04}">
      <dgm:prSet phldrT="[Text]"/>
      <dgm:spPr>
        <a:solidFill>
          <a:srgbClr val="96CF77"/>
        </a:solidFill>
      </dgm:spPr>
      <dgm:t>
        <a:bodyPr/>
        <a:lstStyle/>
        <a:p>
          <a:r>
            <a:rPr lang="en-US" dirty="0"/>
            <a:t>External </a:t>
          </a:r>
        </a:p>
        <a:p>
          <a:r>
            <a:rPr lang="en-US" dirty="0"/>
            <a:t> to do with the situation</a:t>
          </a:r>
          <a:endParaRPr lang="en-GB" dirty="0"/>
        </a:p>
      </dgm:t>
    </dgm:pt>
    <dgm:pt modelId="{9B67ECCD-0DA7-41EC-88C8-E8133F507334}" type="parTrans" cxnId="{A6B31EEE-C660-4A49-9EC2-6300577E99C7}">
      <dgm:prSet/>
      <dgm:spPr/>
      <dgm:t>
        <a:bodyPr/>
        <a:lstStyle/>
        <a:p>
          <a:endParaRPr lang="en-GB"/>
        </a:p>
      </dgm:t>
    </dgm:pt>
    <dgm:pt modelId="{CDD2F119-EDA4-49E3-828D-CB8BB2E67A75}" type="sibTrans" cxnId="{A6B31EEE-C660-4A49-9EC2-6300577E99C7}">
      <dgm:prSet/>
      <dgm:spPr/>
      <dgm:t>
        <a:bodyPr/>
        <a:lstStyle/>
        <a:p>
          <a:endParaRPr lang="en-GB"/>
        </a:p>
      </dgm:t>
    </dgm:pt>
    <dgm:pt modelId="{E9B3268E-0A89-4BB9-8438-4493AC8AA75D}">
      <dgm:prSet phldrT="[Text]"/>
      <dgm:spPr>
        <a:solidFill>
          <a:srgbClr val="96CF77"/>
        </a:solidFill>
      </dgm:spPr>
      <dgm:t>
        <a:bodyPr/>
        <a:lstStyle/>
        <a:p>
          <a:r>
            <a:rPr lang="en-US" dirty="0"/>
            <a:t>Stable </a:t>
          </a:r>
        </a:p>
        <a:p>
          <a:r>
            <a:rPr lang="en-US" dirty="0"/>
            <a:t> unlikely to change</a:t>
          </a:r>
          <a:endParaRPr lang="en-GB" dirty="0"/>
        </a:p>
      </dgm:t>
    </dgm:pt>
    <dgm:pt modelId="{507164D6-9E23-45A2-A94C-EE753A6DA8FF}" type="parTrans" cxnId="{E8D82EF2-0B40-4CAC-8D7B-E2B237E593C8}">
      <dgm:prSet/>
      <dgm:spPr/>
      <dgm:t>
        <a:bodyPr/>
        <a:lstStyle/>
        <a:p>
          <a:endParaRPr lang="en-GB"/>
        </a:p>
      </dgm:t>
    </dgm:pt>
    <dgm:pt modelId="{F096FF80-C8F4-449B-9BD1-B8256C4F836E}" type="sibTrans" cxnId="{E8D82EF2-0B40-4CAC-8D7B-E2B237E593C8}">
      <dgm:prSet/>
      <dgm:spPr/>
      <dgm:t>
        <a:bodyPr/>
        <a:lstStyle/>
        <a:p>
          <a:endParaRPr lang="en-GB"/>
        </a:p>
      </dgm:t>
    </dgm:pt>
    <dgm:pt modelId="{3DA09017-4FD9-4A17-8720-3C20D104859A}">
      <dgm:prSet phldrT="[Text]"/>
      <dgm:spPr>
        <a:solidFill>
          <a:srgbClr val="96CF77"/>
        </a:solidFill>
      </dgm:spPr>
      <dgm:t>
        <a:bodyPr/>
        <a:lstStyle/>
        <a:p>
          <a:r>
            <a:rPr lang="en-US" dirty="0"/>
            <a:t>Variable </a:t>
          </a:r>
        </a:p>
        <a:p>
          <a:r>
            <a:rPr lang="en-US" dirty="0"/>
            <a:t> changeable</a:t>
          </a:r>
          <a:endParaRPr lang="en-GB" dirty="0"/>
        </a:p>
      </dgm:t>
    </dgm:pt>
    <dgm:pt modelId="{8B7AF47C-FBD8-49D9-B05C-5DD90BD27546}" type="parTrans" cxnId="{17F68F90-629E-4FFB-88F8-1FEE872297EA}">
      <dgm:prSet/>
      <dgm:spPr/>
      <dgm:t>
        <a:bodyPr/>
        <a:lstStyle/>
        <a:p>
          <a:endParaRPr lang="en-GB"/>
        </a:p>
      </dgm:t>
    </dgm:pt>
    <dgm:pt modelId="{52F8EF4F-C36C-475E-8F9D-555276FA76D8}" type="sibTrans" cxnId="{17F68F90-629E-4FFB-88F8-1FEE872297EA}">
      <dgm:prSet/>
      <dgm:spPr/>
      <dgm:t>
        <a:bodyPr/>
        <a:lstStyle/>
        <a:p>
          <a:endParaRPr lang="en-GB"/>
        </a:p>
      </dgm:t>
    </dgm:pt>
    <dgm:pt modelId="{1BD765D8-828F-470B-A203-B89DB46F9A87}" type="pres">
      <dgm:prSet presAssocID="{2AE37D0A-37A7-4A89-AA83-43D13B633785}" presName="matrix" presStyleCnt="0">
        <dgm:presLayoutVars>
          <dgm:chMax val="1"/>
          <dgm:dir/>
          <dgm:resizeHandles val="exact"/>
        </dgm:presLayoutVars>
      </dgm:prSet>
      <dgm:spPr/>
    </dgm:pt>
    <dgm:pt modelId="{0F7DE0D5-2FE2-48CD-80A1-D4985494750A}" type="pres">
      <dgm:prSet presAssocID="{2AE37D0A-37A7-4A89-AA83-43D13B633785}" presName="axisShape" presStyleLbl="bgShp" presStyleIdx="0" presStyleCnt="1"/>
      <dgm:spPr>
        <a:noFill/>
      </dgm:spPr>
    </dgm:pt>
    <dgm:pt modelId="{8ABFC5F1-24DA-436E-A66F-2899CA8290B9}" type="pres">
      <dgm:prSet presAssocID="{2AE37D0A-37A7-4A89-AA83-43D13B633785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FEE991-EB8C-4956-9707-5F19B5D9FDD1}" type="pres">
      <dgm:prSet presAssocID="{2AE37D0A-37A7-4A89-AA83-43D13B633785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4B5232F-255B-42E7-9950-71660AA392FB}" type="pres">
      <dgm:prSet presAssocID="{2AE37D0A-37A7-4A89-AA83-43D13B633785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FF36DAE-516B-45DD-A29E-82B760E0CA04}" type="pres">
      <dgm:prSet presAssocID="{2AE37D0A-37A7-4A89-AA83-43D13B633785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C4C9F11-F3A4-49DA-87A9-3A0C5381D505}" type="presOf" srcId="{932B320F-F3A2-4314-83EF-678259416E04}" destId="{9EFEE991-EB8C-4956-9707-5F19B5D9FDD1}" srcOrd="0" destOrd="0" presId="urn:microsoft.com/office/officeart/2005/8/layout/matrix2"/>
    <dgm:cxn modelId="{D3707F4E-D6E9-4E32-AF06-B63ED262751F}" type="presOf" srcId="{2AE37D0A-37A7-4A89-AA83-43D13B633785}" destId="{1BD765D8-828F-470B-A203-B89DB46F9A87}" srcOrd="0" destOrd="0" presId="urn:microsoft.com/office/officeart/2005/8/layout/matrix2"/>
    <dgm:cxn modelId="{EC2F6D85-ACCC-4327-899E-E8770C13DB0F}" type="presOf" srcId="{BE0FC77D-1FC3-42EF-960C-34D8A0A86041}" destId="{8ABFC5F1-24DA-436E-A66F-2899CA8290B9}" srcOrd="0" destOrd="0" presId="urn:microsoft.com/office/officeart/2005/8/layout/matrix2"/>
    <dgm:cxn modelId="{17F68F90-629E-4FFB-88F8-1FEE872297EA}" srcId="{2AE37D0A-37A7-4A89-AA83-43D13B633785}" destId="{3DA09017-4FD9-4A17-8720-3C20D104859A}" srcOrd="3" destOrd="0" parTransId="{8B7AF47C-FBD8-49D9-B05C-5DD90BD27546}" sibTransId="{52F8EF4F-C36C-475E-8F9D-555276FA76D8}"/>
    <dgm:cxn modelId="{FCB1BDD3-3292-4183-8CB6-8D6A922774C5}" type="presOf" srcId="{E9B3268E-0A89-4BB9-8438-4493AC8AA75D}" destId="{74B5232F-255B-42E7-9950-71660AA392FB}" srcOrd="0" destOrd="0" presId="urn:microsoft.com/office/officeart/2005/8/layout/matrix2"/>
    <dgm:cxn modelId="{CBF968E7-C886-47B5-B308-B55550DC844A}" type="presOf" srcId="{3DA09017-4FD9-4A17-8720-3C20D104859A}" destId="{5FF36DAE-516B-45DD-A29E-82B760E0CA04}" srcOrd="0" destOrd="0" presId="urn:microsoft.com/office/officeart/2005/8/layout/matrix2"/>
    <dgm:cxn modelId="{A6B31EEE-C660-4A49-9EC2-6300577E99C7}" srcId="{2AE37D0A-37A7-4A89-AA83-43D13B633785}" destId="{932B320F-F3A2-4314-83EF-678259416E04}" srcOrd="1" destOrd="0" parTransId="{9B67ECCD-0DA7-41EC-88C8-E8133F507334}" sibTransId="{CDD2F119-EDA4-49E3-828D-CB8BB2E67A75}"/>
    <dgm:cxn modelId="{E8D82EF2-0B40-4CAC-8D7B-E2B237E593C8}" srcId="{2AE37D0A-37A7-4A89-AA83-43D13B633785}" destId="{E9B3268E-0A89-4BB9-8438-4493AC8AA75D}" srcOrd="2" destOrd="0" parTransId="{507164D6-9E23-45A2-A94C-EE753A6DA8FF}" sibTransId="{F096FF80-C8F4-449B-9BD1-B8256C4F836E}"/>
    <dgm:cxn modelId="{033FE4FC-F3FC-4116-9401-3DE9FEBDE02D}" srcId="{2AE37D0A-37A7-4A89-AA83-43D13B633785}" destId="{BE0FC77D-1FC3-42EF-960C-34D8A0A86041}" srcOrd="0" destOrd="0" parTransId="{77212175-7760-4BB0-BB77-65DBA98FACD5}" sibTransId="{681534E4-CFF5-47B3-B984-DA941AA6DA92}"/>
    <dgm:cxn modelId="{17A494C0-C257-4F80-BDFF-39A6D228A21D}" type="presParOf" srcId="{1BD765D8-828F-470B-A203-B89DB46F9A87}" destId="{0F7DE0D5-2FE2-48CD-80A1-D4985494750A}" srcOrd="0" destOrd="0" presId="urn:microsoft.com/office/officeart/2005/8/layout/matrix2"/>
    <dgm:cxn modelId="{8DDB3907-737B-43E9-80CB-B5346D11728C}" type="presParOf" srcId="{1BD765D8-828F-470B-A203-B89DB46F9A87}" destId="{8ABFC5F1-24DA-436E-A66F-2899CA8290B9}" srcOrd="1" destOrd="0" presId="urn:microsoft.com/office/officeart/2005/8/layout/matrix2"/>
    <dgm:cxn modelId="{AC9FBB76-EFBB-40CF-90A9-10E47504C916}" type="presParOf" srcId="{1BD765D8-828F-470B-A203-B89DB46F9A87}" destId="{9EFEE991-EB8C-4956-9707-5F19B5D9FDD1}" srcOrd="2" destOrd="0" presId="urn:microsoft.com/office/officeart/2005/8/layout/matrix2"/>
    <dgm:cxn modelId="{DA96FFB9-BE7B-4BFF-AC3E-20B564712A0D}" type="presParOf" srcId="{1BD765D8-828F-470B-A203-B89DB46F9A87}" destId="{74B5232F-255B-42E7-9950-71660AA392FB}" srcOrd="3" destOrd="0" presId="urn:microsoft.com/office/officeart/2005/8/layout/matrix2"/>
    <dgm:cxn modelId="{DC848CC8-090B-48D2-9836-90B12D515A5F}" type="presParOf" srcId="{1BD765D8-828F-470B-A203-B89DB46F9A87}" destId="{5FF36DAE-516B-45DD-A29E-82B760E0CA0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E231E7-37D6-4E04-BBE9-0DBEA894290A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82B8183-09AD-439A-9E1A-2C4BFE4A19C1}">
      <dgm:prSet phldrT="[Text]" phldr="1" custT="1"/>
      <dgm:spPr>
        <a:solidFill>
          <a:schemeClr val="bg1">
            <a:alpha val="50000"/>
          </a:schemeClr>
        </a:solidFill>
      </dgm:spPr>
      <dgm:t>
        <a:bodyPr/>
        <a:lstStyle/>
        <a:p>
          <a:endParaRPr lang="en-GB" sz="1600" dirty="0"/>
        </a:p>
      </dgm:t>
    </dgm:pt>
    <dgm:pt modelId="{0AB55813-5F1F-43BA-B0D7-2493D1040C68}" type="parTrans" cxnId="{C839A22A-0BF3-4DA9-B2EE-3D5FDB749765}">
      <dgm:prSet/>
      <dgm:spPr/>
      <dgm:t>
        <a:bodyPr/>
        <a:lstStyle/>
        <a:p>
          <a:endParaRPr lang="en-GB" sz="1600"/>
        </a:p>
      </dgm:t>
    </dgm:pt>
    <dgm:pt modelId="{58C1B100-620B-401B-B99D-BE61D9A28B35}" type="sibTrans" cxnId="{C839A22A-0BF3-4DA9-B2EE-3D5FDB749765}">
      <dgm:prSet/>
      <dgm:spPr/>
      <dgm:t>
        <a:bodyPr/>
        <a:lstStyle/>
        <a:p>
          <a:endParaRPr lang="en-GB" sz="1600"/>
        </a:p>
      </dgm:t>
    </dgm:pt>
    <dgm:pt modelId="{3EB5BB44-F035-47BE-9ED2-023D76238D3D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Social cognition</a:t>
          </a:r>
        </a:p>
      </dgm:t>
    </dgm:pt>
    <dgm:pt modelId="{1E089582-FA3F-44E4-90A9-E89C4B745B09}" type="parTrans" cxnId="{6F2462B3-1D7E-4D8A-B819-0AFEAF614BE2}">
      <dgm:prSet/>
      <dgm:spPr/>
      <dgm:t>
        <a:bodyPr/>
        <a:lstStyle/>
        <a:p>
          <a:endParaRPr lang="en-GB" sz="1600"/>
        </a:p>
      </dgm:t>
    </dgm:pt>
    <dgm:pt modelId="{645181DC-EEA8-436C-9525-E472F82819A9}" type="sibTrans" cxnId="{6F2462B3-1D7E-4D8A-B819-0AFEAF614BE2}">
      <dgm:prSet/>
      <dgm:spPr/>
      <dgm:t>
        <a:bodyPr/>
        <a:lstStyle/>
        <a:p>
          <a:endParaRPr lang="en-GB" sz="1600"/>
        </a:p>
      </dgm:t>
    </dgm:pt>
    <dgm:pt modelId="{9032F7D9-A0D1-41D6-A0A6-5CD41C77651B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Self-esteem, self-efficacy</a:t>
          </a:r>
        </a:p>
      </dgm:t>
    </dgm:pt>
    <dgm:pt modelId="{2A8B8ADB-77F9-4D2F-AD36-15CF76B92476}" type="parTrans" cxnId="{0791506C-3155-4005-BA70-A9418840E803}">
      <dgm:prSet/>
      <dgm:spPr/>
      <dgm:t>
        <a:bodyPr/>
        <a:lstStyle/>
        <a:p>
          <a:endParaRPr lang="en-GB" sz="1600"/>
        </a:p>
      </dgm:t>
    </dgm:pt>
    <dgm:pt modelId="{16014825-F270-4C49-B65E-051DC58B9A37}" type="sibTrans" cxnId="{0791506C-3155-4005-BA70-A9418840E803}">
      <dgm:prSet/>
      <dgm:spPr/>
      <dgm:t>
        <a:bodyPr/>
        <a:lstStyle/>
        <a:p>
          <a:endParaRPr lang="en-GB" sz="1600"/>
        </a:p>
      </dgm:t>
    </dgm:pt>
    <dgm:pt modelId="{CE6895DD-ABDE-4FCA-BA13-92179A7A4B1C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Mental health</a:t>
          </a:r>
        </a:p>
      </dgm:t>
    </dgm:pt>
    <dgm:pt modelId="{49D025C4-9C24-4086-9621-ADC14B9608F8}" type="parTrans" cxnId="{488744A2-1D4B-42D5-85E1-C5D7E5B08BE2}">
      <dgm:prSet/>
      <dgm:spPr/>
      <dgm:t>
        <a:bodyPr/>
        <a:lstStyle/>
        <a:p>
          <a:endParaRPr lang="en-GB" sz="1600"/>
        </a:p>
      </dgm:t>
    </dgm:pt>
    <dgm:pt modelId="{BBF61465-89BC-459A-BFF9-CB74AD97178C}" type="sibTrans" cxnId="{488744A2-1D4B-42D5-85E1-C5D7E5B08BE2}">
      <dgm:prSet/>
      <dgm:spPr/>
      <dgm:t>
        <a:bodyPr/>
        <a:lstStyle/>
        <a:p>
          <a:endParaRPr lang="en-GB" sz="1600"/>
        </a:p>
      </dgm:t>
    </dgm:pt>
    <dgm:pt modelId="{FF29E4DD-AC32-4CE7-982E-D0B9A24353AF}">
      <dgm:prSet phldrT="[Text]"/>
      <dgm:spPr/>
      <dgm:t>
        <a:bodyPr/>
        <a:lstStyle/>
        <a:p>
          <a:endParaRPr lang="en-GB" sz="1600" dirty="0"/>
        </a:p>
      </dgm:t>
    </dgm:pt>
    <dgm:pt modelId="{A9C03A02-D38A-4BFB-A40D-51AC3A80C839}" type="parTrans" cxnId="{96D0F12C-3070-4A8B-A49D-28E6A5DE437F}">
      <dgm:prSet/>
      <dgm:spPr/>
      <dgm:t>
        <a:bodyPr/>
        <a:lstStyle/>
        <a:p>
          <a:endParaRPr lang="en-GB" sz="1600"/>
        </a:p>
      </dgm:t>
    </dgm:pt>
    <dgm:pt modelId="{66999A39-4758-4448-AD34-58B56967A61B}" type="sibTrans" cxnId="{96D0F12C-3070-4A8B-A49D-28E6A5DE437F}">
      <dgm:prSet/>
      <dgm:spPr/>
      <dgm:t>
        <a:bodyPr/>
        <a:lstStyle/>
        <a:p>
          <a:endParaRPr lang="en-GB" sz="1600"/>
        </a:p>
      </dgm:t>
    </dgm:pt>
    <dgm:pt modelId="{395016D5-C7EB-4160-A5E4-10E7C7714459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Cognitive impairment</a:t>
          </a:r>
        </a:p>
      </dgm:t>
    </dgm:pt>
    <dgm:pt modelId="{A6DC307A-C87D-4C8B-8E07-96D61C3167C1}" type="parTrans" cxnId="{A674D95C-408C-4B77-9647-44338A7C8D40}">
      <dgm:prSet/>
      <dgm:spPr/>
      <dgm:t>
        <a:bodyPr/>
        <a:lstStyle/>
        <a:p>
          <a:endParaRPr lang="en-GB" sz="1600"/>
        </a:p>
      </dgm:t>
    </dgm:pt>
    <dgm:pt modelId="{9AE82A1A-A003-424E-8E0F-67D056F375F2}" type="sibTrans" cxnId="{A674D95C-408C-4B77-9647-44338A7C8D40}">
      <dgm:prSet/>
      <dgm:spPr/>
      <dgm:t>
        <a:bodyPr/>
        <a:lstStyle/>
        <a:p>
          <a:endParaRPr lang="en-GB" sz="1600"/>
        </a:p>
      </dgm:t>
    </dgm:pt>
    <dgm:pt modelId="{60F4AE25-E675-47F7-BB55-615F142CF6AD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Personality</a:t>
          </a:r>
        </a:p>
      </dgm:t>
    </dgm:pt>
    <dgm:pt modelId="{74A9A883-E21D-40EE-89C6-C35C657E01E1}" type="parTrans" cxnId="{540EFA95-634A-46E0-B3ED-BF9D6B5A7D85}">
      <dgm:prSet/>
      <dgm:spPr/>
      <dgm:t>
        <a:bodyPr/>
        <a:lstStyle/>
        <a:p>
          <a:endParaRPr lang="en-GB" sz="1600"/>
        </a:p>
      </dgm:t>
    </dgm:pt>
    <dgm:pt modelId="{860CD8D0-09DD-43A8-9A75-E4ECC9952EE3}" type="sibTrans" cxnId="{540EFA95-634A-46E0-B3ED-BF9D6B5A7D85}">
      <dgm:prSet/>
      <dgm:spPr/>
      <dgm:t>
        <a:bodyPr/>
        <a:lstStyle/>
        <a:p>
          <a:endParaRPr lang="en-GB" sz="1600"/>
        </a:p>
      </dgm:t>
    </dgm:pt>
    <dgm:pt modelId="{A8DADAEF-F2B6-4661-B172-01D00868C8BF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Difficult early life</a:t>
          </a:r>
        </a:p>
      </dgm:t>
    </dgm:pt>
    <dgm:pt modelId="{5F5F19B3-9245-4663-ACF9-715596672F18}" type="parTrans" cxnId="{1939568B-86C9-40C3-8807-8705114B51FA}">
      <dgm:prSet/>
      <dgm:spPr/>
      <dgm:t>
        <a:bodyPr/>
        <a:lstStyle/>
        <a:p>
          <a:endParaRPr lang="en-GB" sz="1600"/>
        </a:p>
      </dgm:t>
    </dgm:pt>
    <dgm:pt modelId="{E2B5D6E2-88E1-40AD-9912-C5EE0CA9A41D}" type="sibTrans" cxnId="{1939568B-86C9-40C3-8807-8705114B51FA}">
      <dgm:prSet/>
      <dgm:spPr/>
      <dgm:t>
        <a:bodyPr/>
        <a:lstStyle/>
        <a:p>
          <a:endParaRPr lang="en-GB" sz="1600"/>
        </a:p>
      </dgm:t>
    </dgm:pt>
    <dgm:pt modelId="{755638A9-48DA-4B8F-8B02-8A10533B62FA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Coping styles</a:t>
          </a:r>
        </a:p>
      </dgm:t>
    </dgm:pt>
    <dgm:pt modelId="{633683C4-4D47-4B86-ABF4-F6DCC19E9CF0}" type="parTrans" cxnId="{B3D4F867-D9DF-4A6E-BBB8-8C8D0F259831}">
      <dgm:prSet/>
      <dgm:spPr/>
      <dgm:t>
        <a:bodyPr/>
        <a:lstStyle/>
        <a:p>
          <a:endParaRPr lang="en-GB" sz="1600"/>
        </a:p>
      </dgm:t>
    </dgm:pt>
    <dgm:pt modelId="{2939BE3F-3A13-4A59-806D-57DA166B52E3}" type="sibTrans" cxnId="{B3D4F867-D9DF-4A6E-BBB8-8C8D0F259831}">
      <dgm:prSet/>
      <dgm:spPr/>
      <dgm:t>
        <a:bodyPr/>
        <a:lstStyle/>
        <a:p>
          <a:endParaRPr lang="en-GB" sz="1600"/>
        </a:p>
      </dgm:t>
    </dgm:pt>
    <dgm:pt modelId="{214973A8-A6A3-410A-9DE7-34F9F401CB15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Social identity</a:t>
          </a:r>
        </a:p>
      </dgm:t>
    </dgm:pt>
    <dgm:pt modelId="{801B6384-794B-4A04-A572-4B992BE9BC7A}" type="parTrans" cxnId="{A9D15C42-00EC-4AE7-A423-42C313E34D2B}">
      <dgm:prSet/>
      <dgm:spPr/>
      <dgm:t>
        <a:bodyPr/>
        <a:lstStyle/>
        <a:p>
          <a:endParaRPr lang="en-GB" sz="1600"/>
        </a:p>
      </dgm:t>
    </dgm:pt>
    <dgm:pt modelId="{AF478B29-4ED6-4D44-AE96-3F11C3643BD5}" type="sibTrans" cxnId="{A9D15C42-00EC-4AE7-A423-42C313E34D2B}">
      <dgm:prSet/>
      <dgm:spPr/>
      <dgm:t>
        <a:bodyPr/>
        <a:lstStyle/>
        <a:p>
          <a:endParaRPr lang="en-GB" sz="1600"/>
        </a:p>
      </dgm:t>
    </dgm:pt>
    <dgm:pt modelId="{57CBE785-4C56-4B7B-BA27-40F254863F92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Ageism</a:t>
          </a:r>
        </a:p>
      </dgm:t>
    </dgm:pt>
    <dgm:pt modelId="{86CE2DCD-2FCF-4321-AACB-9D2F0457FDC7}" type="parTrans" cxnId="{EDB56FB0-A8FB-4518-847E-EF5358AD523C}">
      <dgm:prSet/>
      <dgm:spPr/>
      <dgm:t>
        <a:bodyPr/>
        <a:lstStyle/>
        <a:p>
          <a:endParaRPr lang="en-GB" sz="1600"/>
        </a:p>
      </dgm:t>
    </dgm:pt>
    <dgm:pt modelId="{C356AA28-6623-4C4D-964C-873BB5967D9E}" type="sibTrans" cxnId="{EDB56FB0-A8FB-4518-847E-EF5358AD523C}">
      <dgm:prSet/>
      <dgm:spPr/>
      <dgm:t>
        <a:bodyPr/>
        <a:lstStyle/>
        <a:p>
          <a:endParaRPr lang="en-GB" sz="1600"/>
        </a:p>
      </dgm:t>
    </dgm:pt>
    <dgm:pt modelId="{5517AB28-D25D-44CF-B11F-6320E46F17C9}">
      <dgm:prSet phldrT="[Text]" custT="1"/>
      <dgm:spPr>
        <a:solidFill>
          <a:schemeClr val="bg1">
            <a:alpha val="50000"/>
          </a:schemeClr>
        </a:solidFill>
        <a:ln w="25400">
          <a:solidFill>
            <a:srgbClr val="6FBE44"/>
          </a:solidFill>
        </a:ln>
      </dgm:spPr>
      <dgm:t>
        <a:bodyPr/>
        <a:lstStyle/>
        <a:p>
          <a:r>
            <a:rPr lang="en-GB" sz="1600" dirty="0"/>
            <a:t>Attributional style</a:t>
          </a:r>
        </a:p>
      </dgm:t>
    </dgm:pt>
    <dgm:pt modelId="{70AF4513-27C0-4C8D-99E7-D0D479B0269C}" type="sibTrans" cxnId="{8E08BD20-32D1-4660-8008-810C131352F2}">
      <dgm:prSet/>
      <dgm:spPr/>
      <dgm:t>
        <a:bodyPr/>
        <a:lstStyle/>
        <a:p>
          <a:endParaRPr lang="en-GB" sz="1600"/>
        </a:p>
      </dgm:t>
    </dgm:pt>
    <dgm:pt modelId="{C7F092E3-5739-47C7-97F5-39741D61237F}" type="parTrans" cxnId="{8E08BD20-32D1-4660-8008-810C131352F2}">
      <dgm:prSet/>
      <dgm:spPr/>
      <dgm:t>
        <a:bodyPr/>
        <a:lstStyle/>
        <a:p>
          <a:endParaRPr lang="en-GB" sz="1600"/>
        </a:p>
      </dgm:t>
    </dgm:pt>
    <dgm:pt modelId="{3C5E9487-50C2-41B2-82D5-3B51A2A7A39D}" type="pres">
      <dgm:prSet presAssocID="{75E231E7-37D6-4E04-BBE9-0DBEA894290A}" presName="composite" presStyleCnt="0">
        <dgm:presLayoutVars>
          <dgm:chMax val="1"/>
          <dgm:dir/>
          <dgm:resizeHandles val="exact"/>
        </dgm:presLayoutVars>
      </dgm:prSet>
      <dgm:spPr/>
    </dgm:pt>
    <dgm:pt modelId="{A5978E17-9E28-4047-B9D0-A722AB20AA8A}" type="pres">
      <dgm:prSet presAssocID="{75E231E7-37D6-4E04-BBE9-0DBEA894290A}" presName="radial" presStyleCnt="0">
        <dgm:presLayoutVars>
          <dgm:animLvl val="ctr"/>
        </dgm:presLayoutVars>
      </dgm:prSet>
      <dgm:spPr/>
    </dgm:pt>
    <dgm:pt modelId="{9C1734F7-7AC0-4E35-9EFD-F68D57470F65}" type="pres">
      <dgm:prSet presAssocID="{082B8183-09AD-439A-9E1A-2C4BFE4A19C1}" presName="centerShape" presStyleLbl="vennNode1" presStyleIdx="0" presStyleCnt="11"/>
      <dgm:spPr/>
    </dgm:pt>
    <dgm:pt modelId="{2D23E9BD-E6E4-482B-BE4A-AE838CE2A020}" type="pres">
      <dgm:prSet presAssocID="{5517AB28-D25D-44CF-B11F-6320E46F17C9}" presName="node" presStyleLbl="vennNode1" presStyleIdx="1" presStyleCnt="11">
        <dgm:presLayoutVars>
          <dgm:bulletEnabled val="1"/>
        </dgm:presLayoutVars>
      </dgm:prSet>
      <dgm:spPr/>
    </dgm:pt>
    <dgm:pt modelId="{D3249F8D-CA08-49B7-95FE-5B87C3BE890C}" type="pres">
      <dgm:prSet presAssocID="{3EB5BB44-F035-47BE-9ED2-023D76238D3D}" presName="node" presStyleLbl="vennNode1" presStyleIdx="2" presStyleCnt="11">
        <dgm:presLayoutVars>
          <dgm:bulletEnabled val="1"/>
        </dgm:presLayoutVars>
      </dgm:prSet>
      <dgm:spPr/>
    </dgm:pt>
    <dgm:pt modelId="{F34183A3-3431-4BCE-B889-D84AD81C0793}" type="pres">
      <dgm:prSet presAssocID="{9032F7D9-A0D1-41D6-A0A6-5CD41C77651B}" presName="node" presStyleLbl="vennNode1" presStyleIdx="3" presStyleCnt="11">
        <dgm:presLayoutVars>
          <dgm:bulletEnabled val="1"/>
        </dgm:presLayoutVars>
      </dgm:prSet>
      <dgm:spPr/>
    </dgm:pt>
    <dgm:pt modelId="{450CA3B8-71F9-420D-BCC0-F46979B8E6E8}" type="pres">
      <dgm:prSet presAssocID="{CE6895DD-ABDE-4FCA-BA13-92179A7A4B1C}" presName="node" presStyleLbl="vennNode1" presStyleIdx="4" presStyleCnt="11">
        <dgm:presLayoutVars>
          <dgm:bulletEnabled val="1"/>
        </dgm:presLayoutVars>
      </dgm:prSet>
      <dgm:spPr/>
    </dgm:pt>
    <dgm:pt modelId="{ABFE39E3-3C33-4DB1-9F15-A83BD42F7BF1}" type="pres">
      <dgm:prSet presAssocID="{395016D5-C7EB-4160-A5E4-10E7C7714459}" presName="node" presStyleLbl="vennNode1" presStyleIdx="5" presStyleCnt="11">
        <dgm:presLayoutVars>
          <dgm:bulletEnabled val="1"/>
        </dgm:presLayoutVars>
      </dgm:prSet>
      <dgm:spPr/>
    </dgm:pt>
    <dgm:pt modelId="{7C792B3D-EB4B-43DE-99FC-EFE5BA3423C8}" type="pres">
      <dgm:prSet presAssocID="{60F4AE25-E675-47F7-BB55-615F142CF6AD}" presName="node" presStyleLbl="vennNode1" presStyleIdx="6" presStyleCnt="11">
        <dgm:presLayoutVars>
          <dgm:bulletEnabled val="1"/>
        </dgm:presLayoutVars>
      </dgm:prSet>
      <dgm:spPr/>
    </dgm:pt>
    <dgm:pt modelId="{D6D4FBBF-4730-4552-91F1-F1868A0A5406}" type="pres">
      <dgm:prSet presAssocID="{A8DADAEF-F2B6-4661-B172-01D00868C8BF}" presName="node" presStyleLbl="vennNode1" presStyleIdx="7" presStyleCnt="11">
        <dgm:presLayoutVars>
          <dgm:bulletEnabled val="1"/>
        </dgm:presLayoutVars>
      </dgm:prSet>
      <dgm:spPr/>
    </dgm:pt>
    <dgm:pt modelId="{5A11BC1C-B9A4-48BD-8B8A-647BC965367A}" type="pres">
      <dgm:prSet presAssocID="{755638A9-48DA-4B8F-8B02-8A10533B62FA}" presName="node" presStyleLbl="vennNode1" presStyleIdx="8" presStyleCnt="11">
        <dgm:presLayoutVars>
          <dgm:bulletEnabled val="1"/>
        </dgm:presLayoutVars>
      </dgm:prSet>
      <dgm:spPr/>
    </dgm:pt>
    <dgm:pt modelId="{74164D9C-FA77-4DCD-A969-951FA2A96491}" type="pres">
      <dgm:prSet presAssocID="{214973A8-A6A3-410A-9DE7-34F9F401CB15}" presName="node" presStyleLbl="vennNode1" presStyleIdx="9" presStyleCnt="11">
        <dgm:presLayoutVars>
          <dgm:bulletEnabled val="1"/>
        </dgm:presLayoutVars>
      </dgm:prSet>
      <dgm:spPr/>
    </dgm:pt>
    <dgm:pt modelId="{F771A72E-16AD-49D3-9966-90C28CDBBE61}" type="pres">
      <dgm:prSet presAssocID="{57CBE785-4C56-4B7B-BA27-40F254863F92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494C6A11-E1BD-4B7E-A6BC-A1DE28327B79}" type="presOf" srcId="{A8DADAEF-F2B6-4661-B172-01D00868C8BF}" destId="{D6D4FBBF-4730-4552-91F1-F1868A0A5406}" srcOrd="0" destOrd="0" presId="urn:microsoft.com/office/officeart/2005/8/layout/radial3"/>
    <dgm:cxn modelId="{8E08BD20-32D1-4660-8008-810C131352F2}" srcId="{082B8183-09AD-439A-9E1A-2C4BFE4A19C1}" destId="{5517AB28-D25D-44CF-B11F-6320E46F17C9}" srcOrd="0" destOrd="0" parTransId="{C7F092E3-5739-47C7-97F5-39741D61237F}" sibTransId="{70AF4513-27C0-4C8D-99E7-D0D479B0269C}"/>
    <dgm:cxn modelId="{C839A22A-0BF3-4DA9-B2EE-3D5FDB749765}" srcId="{75E231E7-37D6-4E04-BBE9-0DBEA894290A}" destId="{082B8183-09AD-439A-9E1A-2C4BFE4A19C1}" srcOrd="0" destOrd="0" parTransId="{0AB55813-5F1F-43BA-B0D7-2493D1040C68}" sibTransId="{58C1B100-620B-401B-B99D-BE61D9A28B35}"/>
    <dgm:cxn modelId="{96D0F12C-3070-4A8B-A49D-28E6A5DE437F}" srcId="{75E231E7-37D6-4E04-BBE9-0DBEA894290A}" destId="{FF29E4DD-AC32-4CE7-982E-D0B9A24353AF}" srcOrd="1" destOrd="0" parTransId="{A9C03A02-D38A-4BFB-A40D-51AC3A80C839}" sibTransId="{66999A39-4758-4448-AD34-58B56967A61B}"/>
    <dgm:cxn modelId="{ACA37B34-B122-4D10-B548-E82282EE47E8}" type="presOf" srcId="{CE6895DD-ABDE-4FCA-BA13-92179A7A4B1C}" destId="{450CA3B8-71F9-420D-BCC0-F46979B8E6E8}" srcOrd="0" destOrd="0" presId="urn:microsoft.com/office/officeart/2005/8/layout/radial3"/>
    <dgm:cxn modelId="{AAE4DB35-0915-4C39-8007-FF18323C73A1}" type="presOf" srcId="{214973A8-A6A3-410A-9DE7-34F9F401CB15}" destId="{74164D9C-FA77-4DCD-A969-951FA2A96491}" srcOrd="0" destOrd="0" presId="urn:microsoft.com/office/officeart/2005/8/layout/radial3"/>
    <dgm:cxn modelId="{A674D95C-408C-4B77-9647-44338A7C8D40}" srcId="{082B8183-09AD-439A-9E1A-2C4BFE4A19C1}" destId="{395016D5-C7EB-4160-A5E4-10E7C7714459}" srcOrd="4" destOrd="0" parTransId="{A6DC307A-C87D-4C8B-8E07-96D61C3167C1}" sibTransId="{9AE82A1A-A003-424E-8E0F-67D056F375F2}"/>
    <dgm:cxn modelId="{A9D15C42-00EC-4AE7-A423-42C313E34D2B}" srcId="{082B8183-09AD-439A-9E1A-2C4BFE4A19C1}" destId="{214973A8-A6A3-410A-9DE7-34F9F401CB15}" srcOrd="8" destOrd="0" parTransId="{801B6384-794B-4A04-A572-4B992BE9BC7A}" sibTransId="{AF478B29-4ED6-4D44-AE96-3F11C3643BD5}"/>
    <dgm:cxn modelId="{6C577065-BC47-450B-BA88-18B19AD9F3E4}" type="presOf" srcId="{75E231E7-37D6-4E04-BBE9-0DBEA894290A}" destId="{3C5E9487-50C2-41B2-82D5-3B51A2A7A39D}" srcOrd="0" destOrd="0" presId="urn:microsoft.com/office/officeart/2005/8/layout/radial3"/>
    <dgm:cxn modelId="{B7DA0A66-C740-41DF-80A4-89CBE939CAB1}" type="presOf" srcId="{5517AB28-D25D-44CF-B11F-6320E46F17C9}" destId="{2D23E9BD-E6E4-482B-BE4A-AE838CE2A020}" srcOrd="0" destOrd="0" presId="urn:microsoft.com/office/officeart/2005/8/layout/radial3"/>
    <dgm:cxn modelId="{B3D4F867-D9DF-4A6E-BBB8-8C8D0F259831}" srcId="{082B8183-09AD-439A-9E1A-2C4BFE4A19C1}" destId="{755638A9-48DA-4B8F-8B02-8A10533B62FA}" srcOrd="7" destOrd="0" parTransId="{633683C4-4D47-4B86-ABF4-F6DCC19E9CF0}" sibTransId="{2939BE3F-3A13-4A59-806D-57DA166B52E3}"/>
    <dgm:cxn modelId="{0791506C-3155-4005-BA70-A9418840E803}" srcId="{082B8183-09AD-439A-9E1A-2C4BFE4A19C1}" destId="{9032F7D9-A0D1-41D6-A0A6-5CD41C77651B}" srcOrd="2" destOrd="0" parTransId="{2A8B8ADB-77F9-4D2F-AD36-15CF76B92476}" sibTransId="{16014825-F270-4C49-B65E-051DC58B9A37}"/>
    <dgm:cxn modelId="{AB630572-069B-4264-9FF2-21D1829B5238}" type="presOf" srcId="{755638A9-48DA-4B8F-8B02-8A10533B62FA}" destId="{5A11BC1C-B9A4-48BD-8B8A-647BC965367A}" srcOrd="0" destOrd="0" presId="urn:microsoft.com/office/officeart/2005/8/layout/radial3"/>
    <dgm:cxn modelId="{1939568B-86C9-40C3-8807-8705114B51FA}" srcId="{082B8183-09AD-439A-9E1A-2C4BFE4A19C1}" destId="{A8DADAEF-F2B6-4661-B172-01D00868C8BF}" srcOrd="6" destOrd="0" parTransId="{5F5F19B3-9245-4663-ACF9-715596672F18}" sibTransId="{E2B5D6E2-88E1-40AD-9912-C5EE0CA9A41D}"/>
    <dgm:cxn modelId="{540EFA95-634A-46E0-B3ED-BF9D6B5A7D85}" srcId="{082B8183-09AD-439A-9E1A-2C4BFE4A19C1}" destId="{60F4AE25-E675-47F7-BB55-615F142CF6AD}" srcOrd="5" destOrd="0" parTransId="{74A9A883-E21D-40EE-89C6-C35C657E01E1}" sibTransId="{860CD8D0-09DD-43A8-9A75-E4ECC9952EE3}"/>
    <dgm:cxn modelId="{488744A2-1D4B-42D5-85E1-C5D7E5B08BE2}" srcId="{082B8183-09AD-439A-9E1A-2C4BFE4A19C1}" destId="{CE6895DD-ABDE-4FCA-BA13-92179A7A4B1C}" srcOrd="3" destOrd="0" parTransId="{49D025C4-9C24-4086-9621-ADC14B9608F8}" sibTransId="{BBF61465-89BC-459A-BFF9-CB74AD97178C}"/>
    <dgm:cxn modelId="{F83FFFA5-2EDE-4226-A2B9-80336DF0E29C}" type="presOf" srcId="{60F4AE25-E675-47F7-BB55-615F142CF6AD}" destId="{7C792B3D-EB4B-43DE-99FC-EFE5BA3423C8}" srcOrd="0" destOrd="0" presId="urn:microsoft.com/office/officeart/2005/8/layout/radial3"/>
    <dgm:cxn modelId="{EDB56FB0-A8FB-4518-847E-EF5358AD523C}" srcId="{082B8183-09AD-439A-9E1A-2C4BFE4A19C1}" destId="{57CBE785-4C56-4B7B-BA27-40F254863F92}" srcOrd="9" destOrd="0" parTransId="{86CE2DCD-2FCF-4321-AACB-9D2F0457FDC7}" sibTransId="{C356AA28-6623-4C4D-964C-873BB5967D9E}"/>
    <dgm:cxn modelId="{A2BEB1B1-29C4-41C5-9748-44F8DD20659B}" type="presOf" srcId="{395016D5-C7EB-4160-A5E4-10E7C7714459}" destId="{ABFE39E3-3C33-4DB1-9F15-A83BD42F7BF1}" srcOrd="0" destOrd="0" presId="urn:microsoft.com/office/officeart/2005/8/layout/radial3"/>
    <dgm:cxn modelId="{6F2462B3-1D7E-4D8A-B819-0AFEAF614BE2}" srcId="{082B8183-09AD-439A-9E1A-2C4BFE4A19C1}" destId="{3EB5BB44-F035-47BE-9ED2-023D76238D3D}" srcOrd="1" destOrd="0" parTransId="{1E089582-FA3F-44E4-90A9-E89C4B745B09}" sibTransId="{645181DC-EEA8-436C-9525-E472F82819A9}"/>
    <dgm:cxn modelId="{E5B805B8-0E41-4C06-AC40-3EB115BEE919}" type="presOf" srcId="{9032F7D9-A0D1-41D6-A0A6-5CD41C77651B}" destId="{F34183A3-3431-4BCE-B889-D84AD81C0793}" srcOrd="0" destOrd="0" presId="urn:microsoft.com/office/officeart/2005/8/layout/radial3"/>
    <dgm:cxn modelId="{242034D2-9A48-456D-A68A-4E513E91C325}" type="presOf" srcId="{3EB5BB44-F035-47BE-9ED2-023D76238D3D}" destId="{D3249F8D-CA08-49B7-95FE-5B87C3BE890C}" srcOrd="0" destOrd="0" presId="urn:microsoft.com/office/officeart/2005/8/layout/radial3"/>
    <dgm:cxn modelId="{F18DD4DA-3684-438E-B272-47DEFD895638}" type="presOf" srcId="{082B8183-09AD-439A-9E1A-2C4BFE4A19C1}" destId="{9C1734F7-7AC0-4E35-9EFD-F68D57470F65}" srcOrd="0" destOrd="0" presId="urn:microsoft.com/office/officeart/2005/8/layout/radial3"/>
    <dgm:cxn modelId="{7B5AF9DF-0216-4B2B-AAEE-69D2F155E3BE}" type="presOf" srcId="{57CBE785-4C56-4B7B-BA27-40F254863F92}" destId="{F771A72E-16AD-49D3-9966-90C28CDBBE61}" srcOrd="0" destOrd="0" presId="urn:microsoft.com/office/officeart/2005/8/layout/radial3"/>
    <dgm:cxn modelId="{F04E7746-5C35-48A5-B19B-47F52684EDE4}" type="presParOf" srcId="{3C5E9487-50C2-41B2-82D5-3B51A2A7A39D}" destId="{A5978E17-9E28-4047-B9D0-A722AB20AA8A}" srcOrd="0" destOrd="0" presId="urn:microsoft.com/office/officeart/2005/8/layout/radial3"/>
    <dgm:cxn modelId="{E838BE86-3E8B-454C-ADAC-7ADCFC501FAA}" type="presParOf" srcId="{A5978E17-9E28-4047-B9D0-A722AB20AA8A}" destId="{9C1734F7-7AC0-4E35-9EFD-F68D57470F65}" srcOrd="0" destOrd="0" presId="urn:microsoft.com/office/officeart/2005/8/layout/radial3"/>
    <dgm:cxn modelId="{346A05C7-C73D-487D-A3F4-74B19C2323E0}" type="presParOf" srcId="{A5978E17-9E28-4047-B9D0-A722AB20AA8A}" destId="{2D23E9BD-E6E4-482B-BE4A-AE838CE2A020}" srcOrd="1" destOrd="0" presId="urn:microsoft.com/office/officeart/2005/8/layout/radial3"/>
    <dgm:cxn modelId="{9DA0766E-439B-44DF-9901-BE1A63290729}" type="presParOf" srcId="{A5978E17-9E28-4047-B9D0-A722AB20AA8A}" destId="{D3249F8D-CA08-49B7-95FE-5B87C3BE890C}" srcOrd="2" destOrd="0" presId="urn:microsoft.com/office/officeart/2005/8/layout/radial3"/>
    <dgm:cxn modelId="{86FADDE3-F82B-4AC9-A8A4-1DD9AB45FE34}" type="presParOf" srcId="{A5978E17-9E28-4047-B9D0-A722AB20AA8A}" destId="{F34183A3-3431-4BCE-B889-D84AD81C0793}" srcOrd="3" destOrd="0" presId="urn:microsoft.com/office/officeart/2005/8/layout/radial3"/>
    <dgm:cxn modelId="{1A4C35D1-67EC-4229-AB15-17C016731ABC}" type="presParOf" srcId="{A5978E17-9E28-4047-B9D0-A722AB20AA8A}" destId="{450CA3B8-71F9-420D-BCC0-F46979B8E6E8}" srcOrd="4" destOrd="0" presId="urn:microsoft.com/office/officeart/2005/8/layout/radial3"/>
    <dgm:cxn modelId="{76477314-B4FD-49B7-A2D3-DC6C7F75F034}" type="presParOf" srcId="{A5978E17-9E28-4047-B9D0-A722AB20AA8A}" destId="{ABFE39E3-3C33-4DB1-9F15-A83BD42F7BF1}" srcOrd="5" destOrd="0" presId="urn:microsoft.com/office/officeart/2005/8/layout/radial3"/>
    <dgm:cxn modelId="{E22E422B-A9BA-4C3B-BC75-06DC4ED1BDBE}" type="presParOf" srcId="{A5978E17-9E28-4047-B9D0-A722AB20AA8A}" destId="{7C792B3D-EB4B-43DE-99FC-EFE5BA3423C8}" srcOrd="6" destOrd="0" presId="urn:microsoft.com/office/officeart/2005/8/layout/radial3"/>
    <dgm:cxn modelId="{F1A2CF2A-C8B7-48BB-9A7E-FEE26B144060}" type="presParOf" srcId="{A5978E17-9E28-4047-B9D0-A722AB20AA8A}" destId="{D6D4FBBF-4730-4552-91F1-F1868A0A5406}" srcOrd="7" destOrd="0" presId="urn:microsoft.com/office/officeart/2005/8/layout/radial3"/>
    <dgm:cxn modelId="{C0FF01E8-C01E-4293-BFA1-6937E2664BD2}" type="presParOf" srcId="{A5978E17-9E28-4047-B9D0-A722AB20AA8A}" destId="{5A11BC1C-B9A4-48BD-8B8A-647BC965367A}" srcOrd="8" destOrd="0" presId="urn:microsoft.com/office/officeart/2005/8/layout/radial3"/>
    <dgm:cxn modelId="{E7AF1E8F-5A52-40F2-A7C7-4446303B7324}" type="presParOf" srcId="{A5978E17-9E28-4047-B9D0-A722AB20AA8A}" destId="{74164D9C-FA77-4DCD-A969-951FA2A96491}" srcOrd="9" destOrd="0" presId="urn:microsoft.com/office/officeart/2005/8/layout/radial3"/>
    <dgm:cxn modelId="{7CDF5CC3-E132-4532-BC53-F66E1CD74A63}" type="presParOf" srcId="{A5978E17-9E28-4047-B9D0-A722AB20AA8A}" destId="{F771A72E-16AD-49D3-9966-90C28CDBBE61}" srcOrd="10" destOrd="0" presId="urn:microsoft.com/office/officeart/2005/8/layout/radial3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DE0D5-2FE2-48CD-80A1-D4985494750A}">
      <dsp:nvSpPr>
        <dsp:cNvPr id="0" name=""/>
        <dsp:cNvSpPr/>
      </dsp:nvSpPr>
      <dsp:spPr>
        <a:xfrm>
          <a:off x="527579" y="0"/>
          <a:ext cx="4716992" cy="4716992"/>
        </a:xfrm>
        <a:prstGeom prst="quadArrow">
          <a:avLst>
            <a:gd name="adj1" fmla="val 2000"/>
            <a:gd name="adj2" fmla="val 4000"/>
            <a:gd name="adj3" fmla="val 5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FC5F1-24DA-436E-A66F-2899CA8290B9}">
      <dsp:nvSpPr>
        <dsp:cNvPr id="0" name=""/>
        <dsp:cNvSpPr/>
      </dsp:nvSpPr>
      <dsp:spPr>
        <a:xfrm>
          <a:off x="834183" y="306604"/>
          <a:ext cx="1886796" cy="1886796"/>
        </a:xfrm>
        <a:prstGeom prst="roundRect">
          <a:avLst/>
        </a:prstGeom>
        <a:solidFill>
          <a:srgbClr val="96CF77"/>
        </a:solidFill>
        <a:ln w="127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 do with themselves</a:t>
          </a:r>
          <a:endParaRPr lang="en-GB" sz="2400" kern="1200" dirty="0"/>
        </a:p>
      </dsp:txBody>
      <dsp:txXfrm>
        <a:off x="926289" y="398710"/>
        <a:ext cx="1702584" cy="1702584"/>
      </dsp:txXfrm>
    </dsp:sp>
    <dsp:sp modelId="{9EFEE991-EB8C-4956-9707-5F19B5D9FDD1}">
      <dsp:nvSpPr>
        <dsp:cNvPr id="0" name=""/>
        <dsp:cNvSpPr/>
      </dsp:nvSpPr>
      <dsp:spPr>
        <a:xfrm>
          <a:off x="3051169" y="306604"/>
          <a:ext cx="1886796" cy="1886796"/>
        </a:xfrm>
        <a:prstGeom prst="roundRect">
          <a:avLst/>
        </a:prstGeom>
        <a:solidFill>
          <a:srgbClr val="96CF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External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to do with the situation</a:t>
          </a:r>
          <a:endParaRPr lang="en-GB" sz="2400" kern="1200" dirty="0"/>
        </a:p>
      </dsp:txBody>
      <dsp:txXfrm>
        <a:off x="3143275" y="398710"/>
        <a:ext cx="1702584" cy="1702584"/>
      </dsp:txXfrm>
    </dsp:sp>
    <dsp:sp modelId="{74B5232F-255B-42E7-9950-71660AA392FB}">
      <dsp:nvSpPr>
        <dsp:cNvPr id="0" name=""/>
        <dsp:cNvSpPr/>
      </dsp:nvSpPr>
      <dsp:spPr>
        <a:xfrm>
          <a:off x="834183" y="2523590"/>
          <a:ext cx="1886796" cy="1886796"/>
        </a:xfrm>
        <a:prstGeom prst="roundRect">
          <a:avLst/>
        </a:prstGeom>
        <a:solidFill>
          <a:srgbClr val="96CF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Stable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unlikely to change</a:t>
          </a:r>
          <a:endParaRPr lang="en-GB" sz="2400" kern="1200" dirty="0"/>
        </a:p>
      </dsp:txBody>
      <dsp:txXfrm>
        <a:off x="926289" y="2615696"/>
        <a:ext cx="1702584" cy="1702584"/>
      </dsp:txXfrm>
    </dsp:sp>
    <dsp:sp modelId="{5FF36DAE-516B-45DD-A29E-82B760E0CA04}">
      <dsp:nvSpPr>
        <dsp:cNvPr id="0" name=""/>
        <dsp:cNvSpPr/>
      </dsp:nvSpPr>
      <dsp:spPr>
        <a:xfrm>
          <a:off x="3051169" y="2523590"/>
          <a:ext cx="1886796" cy="1886796"/>
        </a:xfrm>
        <a:prstGeom prst="roundRect">
          <a:avLst/>
        </a:prstGeom>
        <a:solidFill>
          <a:srgbClr val="96CF7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Variable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changeable</a:t>
          </a:r>
          <a:endParaRPr lang="en-GB" sz="2400" kern="1200" dirty="0"/>
        </a:p>
      </dsp:txBody>
      <dsp:txXfrm>
        <a:off x="3143275" y="2615696"/>
        <a:ext cx="1702584" cy="1702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734F7-7AC0-4E35-9EFD-F68D57470F65}">
      <dsp:nvSpPr>
        <dsp:cNvPr id="0" name=""/>
        <dsp:cNvSpPr/>
      </dsp:nvSpPr>
      <dsp:spPr>
        <a:xfrm>
          <a:off x="1922820" y="1238269"/>
          <a:ext cx="3084811" cy="3084811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374580" y="1690029"/>
        <a:ext cx="2181291" cy="2181291"/>
      </dsp:txXfrm>
    </dsp:sp>
    <dsp:sp modelId="{2D23E9BD-E6E4-482B-BE4A-AE838CE2A020}">
      <dsp:nvSpPr>
        <dsp:cNvPr id="0" name=""/>
        <dsp:cNvSpPr/>
      </dsp:nvSpPr>
      <dsp:spPr>
        <a:xfrm>
          <a:off x="2694023" y="550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Attributional style</a:t>
          </a:r>
        </a:p>
      </dsp:txBody>
      <dsp:txXfrm>
        <a:off x="2919903" y="226430"/>
        <a:ext cx="1090645" cy="1090645"/>
      </dsp:txXfrm>
    </dsp:sp>
    <dsp:sp modelId="{D3249F8D-CA08-49B7-95FE-5B87C3BE890C}">
      <dsp:nvSpPr>
        <dsp:cNvPr id="0" name=""/>
        <dsp:cNvSpPr/>
      </dsp:nvSpPr>
      <dsp:spPr>
        <a:xfrm>
          <a:off x="3874838" y="384220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Social cognition</a:t>
          </a:r>
        </a:p>
      </dsp:txBody>
      <dsp:txXfrm>
        <a:off x="4100718" y="610100"/>
        <a:ext cx="1090645" cy="1090645"/>
      </dsp:txXfrm>
    </dsp:sp>
    <dsp:sp modelId="{F34183A3-3431-4BCE-B889-D84AD81C0793}">
      <dsp:nvSpPr>
        <dsp:cNvPr id="0" name=""/>
        <dsp:cNvSpPr/>
      </dsp:nvSpPr>
      <dsp:spPr>
        <a:xfrm>
          <a:off x="4604621" y="1388681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Self-esteem, self-efficacy</a:t>
          </a:r>
        </a:p>
      </dsp:txBody>
      <dsp:txXfrm>
        <a:off x="4830501" y="1614561"/>
        <a:ext cx="1090645" cy="1090645"/>
      </dsp:txXfrm>
    </dsp:sp>
    <dsp:sp modelId="{450CA3B8-71F9-420D-BCC0-F46979B8E6E8}">
      <dsp:nvSpPr>
        <dsp:cNvPr id="0" name=""/>
        <dsp:cNvSpPr/>
      </dsp:nvSpPr>
      <dsp:spPr>
        <a:xfrm>
          <a:off x="4604621" y="2630263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Mental health</a:t>
          </a:r>
        </a:p>
      </dsp:txBody>
      <dsp:txXfrm>
        <a:off x="4830501" y="2856143"/>
        <a:ext cx="1090645" cy="1090645"/>
      </dsp:txXfrm>
    </dsp:sp>
    <dsp:sp modelId="{ABFE39E3-3C33-4DB1-9F15-A83BD42F7BF1}">
      <dsp:nvSpPr>
        <dsp:cNvPr id="0" name=""/>
        <dsp:cNvSpPr/>
      </dsp:nvSpPr>
      <dsp:spPr>
        <a:xfrm>
          <a:off x="3874838" y="3634724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Cognitive impairment</a:t>
          </a:r>
        </a:p>
      </dsp:txBody>
      <dsp:txXfrm>
        <a:off x="4100718" y="3860604"/>
        <a:ext cx="1090645" cy="1090645"/>
      </dsp:txXfrm>
    </dsp:sp>
    <dsp:sp modelId="{7C792B3D-EB4B-43DE-99FC-EFE5BA3423C8}">
      <dsp:nvSpPr>
        <dsp:cNvPr id="0" name=""/>
        <dsp:cNvSpPr/>
      </dsp:nvSpPr>
      <dsp:spPr>
        <a:xfrm>
          <a:off x="2694023" y="4018394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Personality</a:t>
          </a:r>
        </a:p>
      </dsp:txBody>
      <dsp:txXfrm>
        <a:off x="2919903" y="4244274"/>
        <a:ext cx="1090645" cy="1090645"/>
      </dsp:txXfrm>
    </dsp:sp>
    <dsp:sp modelId="{D6D4FBBF-4730-4552-91F1-F1868A0A5406}">
      <dsp:nvSpPr>
        <dsp:cNvPr id="0" name=""/>
        <dsp:cNvSpPr/>
      </dsp:nvSpPr>
      <dsp:spPr>
        <a:xfrm>
          <a:off x="1513208" y="3634724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Difficult early life</a:t>
          </a:r>
        </a:p>
      </dsp:txBody>
      <dsp:txXfrm>
        <a:off x="1739088" y="3860604"/>
        <a:ext cx="1090645" cy="1090645"/>
      </dsp:txXfrm>
    </dsp:sp>
    <dsp:sp modelId="{5A11BC1C-B9A4-48BD-8B8A-647BC965367A}">
      <dsp:nvSpPr>
        <dsp:cNvPr id="0" name=""/>
        <dsp:cNvSpPr/>
      </dsp:nvSpPr>
      <dsp:spPr>
        <a:xfrm>
          <a:off x="783425" y="2630263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Coping styles</a:t>
          </a:r>
        </a:p>
      </dsp:txBody>
      <dsp:txXfrm>
        <a:off x="1009305" y="2856143"/>
        <a:ext cx="1090645" cy="1090645"/>
      </dsp:txXfrm>
    </dsp:sp>
    <dsp:sp modelId="{74164D9C-FA77-4DCD-A969-951FA2A96491}">
      <dsp:nvSpPr>
        <dsp:cNvPr id="0" name=""/>
        <dsp:cNvSpPr/>
      </dsp:nvSpPr>
      <dsp:spPr>
        <a:xfrm>
          <a:off x="783425" y="1388681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Social identity</a:t>
          </a:r>
        </a:p>
      </dsp:txBody>
      <dsp:txXfrm>
        <a:off x="1009305" y="1614561"/>
        <a:ext cx="1090645" cy="1090645"/>
      </dsp:txXfrm>
    </dsp:sp>
    <dsp:sp modelId="{F771A72E-16AD-49D3-9966-90C28CDBBE61}">
      <dsp:nvSpPr>
        <dsp:cNvPr id="0" name=""/>
        <dsp:cNvSpPr/>
      </dsp:nvSpPr>
      <dsp:spPr>
        <a:xfrm>
          <a:off x="1513208" y="384220"/>
          <a:ext cx="1542405" cy="1542405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solidFill>
            <a:srgbClr val="6FBE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Ageism</a:t>
          </a:r>
        </a:p>
      </dsp:txBody>
      <dsp:txXfrm>
        <a:off x="1739088" y="610100"/>
        <a:ext cx="1090645" cy="109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2C8DA-881C-4252-8559-30C3FABED2A0}" type="datetimeFigureOut">
              <a:rPr lang="en-GB" smtClean="0"/>
              <a:t>15/07/2020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9BB1B-E852-4992-A286-869D82DF2C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0470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A1765-CAF5-4A97-AF8C-BD5320FAA5E3}" type="datetimeFigureOut">
              <a:rPr lang="en-GB" smtClean="0"/>
              <a:t>15/07/2020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1E14-19B3-42F8-8382-D3F0CCA1AB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78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0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30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86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50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46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069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11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Further withdrawal and loneliness worse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41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063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1E14-19B3-42F8-8382-D3F0CCA1ABF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626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310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5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68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2169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Month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67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36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9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2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9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00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76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13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Campaign to End Loneliness 2017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0495-CD52-4A72-A83D-568FA86D63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7B71-FF64-43AF-8BA3-D2160D65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A6EF-0FAE-4020-9B15-261CD5B28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1DA6D-B84B-4672-861F-535363B3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15" y="1"/>
            <a:ext cx="12216915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9949A9-B5B5-4CDF-9A73-9F15D3094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7" y="6010583"/>
            <a:ext cx="847417" cy="8474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A4E72-EF38-46D8-84E3-2361657F8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286" y="6221023"/>
            <a:ext cx="1732248" cy="5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0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202A6-74ED-4CDE-941A-A2C1E9A5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64" y="85822"/>
            <a:ext cx="8520659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Psychology of Loneliness </a:t>
            </a:r>
            <a:endParaRPr lang="en-GB" sz="40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5D39D53-8063-4408-9F54-3577AD94C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614002"/>
              </p:ext>
            </p:extLst>
          </p:nvPr>
        </p:nvGraphicFramePr>
        <p:xfrm>
          <a:off x="5261548" y="1154243"/>
          <a:ext cx="6930453" cy="556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C6DFB62-C3D5-495C-8E48-EF3C269B4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73557"/>
            <a:ext cx="2670748" cy="1644323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86199C0-29CC-472B-B0B1-6F6799720D0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48880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It is clear that p</a:t>
            </a:r>
            <a:r>
              <a:rPr lang="en-GB"/>
              <a:t>sychological factors have a part to play in our understanding of loneliness </a:t>
            </a:r>
          </a:p>
          <a:p>
            <a:endParaRPr lang="en-GB"/>
          </a:p>
          <a:p>
            <a:r>
              <a:rPr lang="en-US"/>
              <a:t>What </a:t>
            </a:r>
            <a:r>
              <a:rPr lang="en-GB"/>
              <a:t>psychological techniques can be used to address them so we can better support people who are lonely?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9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F633A-D62C-8945-A1C0-660DEDA1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12" y="365125"/>
            <a:ext cx="7509587" cy="1325563"/>
          </a:xfrm>
        </p:spPr>
        <p:txBody>
          <a:bodyPr/>
          <a:lstStyle/>
          <a:p>
            <a:r>
              <a:rPr lang="en-US" b="1" dirty="0"/>
              <a:t>Psychology of Loneliness and why it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0A3C2-56BF-BB4A-8C7C-DC8C5A7AA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8580"/>
            <a:ext cx="10515600" cy="3918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“a subjective and </a:t>
            </a:r>
            <a:r>
              <a:rPr lang="en-GB" b="1" dirty="0"/>
              <a:t>unwelcome </a:t>
            </a:r>
            <a:r>
              <a:rPr lang="en-US" b="1" dirty="0"/>
              <a:t>feeling </a:t>
            </a:r>
            <a:r>
              <a:rPr lang="en-US" dirty="0"/>
              <a:t>which results from a mismatch in the quality and quantity of </a:t>
            </a:r>
            <a:r>
              <a:rPr lang="en-US" b="1" dirty="0"/>
              <a:t>social relationships </a:t>
            </a:r>
            <a:r>
              <a:rPr lang="en-US" dirty="0"/>
              <a:t>we have and those that we desire”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Unwelcome feelings of loneliness can also affect social relationships</a:t>
            </a:r>
          </a:p>
          <a:p>
            <a:r>
              <a:rPr lang="en-US" dirty="0"/>
              <a:t>Greater focus on ‘social relationships’ than ‘unwelcome feelings’?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6DCA4-9388-4B9D-B355-9FD10D926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3557"/>
            <a:ext cx="2670748" cy="164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5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862A-9C1F-4E0C-81E1-791936145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24520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Psychology of Loneliness and why it matters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3EB9-16D3-44CD-A0E1-80AE8E332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16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Risk factors for loneliness</a:t>
            </a:r>
          </a:p>
          <a:p>
            <a:r>
              <a:rPr lang="en-US" dirty="0"/>
              <a:t>What we know - living alone, poor health and mobility, poverty, life events and transitions amongst others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know less about how someone perceives their situation and how able they feel to respond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CC3CE-11EC-4606-82D3-C7556036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9900" y="1825625"/>
            <a:ext cx="46863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i="1" dirty="0">
                <a:solidFill>
                  <a:srgbClr val="6FBE44"/>
                </a:solidFill>
              </a:rPr>
              <a:t>“Yeah, I think you miss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6FBE44"/>
                </a:solidFill>
              </a:rPr>
              <a:t>somebody and you miss them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6FBE44"/>
                </a:solidFill>
              </a:rPr>
              <a:t>being there, but the loneliness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6FBE44"/>
                </a:solidFill>
              </a:rPr>
              <a:t>is in your head, isn’t it?”</a:t>
            </a:r>
            <a:endParaRPr lang="en-GB" b="1" i="1" dirty="0">
              <a:solidFill>
                <a:srgbClr val="6FBE44"/>
              </a:solidFill>
            </a:endParaRPr>
          </a:p>
          <a:p>
            <a:endParaRPr lang="en-GB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AFB7673-233D-4496-BFA9-62BB58F5936E}"/>
              </a:ext>
            </a:extLst>
          </p:cNvPr>
          <p:cNvSpPr/>
          <p:nvPr/>
        </p:nvSpPr>
        <p:spPr>
          <a:xfrm>
            <a:off x="6819900" y="1981200"/>
            <a:ext cx="4876800" cy="2876550"/>
          </a:xfrm>
          <a:prstGeom prst="wedgeRoundRectCallout">
            <a:avLst/>
          </a:prstGeom>
          <a:noFill/>
          <a:ln w="3810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4ACB1-1451-44DC-B89E-5BC2144A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1" y="-102851"/>
            <a:ext cx="2623279" cy="16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9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CB94-29FC-4A08-9CA2-AEBB1A65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67" y="1409075"/>
            <a:ext cx="10694233" cy="47678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2BE75-512F-44AA-996A-15B7EE011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348" y="0"/>
            <a:ext cx="1236034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2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7F84-D691-47C1-BDA5-56A2E0C1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013" y="343372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Psychological factors that affect loneliness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AFA88-0244-44BC-AD83-C5E50498A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86" y="1690433"/>
            <a:ext cx="5576341" cy="44997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Extensive scoping review </a:t>
            </a:r>
          </a:p>
          <a:p>
            <a:pPr lvl="1"/>
            <a:r>
              <a:rPr lang="en-US" dirty="0"/>
              <a:t>Loneliness &amp; Social Isolation in Mental Health Network, UCL </a:t>
            </a:r>
          </a:p>
          <a:p>
            <a:pPr lvl="1"/>
            <a:r>
              <a:rPr lang="en-US" dirty="0"/>
              <a:t>academic literature</a:t>
            </a:r>
          </a:p>
          <a:p>
            <a:pPr lvl="1"/>
            <a:r>
              <a:rPr lang="en-US" dirty="0"/>
              <a:t>reports from Third Sector</a:t>
            </a:r>
          </a:p>
          <a:p>
            <a:pPr lvl="1"/>
            <a:r>
              <a:rPr lang="en-US" dirty="0"/>
              <a:t>stakeholder consultation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Identified psychological factors that</a:t>
            </a:r>
          </a:p>
          <a:p>
            <a:pPr lvl="1"/>
            <a:r>
              <a:rPr lang="en-US" dirty="0"/>
              <a:t>increase likelihood of</a:t>
            </a:r>
          </a:p>
          <a:p>
            <a:pPr lvl="1"/>
            <a:r>
              <a:rPr lang="en-US" dirty="0"/>
              <a:t>trigger </a:t>
            </a:r>
          </a:p>
          <a:p>
            <a:pPr lvl="1"/>
            <a:r>
              <a:rPr lang="en-US" dirty="0"/>
              <a:t>maintain loneliness</a:t>
            </a:r>
          </a:p>
          <a:p>
            <a:endParaRPr lang="en-GB" dirty="0"/>
          </a:p>
          <a:p>
            <a:r>
              <a:rPr lang="en-GB" dirty="0"/>
              <a:t>Factors overlap and interact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2EC36-C409-47A7-AF1C-8E08893B7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1" y="-102851"/>
            <a:ext cx="2623279" cy="1615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6170A-3605-49D5-93CF-0119583644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90" r="3265"/>
          <a:stretch/>
        </p:blipFill>
        <p:spPr>
          <a:xfrm>
            <a:off x="6380813" y="1542011"/>
            <a:ext cx="5576342" cy="464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6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09312-2EA8-4B8F-B039-FE5368E1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142" y="186683"/>
            <a:ext cx="912185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Attributional style – how someone understands the reason for their loneliness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CDC0-E5C7-4627-B3CB-55E10D254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161041"/>
            <a:ext cx="5157787" cy="4331834"/>
          </a:xfrm>
        </p:spPr>
        <p:txBody>
          <a:bodyPr/>
          <a:lstStyle/>
          <a:p>
            <a:r>
              <a:rPr lang="en-US" dirty="0"/>
              <a:t>People who are lonely can understand the reasons for their experience in different ways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Motivation</a:t>
            </a:r>
          </a:p>
          <a:p>
            <a:endParaRPr lang="en-US" dirty="0"/>
          </a:p>
          <a:p>
            <a:r>
              <a:rPr lang="en-US" dirty="0"/>
              <a:t>Self-esteem and self-efficacy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AB35833-286C-4F4C-8D3C-ABC13BEDE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100978"/>
              </p:ext>
            </p:extLst>
          </p:nvPr>
        </p:nvGraphicFramePr>
        <p:xfrm>
          <a:off x="6419850" y="1690688"/>
          <a:ext cx="5772150" cy="471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C8A809-174E-4102-91A3-53920565FE9B}"/>
              </a:ext>
            </a:extLst>
          </p:cNvPr>
          <p:cNvCxnSpPr>
            <a:cxnSpLocks/>
          </p:cNvCxnSpPr>
          <p:nvPr/>
        </p:nvCxnSpPr>
        <p:spPr>
          <a:xfrm>
            <a:off x="9029700" y="2686050"/>
            <a:ext cx="571500" cy="0"/>
          </a:xfrm>
          <a:prstGeom prst="line">
            <a:avLst/>
          </a:prstGeom>
          <a:ln w="130175">
            <a:solidFill>
              <a:srgbClr val="96C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60EC05-9EDA-4E8D-9333-46AC2F9869FB}"/>
              </a:ext>
            </a:extLst>
          </p:cNvPr>
          <p:cNvCxnSpPr>
            <a:cxnSpLocks/>
          </p:cNvCxnSpPr>
          <p:nvPr/>
        </p:nvCxnSpPr>
        <p:spPr>
          <a:xfrm>
            <a:off x="9020175" y="4914900"/>
            <a:ext cx="571500" cy="0"/>
          </a:xfrm>
          <a:prstGeom prst="line">
            <a:avLst/>
          </a:prstGeom>
          <a:ln w="130175">
            <a:solidFill>
              <a:srgbClr val="96CF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ECE-A51F-4DBE-880D-5BA2213A3D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31" y="-102851"/>
            <a:ext cx="2623279" cy="16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3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E838-C06B-4B20-ADEE-E31A0008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090" y="109495"/>
            <a:ext cx="8709287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Social cognition – how people perceive or make sense of social situations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E1D1-7D6F-431D-939D-8C33D5F339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43451"/>
            <a:ext cx="11216375" cy="5998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n-US" sz="3000" dirty="0"/>
              <a:t>Loneliness can make you anticipate and interpret social situations differently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C89DC5-DB99-4AA2-8F64-241143A209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96068" y="2788867"/>
            <a:ext cx="5884560" cy="366026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7D30F30-7389-4A96-AA7B-397F0CD37AA2}"/>
              </a:ext>
            </a:extLst>
          </p:cNvPr>
          <p:cNvSpPr/>
          <p:nvPr/>
        </p:nvSpPr>
        <p:spPr>
          <a:xfrm>
            <a:off x="761998" y="4062334"/>
            <a:ext cx="4725649" cy="2023389"/>
          </a:xfrm>
          <a:prstGeom prst="wedgeRoundRectCallout">
            <a:avLst/>
          </a:prstGeom>
          <a:noFill/>
          <a:ln w="38100">
            <a:solidFill>
              <a:srgbClr val="64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39C3B-4BC8-4362-8D2E-441FA1072905}"/>
              </a:ext>
            </a:extLst>
          </p:cNvPr>
          <p:cNvSpPr/>
          <p:nvPr/>
        </p:nvSpPr>
        <p:spPr>
          <a:xfrm>
            <a:off x="838197" y="4210153"/>
            <a:ext cx="457325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>
                <a:solidFill>
                  <a:srgbClr val="6FBE44"/>
                </a:solidFill>
              </a:rPr>
              <a:t>“ I put my coat on and get the keys, but as soon as I wanted to step out, I couldn’t come out. I was really frightened to come out, you know, for some reason, I couldn’t come out.”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A2CCB6-E7F6-4942-B1A4-7A800EA266E0}"/>
              </a:ext>
            </a:extLst>
          </p:cNvPr>
          <p:cNvSpPr txBox="1">
            <a:spLocks/>
          </p:cNvSpPr>
          <p:nvPr/>
        </p:nvSpPr>
        <p:spPr>
          <a:xfrm>
            <a:off x="838198" y="2696470"/>
            <a:ext cx="4573251" cy="161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Fearful, sensitive to social rejection cues, feel a burden, greater distrust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02B22E-87E9-4839-8323-774E89662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5273"/>
            <a:ext cx="2623279" cy="16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CF80-7FA1-4CB3-AC48-684B3A602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012" y="365125"/>
            <a:ext cx="8441788" cy="1325563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Mental health and cognitive impairment		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B457A-8A8B-4CE1-A002-55F3ECE6D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Loneliness 				Depression, anxiety especially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				social 	anxiety</a:t>
            </a:r>
          </a:p>
          <a:p>
            <a:pPr marL="0" indent="0">
              <a:buNone/>
            </a:pPr>
            <a:r>
              <a:rPr lang="en-US" sz="2400" dirty="0"/>
              <a:t>Does alleviating one have an effect on the other?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Loneliness  			Dementia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Less social participation  -  less cognitive or sensory stimulation?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/>
              <a:t>				 			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022C5A-56E6-4A4B-A562-CAE68894AF8C}"/>
              </a:ext>
            </a:extLst>
          </p:cNvPr>
          <p:cNvCxnSpPr/>
          <p:nvPr/>
        </p:nvCxnSpPr>
        <p:spPr>
          <a:xfrm>
            <a:off x="2912012" y="2034833"/>
            <a:ext cx="2124222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4648F5-370A-475F-9B19-E12161200BAC}"/>
              </a:ext>
            </a:extLst>
          </p:cNvPr>
          <p:cNvCxnSpPr/>
          <p:nvPr/>
        </p:nvCxnSpPr>
        <p:spPr>
          <a:xfrm>
            <a:off x="2912012" y="4004240"/>
            <a:ext cx="2124222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219081B-CB4E-4E5B-ACA4-1B3171463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6512"/>
            <a:ext cx="2623279" cy="161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063CD-8AF1-4057-8861-7DE112C2C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8" t="7039" r="34467" b="5228"/>
          <a:stretch/>
        </p:blipFill>
        <p:spPr>
          <a:xfrm>
            <a:off x="9158991" y="3429000"/>
            <a:ext cx="2836712" cy="330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8364B-09EF-46C7-86BE-47D6F895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925" y="365125"/>
            <a:ext cx="818463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Influence of wider society and cultural norms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7F36-EC65-4293-ADC3-B20301B4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94561" cy="4351338"/>
          </a:xfrm>
        </p:spPr>
        <p:txBody>
          <a:bodyPr>
            <a:normAutofit/>
          </a:bodyPr>
          <a:lstStyle/>
          <a:p>
            <a:r>
              <a:rPr lang="en-US" dirty="0"/>
              <a:t>Social identity </a:t>
            </a:r>
          </a:p>
          <a:p>
            <a:pPr lvl="1"/>
            <a:r>
              <a:rPr lang="en-US" dirty="0"/>
              <a:t>The groups we feel part of or excluded from because of how we see ourselves</a:t>
            </a:r>
          </a:p>
          <a:p>
            <a:pPr lvl="1"/>
            <a:r>
              <a:rPr lang="en-US" dirty="0"/>
              <a:t>E.g. activities for ‘older people’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US" dirty="0"/>
              <a:t>Ageism</a:t>
            </a:r>
          </a:p>
          <a:p>
            <a:pPr lvl="1"/>
            <a:r>
              <a:rPr lang="en-US" dirty="0"/>
              <a:t>Internalised – what people expect of themselves as they age</a:t>
            </a:r>
          </a:p>
          <a:p>
            <a:pPr lvl="1"/>
            <a:r>
              <a:rPr lang="en-US" dirty="0"/>
              <a:t>Societal – how society perceives older people and their value</a:t>
            </a:r>
          </a:p>
          <a:p>
            <a:pPr lvl="1"/>
            <a:r>
              <a:rPr lang="en-US" dirty="0"/>
              <a:t>E.g. believing loneliness is inevitable in later life means more likely to experience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75B2E-E546-4938-AE97-E996D5DCD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1" y="-102851"/>
            <a:ext cx="2623279" cy="161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01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445</Words>
  <Application>Microsoft Office PowerPoint</Application>
  <PresentationFormat>Widescreen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Psychology of Loneliness and why it matters</vt:lpstr>
      <vt:lpstr>Psychology of Loneliness and why it matters</vt:lpstr>
      <vt:lpstr>PowerPoint Presentation</vt:lpstr>
      <vt:lpstr>Psychological factors that affect loneliness</vt:lpstr>
      <vt:lpstr>Attributional style – how someone understands the reason for their loneliness</vt:lpstr>
      <vt:lpstr>Social cognition – how people perceive or make sense of social situations</vt:lpstr>
      <vt:lpstr>Mental health and cognitive impairment  </vt:lpstr>
      <vt:lpstr> Influence of wider society and cultural norms </vt:lpstr>
      <vt:lpstr>Psychology of Loneliness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Shurety</dc:creator>
  <cp:lastModifiedBy>Kalpa Kharicha</cp:lastModifiedBy>
  <cp:revision>112</cp:revision>
  <dcterms:created xsi:type="dcterms:W3CDTF">2019-10-31T09:14:08Z</dcterms:created>
  <dcterms:modified xsi:type="dcterms:W3CDTF">2020-07-15T17:58:36Z</dcterms:modified>
</cp:coreProperties>
</file>