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handoutMasterIdLst>
    <p:handoutMasterId r:id="rId12"/>
  </p:handoutMasterIdLst>
  <p:sldIdLst>
    <p:sldId id="258" r:id="rId2"/>
    <p:sldId id="384" r:id="rId3"/>
    <p:sldId id="385" r:id="rId4"/>
    <p:sldId id="386" r:id="rId5"/>
    <p:sldId id="387" r:id="rId6"/>
    <p:sldId id="381" r:id="rId7"/>
    <p:sldId id="383" r:id="rId8"/>
    <p:sldId id="388" r:id="rId9"/>
    <p:sldId id="262"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FBE44"/>
    <a:srgbClr val="343432"/>
    <a:srgbClr val="6464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5993" autoAdjust="0"/>
    <p:restoredTop sz="96405" autoAdjust="0"/>
  </p:normalViewPr>
  <p:slideViewPr>
    <p:cSldViewPr snapToGrid="0">
      <p:cViewPr varScale="1">
        <p:scale>
          <a:sx n="65" d="100"/>
          <a:sy n="65" d="100"/>
        </p:scale>
        <p:origin x="84" y="102"/>
      </p:cViewPr>
      <p:guideLst/>
    </p:cSldViewPr>
  </p:slideViewPr>
  <p:outlineViewPr>
    <p:cViewPr>
      <p:scale>
        <a:sx n="33" d="100"/>
        <a:sy n="33" d="100"/>
      </p:scale>
      <p:origin x="0" y="-3304"/>
    </p:cViewPr>
  </p:outlineViewPr>
  <p:notesTextViewPr>
    <p:cViewPr>
      <p:scale>
        <a:sx n="1" d="1"/>
        <a:sy n="1" d="1"/>
      </p:scale>
      <p:origin x="0" y="0"/>
    </p:cViewPr>
  </p:notesTextViewPr>
  <p:notesViewPr>
    <p:cSldViewPr snapToGrid="0">
      <p:cViewPr varScale="1">
        <p:scale>
          <a:sx n="99" d="100"/>
          <a:sy n="99" d="100"/>
        </p:scale>
        <p:origin x="4272" y="1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B5A38A8-40D8-754B-BAF3-0B6C0863B9CA}" type="doc">
      <dgm:prSet loTypeId="urn:microsoft.com/office/officeart/2005/8/layout/venn1" loCatId="relationship" qsTypeId="urn:microsoft.com/office/officeart/2005/8/quickstyle/simple1" qsCatId="simple" csTypeId="urn:microsoft.com/office/officeart/2005/8/colors/accent1_2" csCatId="accent1" phldr="1"/>
      <dgm:spPr/>
    </dgm:pt>
    <dgm:pt modelId="{7EDF3C84-A1F4-8C41-9DEF-419DB2D5D352}">
      <dgm:prSet phldrT="[Text]"/>
      <dgm:spPr/>
      <dgm:t>
        <a:bodyPr/>
        <a:lstStyle/>
        <a:p>
          <a:r>
            <a:rPr lang="en-US" b="1" dirty="0"/>
            <a:t>Cognitive </a:t>
          </a:r>
          <a:r>
            <a:rPr lang="en-US" b="1" dirty="0" err="1"/>
            <a:t>Behavioural</a:t>
          </a:r>
          <a:r>
            <a:rPr lang="en-US" b="1" dirty="0"/>
            <a:t> Therapy</a:t>
          </a:r>
        </a:p>
      </dgm:t>
    </dgm:pt>
    <dgm:pt modelId="{E41025CE-394F-BB4A-82C4-2E2B842DDBB6}" type="parTrans" cxnId="{4B520F06-D240-F04C-B39C-F6E0C0363AB3}">
      <dgm:prSet/>
      <dgm:spPr/>
      <dgm:t>
        <a:bodyPr/>
        <a:lstStyle/>
        <a:p>
          <a:endParaRPr lang="en-US"/>
        </a:p>
      </dgm:t>
    </dgm:pt>
    <dgm:pt modelId="{0BC37B80-855D-D148-A5AA-26089592C959}" type="sibTrans" cxnId="{4B520F06-D240-F04C-B39C-F6E0C0363AB3}">
      <dgm:prSet/>
      <dgm:spPr/>
      <dgm:t>
        <a:bodyPr/>
        <a:lstStyle/>
        <a:p>
          <a:endParaRPr lang="en-US"/>
        </a:p>
      </dgm:t>
    </dgm:pt>
    <dgm:pt modelId="{4C22FF71-732B-094C-BC74-18ED58FF0D2F}">
      <dgm:prSet phldrT="[Text]"/>
      <dgm:spPr/>
      <dgm:t>
        <a:bodyPr/>
        <a:lstStyle/>
        <a:p>
          <a:r>
            <a:rPr lang="en-US" b="1" dirty="0"/>
            <a:t>Mindfulness</a:t>
          </a:r>
        </a:p>
      </dgm:t>
    </dgm:pt>
    <dgm:pt modelId="{3CAE5DB2-AAF2-4247-9A6F-F716A22A540F}" type="parTrans" cxnId="{610010B8-950D-9045-9340-5DDF9BBF289D}">
      <dgm:prSet/>
      <dgm:spPr/>
      <dgm:t>
        <a:bodyPr/>
        <a:lstStyle/>
        <a:p>
          <a:endParaRPr lang="en-US"/>
        </a:p>
      </dgm:t>
    </dgm:pt>
    <dgm:pt modelId="{DA689634-EA87-9946-9F9F-08899028AEBA}" type="sibTrans" cxnId="{610010B8-950D-9045-9340-5DDF9BBF289D}">
      <dgm:prSet/>
      <dgm:spPr/>
      <dgm:t>
        <a:bodyPr/>
        <a:lstStyle/>
        <a:p>
          <a:endParaRPr lang="en-US"/>
        </a:p>
      </dgm:t>
    </dgm:pt>
    <dgm:pt modelId="{754177D1-72D0-D44E-8C95-AAF1421FFA0C}">
      <dgm:prSet phldrT="[Text]"/>
      <dgm:spPr/>
      <dgm:t>
        <a:bodyPr/>
        <a:lstStyle/>
        <a:p>
          <a:r>
            <a:rPr lang="en-US" b="1" dirty="0"/>
            <a:t>Positive Psychology</a:t>
          </a:r>
        </a:p>
      </dgm:t>
    </dgm:pt>
    <dgm:pt modelId="{3C8EE7A2-4FB9-F344-8D85-AE0D6009E8A5}" type="parTrans" cxnId="{013B5DC7-E024-7D4C-9C91-3A2E1FD3C7BA}">
      <dgm:prSet/>
      <dgm:spPr/>
      <dgm:t>
        <a:bodyPr/>
        <a:lstStyle/>
        <a:p>
          <a:endParaRPr lang="en-US"/>
        </a:p>
      </dgm:t>
    </dgm:pt>
    <dgm:pt modelId="{326B9CDD-8DAA-0846-8601-77D6DE5B5B99}" type="sibTrans" cxnId="{013B5DC7-E024-7D4C-9C91-3A2E1FD3C7BA}">
      <dgm:prSet/>
      <dgm:spPr/>
      <dgm:t>
        <a:bodyPr/>
        <a:lstStyle/>
        <a:p>
          <a:endParaRPr lang="en-US"/>
        </a:p>
      </dgm:t>
    </dgm:pt>
    <dgm:pt modelId="{B21F3E69-570E-AC48-8487-AE21BEDBDD76}" type="pres">
      <dgm:prSet presAssocID="{0B5A38A8-40D8-754B-BAF3-0B6C0863B9CA}" presName="compositeShape" presStyleCnt="0">
        <dgm:presLayoutVars>
          <dgm:chMax val="7"/>
          <dgm:dir/>
          <dgm:resizeHandles val="exact"/>
        </dgm:presLayoutVars>
      </dgm:prSet>
      <dgm:spPr/>
    </dgm:pt>
    <dgm:pt modelId="{0EC5F0AA-FE2E-4D4C-B072-795BE6DC2B96}" type="pres">
      <dgm:prSet presAssocID="{7EDF3C84-A1F4-8C41-9DEF-419DB2D5D352}" presName="circ1" presStyleLbl="vennNode1" presStyleIdx="0" presStyleCnt="3"/>
      <dgm:spPr/>
    </dgm:pt>
    <dgm:pt modelId="{E6F4D922-841C-794C-B444-BDAC43F27FD5}" type="pres">
      <dgm:prSet presAssocID="{7EDF3C84-A1F4-8C41-9DEF-419DB2D5D352}" presName="circ1Tx" presStyleLbl="revTx" presStyleIdx="0" presStyleCnt="0">
        <dgm:presLayoutVars>
          <dgm:chMax val="0"/>
          <dgm:chPref val="0"/>
          <dgm:bulletEnabled val="1"/>
        </dgm:presLayoutVars>
      </dgm:prSet>
      <dgm:spPr/>
    </dgm:pt>
    <dgm:pt modelId="{3FC8E0F5-29F2-7C4F-B973-2B5756D6AF69}" type="pres">
      <dgm:prSet presAssocID="{4C22FF71-732B-094C-BC74-18ED58FF0D2F}" presName="circ2" presStyleLbl="vennNode1" presStyleIdx="1" presStyleCnt="3"/>
      <dgm:spPr/>
    </dgm:pt>
    <dgm:pt modelId="{C7F52360-9F5F-C24F-9A0A-443272679608}" type="pres">
      <dgm:prSet presAssocID="{4C22FF71-732B-094C-BC74-18ED58FF0D2F}" presName="circ2Tx" presStyleLbl="revTx" presStyleIdx="0" presStyleCnt="0">
        <dgm:presLayoutVars>
          <dgm:chMax val="0"/>
          <dgm:chPref val="0"/>
          <dgm:bulletEnabled val="1"/>
        </dgm:presLayoutVars>
      </dgm:prSet>
      <dgm:spPr/>
    </dgm:pt>
    <dgm:pt modelId="{EF573304-240E-5341-8C05-24542440322A}" type="pres">
      <dgm:prSet presAssocID="{754177D1-72D0-D44E-8C95-AAF1421FFA0C}" presName="circ3" presStyleLbl="vennNode1" presStyleIdx="2" presStyleCnt="3"/>
      <dgm:spPr/>
    </dgm:pt>
    <dgm:pt modelId="{4961B474-B4AA-4943-B1C3-C7E063460939}" type="pres">
      <dgm:prSet presAssocID="{754177D1-72D0-D44E-8C95-AAF1421FFA0C}" presName="circ3Tx" presStyleLbl="revTx" presStyleIdx="0" presStyleCnt="0">
        <dgm:presLayoutVars>
          <dgm:chMax val="0"/>
          <dgm:chPref val="0"/>
          <dgm:bulletEnabled val="1"/>
        </dgm:presLayoutVars>
      </dgm:prSet>
      <dgm:spPr/>
    </dgm:pt>
  </dgm:ptLst>
  <dgm:cxnLst>
    <dgm:cxn modelId="{4B520F06-D240-F04C-B39C-F6E0C0363AB3}" srcId="{0B5A38A8-40D8-754B-BAF3-0B6C0863B9CA}" destId="{7EDF3C84-A1F4-8C41-9DEF-419DB2D5D352}" srcOrd="0" destOrd="0" parTransId="{E41025CE-394F-BB4A-82C4-2E2B842DDBB6}" sibTransId="{0BC37B80-855D-D148-A5AA-26089592C959}"/>
    <dgm:cxn modelId="{3DBB093C-62B2-B44B-8E2B-B1D2011B0389}" type="presOf" srcId="{0B5A38A8-40D8-754B-BAF3-0B6C0863B9CA}" destId="{B21F3E69-570E-AC48-8487-AE21BEDBDD76}" srcOrd="0" destOrd="0" presId="urn:microsoft.com/office/officeart/2005/8/layout/venn1"/>
    <dgm:cxn modelId="{F454713D-1B76-074F-A088-68A895E4DD90}" type="presOf" srcId="{4C22FF71-732B-094C-BC74-18ED58FF0D2F}" destId="{3FC8E0F5-29F2-7C4F-B973-2B5756D6AF69}" srcOrd="0" destOrd="0" presId="urn:microsoft.com/office/officeart/2005/8/layout/venn1"/>
    <dgm:cxn modelId="{73569E57-F5BD-AD40-836E-5861C3F87FBD}" type="presOf" srcId="{7EDF3C84-A1F4-8C41-9DEF-419DB2D5D352}" destId="{0EC5F0AA-FE2E-4D4C-B072-795BE6DC2B96}" srcOrd="0" destOrd="0" presId="urn:microsoft.com/office/officeart/2005/8/layout/venn1"/>
    <dgm:cxn modelId="{FE88F686-5B9C-DB46-A5F3-78476ADE39E6}" type="presOf" srcId="{754177D1-72D0-D44E-8C95-AAF1421FFA0C}" destId="{4961B474-B4AA-4943-B1C3-C7E063460939}" srcOrd="1" destOrd="0" presId="urn:microsoft.com/office/officeart/2005/8/layout/venn1"/>
    <dgm:cxn modelId="{89F2CC96-276B-DD44-BD5B-D1E1E60F1CAF}" type="presOf" srcId="{7EDF3C84-A1F4-8C41-9DEF-419DB2D5D352}" destId="{E6F4D922-841C-794C-B444-BDAC43F27FD5}" srcOrd="1" destOrd="0" presId="urn:microsoft.com/office/officeart/2005/8/layout/venn1"/>
    <dgm:cxn modelId="{6E17F5A4-68BE-5B48-A846-0429B92120C0}" type="presOf" srcId="{4C22FF71-732B-094C-BC74-18ED58FF0D2F}" destId="{C7F52360-9F5F-C24F-9A0A-443272679608}" srcOrd="1" destOrd="0" presId="urn:microsoft.com/office/officeart/2005/8/layout/venn1"/>
    <dgm:cxn modelId="{B7DD47AB-2EA6-DA47-A573-5CE6FEED3748}" type="presOf" srcId="{754177D1-72D0-D44E-8C95-AAF1421FFA0C}" destId="{EF573304-240E-5341-8C05-24542440322A}" srcOrd="0" destOrd="0" presId="urn:microsoft.com/office/officeart/2005/8/layout/venn1"/>
    <dgm:cxn modelId="{610010B8-950D-9045-9340-5DDF9BBF289D}" srcId="{0B5A38A8-40D8-754B-BAF3-0B6C0863B9CA}" destId="{4C22FF71-732B-094C-BC74-18ED58FF0D2F}" srcOrd="1" destOrd="0" parTransId="{3CAE5DB2-AAF2-4247-9A6F-F716A22A540F}" sibTransId="{DA689634-EA87-9946-9F9F-08899028AEBA}"/>
    <dgm:cxn modelId="{013B5DC7-E024-7D4C-9C91-3A2E1FD3C7BA}" srcId="{0B5A38A8-40D8-754B-BAF3-0B6C0863B9CA}" destId="{754177D1-72D0-D44E-8C95-AAF1421FFA0C}" srcOrd="2" destOrd="0" parTransId="{3C8EE7A2-4FB9-F344-8D85-AE0D6009E8A5}" sibTransId="{326B9CDD-8DAA-0846-8601-77D6DE5B5B99}"/>
    <dgm:cxn modelId="{8B7A6D90-11EC-8D42-8AF3-DE45DF6520B0}" type="presParOf" srcId="{B21F3E69-570E-AC48-8487-AE21BEDBDD76}" destId="{0EC5F0AA-FE2E-4D4C-B072-795BE6DC2B96}" srcOrd="0" destOrd="0" presId="urn:microsoft.com/office/officeart/2005/8/layout/venn1"/>
    <dgm:cxn modelId="{8F5CEA1C-9159-A942-A0D6-828243A4E809}" type="presParOf" srcId="{B21F3E69-570E-AC48-8487-AE21BEDBDD76}" destId="{E6F4D922-841C-794C-B444-BDAC43F27FD5}" srcOrd="1" destOrd="0" presId="urn:microsoft.com/office/officeart/2005/8/layout/venn1"/>
    <dgm:cxn modelId="{A33080D8-7F97-E94D-A6B4-0B8275959C37}" type="presParOf" srcId="{B21F3E69-570E-AC48-8487-AE21BEDBDD76}" destId="{3FC8E0F5-29F2-7C4F-B973-2B5756D6AF69}" srcOrd="2" destOrd="0" presId="urn:microsoft.com/office/officeart/2005/8/layout/venn1"/>
    <dgm:cxn modelId="{81C174AA-EB36-8E4B-8B21-C5FB4E0E3DCB}" type="presParOf" srcId="{B21F3E69-570E-AC48-8487-AE21BEDBDD76}" destId="{C7F52360-9F5F-C24F-9A0A-443272679608}" srcOrd="3" destOrd="0" presId="urn:microsoft.com/office/officeart/2005/8/layout/venn1"/>
    <dgm:cxn modelId="{975B2095-8A2E-E141-9770-4226C0C82C6E}" type="presParOf" srcId="{B21F3E69-570E-AC48-8487-AE21BEDBDD76}" destId="{EF573304-240E-5341-8C05-24542440322A}" srcOrd="4" destOrd="0" presId="urn:microsoft.com/office/officeart/2005/8/layout/venn1"/>
    <dgm:cxn modelId="{BDE77CC8-95ED-114B-B3B7-048FFCB88495}" type="presParOf" srcId="{B21F3E69-570E-AC48-8487-AE21BEDBDD76}" destId="{4961B474-B4AA-4943-B1C3-C7E063460939}" srcOrd="5" destOrd="0" presId="urn:microsoft.com/office/officeart/2005/8/layout/ven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C5F0AA-FE2E-4D4C-B072-795BE6DC2B96}">
      <dsp:nvSpPr>
        <dsp:cNvPr id="0" name=""/>
        <dsp:cNvSpPr/>
      </dsp:nvSpPr>
      <dsp:spPr>
        <a:xfrm>
          <a:off x="4330470" y="53736"/>
          <a:ext cx="2579370" cy="2579370"/>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1022350">
            <a:lnSpc>
              <a:spcPct val="90000"/>
            </a:lnSpc>
            <a:spcBef>
              <a:spcPct val="0"/>
            </a:spcBef>
            <a:spcAft>
              <a:spcPct val="35000"/>
            </a:spcAft>
            <a:buNone/>
          </a:pPr>
          <a:r>
            <a:rPr lang="en-US" sz="2300" b="1" kern="1200" dirty="0"/>
            <a:t>Cognitive </a:t>
          </a:r>
          <a:r>
            <a:rPr lang="en-US" sz="2300" b="1" kern="1200" dirty="0" err="1"/>
            <a:t>Behavioural</a:t>
          </a:r>
          <a:r>
            <a:rPr lang="en-US" sz="2300" b="1" kern="1200" dirty="0"/>
            <a:t> Therapy</a:t>
          </a:r>
        </a:p>
      </dsp:txBody>
      <dsp:txXfrm>
        <a:off x="4674386" y="505126"/>
        <a:ext cx="1891538" cy="1160716"/>
      </dsp:txXfrm>
    </dsp:sp>
    <dsp:sp modelId="{3FC8E0F5-29F2-7C4F-B973-2B5756D6AF69}">
      <dsp:nvSpPr>
        <dsp:cNvPr id="0" name=""/>
        <dsp:cNvSpPr/>
      </dsp:nvSpPr>
      <dsp:spPr>
        <a:xfrm>
          <a:off x="5261193" y="1665843"/>
          <a:ext cx="2579370" cy="2579370"/>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1022350">
            <a:lnSpc>
              <a:spcPct val="90000"/>
            </a:lnSpc>
            <a:spcBef>
              <a:spcPct val="0"/>
            </a:spcBef>
            <a:spcAft>
              <a:spcPct val="35000"/>
            </a:spcAft>
            <a:buNone/>
          </a:pPr>
          <a:r>
            <a:rPr lang="en-US" sz="2300" b="1" kern="1200" dirty="0"/>
            <a:t>Mindfulness</a:t>
          </a:r>
        </a:p>
      </dsp:txBody>
      <dsp:txXfrm>
        <a:off x="6050050" y="2332180"/>
        <a:ext cx="1547622" cy="1418653"/>
      </dsp:txXfrm>
    </dsp:sp>
    <dsp:sp modelId="{EF573304-240E-5341-8C05-24542440322A}">
      <dsp:nvSpPr>
        <dsp:cNvPr id="0" name=""/>
        <dsp:cNvSpPr/>
      </dsp:nvSpPr>
      <dsp:spPr>
        <a:xfrm>
          <a:off x="3399747" y="1665843"/>
          <a:ext cx="2579370" cy="2579370"/>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1022350">
            <a:lnSpc>
              <a:spcPct val="90000"/>
            </a:lnSpc>
            <a:spcBef>
              <a:spcPct val="0"/>
            </a:spcBef>
            <a:spcAft>
              <a:spcPct val="35000"/>
            </a:spcAft>
            <a:buNone/>
          </a:pPr>
          <a:r>
            <a:rPr lang="en-US" sz="2300" b="1" kern="1200" dirty="0"/>
            <a:t>Positive Psychology</a:t>
          </a:r>
        </a:p>
      </dsp:txBody>
      <dsp:txXfrm>
        <a:off x="3642638" y="2332180"/>
        <a:ext cx="1547622" cy="1418653"/>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8B2C8DA-881C-4252-8559-30C3FABED2A0}" type="datetimeFigureOut">
              <a:rPr lang="en-GB" smtClean="0"/>
              <a:t>15/07/2020</a:t>
            </a:fld>
            <a:endParaRPr lang="en-GB"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FA9BB1B-E852-4992-A286-869D82DF2CE1}" type="slidenum">
              <a:rPr lang="en-GB" smtClean="0"/>
              <a:t>‹#›</a:t>
            </a:fld>
            <a:endParaRPr lang="en-GB" dirty="0"/>
          </a:p>
        </p:txBody>
      </p:sp>
    </p:spTree>
    <p:extLst>
      <p:ext uri="{BB962C8B-B14F-4D97-AF65-F5344CB8AC3E}">
        <p14:creationId xmlns:p14="http://schemas.microsoft.com/office/powerpoint/2010/main" val="33404703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D1A1765-CAF5-4A97-AF8C-BD5320FAA5E3}" type="datetimeFigureOut">
              <a:rPr lang="en-GB" smtClean="0"/>
              <a:t>15/07/2020</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D901E14-19B3-42F8-8382-D3F0CCA1ABFF}" type="slidenum">
              <a:rPr lang="en-GB" smtClean="0"/>
              <a:t>‹#›</a:t>
            </a:fld>
            <a:endParaRPr lang="en-GB" dirty="0"/>
          </a:p>
        </p:txBody>
      </p:sp>
    </p:spTree>
    <p:extLst>
      <p:ext uri="{BB962C8B-B14F-4D97-AF65-F5344CB8AC3E}">
        <p14:creationId xmlns:p14="http://schemas.microsoft.com/office/powerpoint/2010/main" val="29527870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D901E14-19B3-42F8-8382-D3F0CCA1ABFF}" type="slidenum">
              <a:rPr lang="en-GB" smtClean="0"/>
              <a:t>1</a:t>
            </a:fld>
            <a:endParaRPr lang="en-GB" dirty="0"/>
          </a:p>
        </p:txBody>
      </p:sp>
    </p:spTree>
    <p:extLst>
      <p:ext uri="{BB962C8B-B14F-4D97-AF65-F5344CB8AC3E}">
        <p14:creationId xmlns:p14="http://schemas.microsoft.com/office/powerpoint/2010/main" val="10134035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Loneliness is a feeling, induced by thoughts (beliefs, attitudes, interpretations etc), and resulting in certain behaviours</a:t>
            </a:r>
          </a:p>
          <a:p>
            <a:endParaRPr lang="en-GB" dirty="0"/>
          </a:p>
          <a:p>
            <a:r>
              <a:rPr lang="en-GB" dirty="0"/>
              <a:t>simply bringing lonely people together may not result in new friendships because the thoughts and </a:t>
            </a:r>
            <a:r>
              <a:rPr lang="en-GB" dirty="0" err="1"/>
              <a:t>behaviors</a:t>
            </a:r>
            <a:r>
              <a:rPr lang="en-GB" dirty="0"/>
              <a:t> of lonely individuals makes them less attractive to one another as relationship partners</a:t>
            </a:r>
          </a:p>
          <a:p>
            <a:endParaRPr lang="en-GB" dirty="0"/>
          </a:p>
          <a:p>
            <a:r>
              <a:rPr lang="en-GB" dirty="0" err="1"/>
              <a:t>Masi</a:t>
            </a:r>
            <a:r>
              <a:rPr lang="en-GB" dirty="0"/>
              <a:t> - the interventions that addressed maladaptive social cognition yielded greater reductions in loneliness compared to the other intervention types. Although none of studies that addressed social cognition utilized precisely the same intervention, all included a form of cognitive behavioural therapy or psychological reframing.  Our meta-analysis suggests certain interventions, particularly those which use cognitive behavioural therapy, can reduce loneliness.</a:t>
            </a:r>
          </a:p>
          <a:p>
            <a:endParaRPr lang="en-GB" dirty="0"/>
          </a:p>
          <a:p>
            <a:r>
              <a:rPr lang="en-GB" dirty="0"/>
              <a:t>UCL</a:t>
            </a:r>
          </a:p>
          <a:p>
            <a:r>
              <a:rPr lang="en-GB" dirty="0"/>
              <a:t>“Initial Evidence Review: Strategies for encouraging psychological and emotional resilience in response to loneliness"</a:t>
            </a:r>
          </a:p>
          <a:p>
            <a:r>
              <a:rPr lang="en-GB" dirty="0"/>
              <a:t>Authors: UKRI Loneliness and Social Isolation in Mental Health Research Network based at UCL </a:t>
            </a:r>
          </a:p>
          <a:p>
            <a:endParaRPr lang="en-US" dirty="0"/>
          </a:p>
        </p:txBody>
      </p:sp>
      <p:sp>
        <p:nvSpPr>
          <p:cNvPr id="4" name="Slide Number Placeholder 3"/>
          <p:cNvSpPr>
            <a:spLocks noGrp="1"/>
          </p:cNvSpPr>
          <p:nvPr>
            <p:ph type="sldNum" sz="quarter" idx="5"/>
          </p:nvPr>
        </p:nvSpPr>
        <p:spPr/>
        <p:txBody>
          <a:bodyPr/>
          <a:lstStyle/>
          <a:p>
            <a:fld id="{5D901E14-19B3-42F8-8382-D3F0CCA1ABFF}" type="slidenum">
              <a:rPr lang="en-GB" smtClean="0"/>
              <a:t>2</a:t>
            </a:fld>
            <a:endParaRPr lang="en-GB" dirty="0"/>
          </a:p>
        </p:txBody>
      </p:sp>
    </p:spTree>
    <p:extLst>
      <p:ext uri="{BB962C8B-B14F-4D97-AF65-F5344CB8AC3E}">
        <p14:creationId xmlns:p14="http://schemas.microsoft.com/office/powerpoint/2010/main" val="576836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Key intersections</a:t>
            </a:r>
          </a:p>
          <a:p>
            <a:endParaRPr lang="en-US" dirty="0"/>
          </a:p>
          <a:p>
            <a:pPr marL="171450" indent="-171450">
              <a:buFontTx/>
              <a:buChar char="-"/>
            </a:pPr>
            <a:r>
              <a:rPr lang="en-US" dirty="0"/>
              <a:t>Awareness of thoughts and feelings</a:t>
            </a:r>
          </a:p>
          <a:p>
            <a:pPr marL="171450" indent="-171450">
              <a:buFontTx/>
              <a:buChar char="-"/>
            </a:pPr>
            <a:r>
              <a:rPr lang="en-US" dirty="0"/>
              <a:t>Thought patterns can be habitual and when negative can be problematic</a:t>
            </a:r>
          </a:p>
          <a:p>
            <a:pPr marL="171450" indent="-171450">
              <a:buFontTx/>
              <a:buChar char="-"/>
            </a:pPr>
            <a:r>
              <a:rPr lang="en-US" dirty="0"/>
              <a:t>Changing thinking can change feelings</a:t>
            </a:r>
          </a:p>
          <a:p>
            <a:pPr marL="171450" indent="-171450">
              <a:buFontTx/>
              <a:buChar char="-"/>
            </a:pPr>
            <a:endParaRPr lang="en-US" dirty="0"/>
          </a:p>
          <a:p>
            <a:pPr marL="171450" indent="-171450">
              <a:buFontTx/>
              <a:buChar char="-"/>
            </a:pPr>
            <a:endParaRPr lang="en-US" dirty="0"/>
          </a:p>
        </p:txBody>
      </p:sp>
      <p:sp>
        <p:nvSpPr>
          <p:cNvPr id="4" name="Slide Number Placeholder 3"/>
          <p:cNvSpPr>
            <a:spLocks noGrp="1"/>
          </p:cNvSpPr>
          <p:nvPr>
            <p:ph type="sldNum" sz="quarter" idx="5"/>
          </p:nvPr>
        </p:nvSpPr>
        <p:spPr/>
        <p:txBody>
          <a:bodyPr/>
          <a:lstStyle/>
          <a:p>
            <a:fld id="{5D901E14-19B3-42F8-8382-D3F0CCA1ABFF}" type="slidenum">
              <a:rPr lang="en-GB" smtClean="0"/>
              <a:t>3</a:t>
            </a:fld>
            <a:endParaRPr lang="en-GB" dirty="0"/>
          </a:p>
        </p:txBody>
      </p:sp>
    </p:spTree>
    <p:extLst>
      <p:ext uri="{BB962C8B-B14F-4D97-AF65-F5344CB8AC3E}">
        <p14:creationId xmlns:p14="http://schemas.microsoft.com/office/powerpoint/2010/main" val="14864244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indent="-457200">
              <a:buFont typeface="Arial" panose="020B0604020202020204" pitchFamily="34" charset="0"/>
              <a:buChar char="•"/>
            </a:pPr>
            <a:r>
              <a:rPr lang="en-GB" dirty="0"/>
              <a:t>Enables better understanding of thoughts, feelings and behaviours</a:t>
            </a:r>
          </a:p>
          <a:p>
            <a:pPr marL="457200" indent="-457200">
              <a:buFont typeface="Arial" panose="020B0604020202020204" pitchFamily="34" charset="0"/>
              <a:buChar char="•"/>
            </a:pPr>
            <a:r>
              <a:rPr lang="en-GB" dirty="0"/>
              <a:t>Attention to awareness of the content of instinctive thoughts</a:t>
            </a:r>
          </a:p>
          <a:p>
            <a:pPr marL="457200" indent="-457200">
              <a:buFont typeface="Arial" panose="020B0604020202020204" pitchFamily="34" charset="0"/>
              <a:buChar char="•"/>
            </a:pPr>
            <a:r>
              <a:rPr lang="en-GB" dirty="0"/>
              <a:t>Identifies habitual negative thinking patterns</a:t>
            </a:r>
          </a:p>
          <a:p>
            <a:pPr marL="457200" indent="-457200">
              <a:buFont typeface="Arial" panose="020B0604020202020204" pitchFamily="34" charset="0"/>
              <a:buChar char="•"/>
            </a:pPr>
            <a:r>
              <a:rPr lang="en-GB" dirty="0"/>
              <a:t>Provides strategies to change thinking patterns and beliefs about self and others to more helpful positive ones</a:t>
            </a:r>
          </a:p>
          <a:p>
            <a:endParaRPr lang="en-US" dirty="0"/>
          </a:p>
        </p:txBody>
      </p:sp>
      <p:sp>
        <p:nvSpPr>
          <p:cNvPr id="4" name="Slide Number Placeholder 3"/>
          <p:cNvSpPr>
            <a:spLocks noGrp="1"/>
          </p:cNvSpPr>
          <p:nvPr>
            <p:ph type="sldNum" sz="quarter" idx="5"/>
          </p:nvPr>
        </p:nvSpPr>
        <p:spPr/>
        <p:txBody>
          <a:bodyPr/>
          <a:lstStyle/>
          <a:p>
            <a:fld id="{5D901E14-19B3-42F8-8382-D3F0CCA1ABFF}" type="slidenum">
              <a:rPr lang="en-GB" smtClean="0"/>
              <a:t>4</a:t>
            </a:fld>
            <a:endParaRPr lang="en-GB" dirty="0"/>
          </a:p>
        </p:txBody>
      </p:sp>
    </p:spTree>
    <p:extLst>
      <p:ext uri="{BB962C8B-B14F-4D97-AF65-F5344CB8AC3E}">
        <p14:creationId xmlns:p14="http://schemas.microsoft.com/office/powerpoint/2010/main" val="12342727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indent="-457200">
              <a:buFont typeface="Arial" panose="020B0604020202020204" pitchFamily="34" charset="0"/>
              <a:buChar char="•"/>
            </a:pPr>
            <a:r>
              <a:rPr lang="en-GB" i="1" dirty="0"/>
              <a:t>The awareness that arises from paying attention, on purpose, in the present moment and non-judgmentally </a:t>
            </a:r>
          </a:p>
          <a:p>
            <a:pPr marL="457200" indent="-457200">
              <a:buFont typeface="Arial" panose="020B0604020202020204" pitchFamily="34" charset="0"/>
              <a:buChar char="•"/>
            </a:pPr>
            <a:r>
              <a:rPr lang="en-GB" dirty="0"/>
              <a:t>Awareness of thoughts and self-talk and the potential harm of the ‘uncontrolled mind’</a:t>
            </a:r>
          </a:p>
          <a:p>
            <a:pPr marL="457200" indent="-457200">
              <a:buFont typeface="Arial" panose="020B0604020202020204" pitchFamily="34" charset="0"/>
              <a:buChar char="•"/>
            </a:pPr>
            <a:r>
              <a:rPr lang="en-GB" dirty="0"/>
              <a:t>Awareness of the body as a means of breaking thought obsession</a:t>
            </a:r>
          </a:p>
          <a:p>
            <a:pPr marL="457200" indent="-457200">
              <a:buFont typeface="Arial" panose="020B0604020202020204" pitchFamily="34" charset="0"/>
              <a:buChar char="•"/>
            </a:pPr>
            <a:r>
              <a:rPr lang="en-GB" dirty="0"/>
              <a:t>Awareness that ‘thoughts are not facts’</a:t>
            </a:r>
          </a:p>
          <a:p>
            <a:pPr marL="457200" indent="-457200">
              <a:buFont typeface="Arial" panose="020B0604020202020204" pitchFamily="34" charset="0"/>
              <a:buChar char="•"/>
            </a:pPr>
            <a:r>
              <a:rPr lang="en-GB" dirty="0"/>
              <a:t>De-</a:t>
            </a:r>
            <a:r>
              <a:rPr lang="en-GB" dirty="0" err="1"/>
              <a:t>centering</a:t>
            </a:r>
            <a:r>
              <a:rPr lang="en-GB" dirty="0"/>
              <a:t> – creating space from thoughts to allow choice about how to react</a:t>
            </a:r>
          </a:p>
          <a:p>
            <a:pPr marL="457200" indent="-457200">
              <a:buFont typeface="Arial" panose="020B0604020202020204" pitchFamily="34" charset="0"/>
              <a:buChar char="•"/>
            </a:pPr>
            <a:r>
              <a:rPr lang="en-GB" dirty="0"/>
              <a:t>Practice effective at countering rumination</a:t>
            </a:r>
          </a:p>
          <a:p>
            <a:endParaRPr lang="en-US" dirty="0"/>
          </a:p>
        </p:txBody>
      </p:sp>
      <p:sp>
        <p:nvSpPr>
          <p:cNvPr id="4" name="Slide Number Placeholder 3"/>
          <p:cNvSpPr>
            <a:spLocks noGrp="1"/>
          </p:cNvSpPr>
          <p:nvPr>
            <p:ph type="sldNum" sz="quarter" idx="5"/>
          </p:nvPr>
        </p:nvSpPr>
        <p:spPr/>
        <p:txBody>
          <a:bodyPr/>
          <a:lstStyle/>
          <a:p>
            <a:fld id="{5D901E14-19B3-42F8-8382-D3F0CCA1ABFF}" type="slidenum">
              <a:rPr lang="en-GB" smtClean="0"/>
              <a:t>5</a:t>
            </a:fld>
            <a:endParaRPr lang="en-GB" dirty="0"/>
          </a:p>
        </p:txBody>
      </p:sp>
    </p:spTree>
    <p:extLst>
      <p:ext uri="{BB962C8B-B14F-4D97-AF65-F5344CB8AC3E}">
        <p14:creationId xmlns:p14="http://schemas.microsoft.com/office/powerpoint/2010/main" val="3049529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GB" dirty="0"/>
              <a:t>“</a:t>
            </a:r>
            <a:r>
              <a:rPr lang="en-GB" i="1" dirty="0"/>
              <a:t>One of the most significant findings in psychology … is that people can choose the way they think</a:t>
            </a:r>
            <a:r>
              <a:rPr lang="en-GB" dirty="0"/>
              <a:t>” – Martin Seligman</a:t>
            </a:r>
          </a:p>
          <a:p>
            <a:r>
              <a:rPr lang="en-GB" dirty="0"/>
              <a:t>Techniques to produce positive emotions with the intention to override negative ones</a:t>
            </a:r>
          </a:p>
          <a:p>
            <a:r>
              <a:rPr lang="en-US" dirty="0"/>
              <a:t>From ’learned helplessness’ to learning optimism</a:t>
            </a:r>
          </a:p>
          <a:p>
            <a:r>
              <a:rPr lang="en-US" dirty="0"/>
              <a:t>Main framework for promoting wellbeing is PERMA:-</a:t>
            </a:r>
            <a:endParaRPr lang="en-GB" dirty="0"/>
          </a:p>
          <a:p>
            <a:pPr lvl="1" fontAlgn="base"/>
            <a:r>
              <a:rPr lang="en-US" dirty="0"/>
              <a:t>P - positive emotions</a:t>
            </a:r>
            <a:endParaRPr lang="en-GB" dirty="0"/>
          </a:p>
          <a:p>
            <a:pPr lvl="1" fontAlgn="base"/>
            <a:r>
              <a:rPr lang="en-US" dirty="0"/>
              <a:t>E - engagement in satisfying tasks</a:t>
            </a:r>
            <a:endParaRPr lang="en-GB" dirty="0"/>
          </a:p>
          <a:p>
            <a:pPr lvl="1" fontAlgn="base"/>
            <a:r>
              <a:rPr lang="en-US" dirty="0"/>
              <a:t>R - relationships - communicating positively with other people</a:t>
            </a:r>
            <a:endParaRPr lang="en-GB" dirty="0"/>
          </a:p>
          <a:p>
            <a:pPr lvl="1" fontAlgn="base"/>
            <a:r>
              <a:rPr lang="en-US" dirty="0"/>
              <a:t>M - meaning and sense of purpose in life</a:t>
            </a:r>
            <a:endParaRPr lang="en-GB" dirty="0"/>
          </a:p>
          <a:p>
            <a:pPr lvl="1" fontAlgn="base"/>
            <a:r>
              <a:rPr lang="en-US" dirty="0"/>
              <a:t>A - achievement – setting and attaining meaningful goals in life</a:t>
            </a:r>
            <a:endParaRPr lang="en-GB" dirty="0"/>
          </a:p>
          <a:p>
            <a:endParaRPr lang="en-US" dirty="0"/>
          </a:p>
          <a:p>
            <a:r>
              <a:rPr lang="en-US" dirty="0"/>
              <a:t>Other approaches</a:t>
            </a:r>
          </a:p>
          <a:p>
            <a:pPr marL="171450" indent="-171450">
              <a:buFontTx/>
              <a:buChar char="-"/>
            </a:pPr>
            <a:r>
              <a:rPr lang="en-US" dirty="0"/>
              <a:t>Acceptance and commitment therapy – a blend of CBT  &amp; Mindfulness  -</a:t>
            </a:r>
            <a:r>
              <a:rPr lang="en-GB" dirty="0"/>
              <a:t> a form of behavioural therapy that combines mindfulness skills with the practice of self-acceptance.</a:t>
            </a:r>
          </a:p>
          <a:p>
            <a:pPr marL="171450" indent="-171450">
              <a:buFontTx/>
              <a:buChar char="-"/>
            </a:pPr>
            <a:r>
              <a:rPr lang="en-US" dirty="0"/>
              <a:t>reminiscence therapy (</a:t>
            </a:r>
            <a:r>
              <a:rPr lang="en-US" dirty="0" err="1"/>
              <a:t>Brimelow</a:t>
            </a:r>
            <a:r>
              <a:rPr lang="en-US" dirty="0"/>
              <a:t> et al 2017; Chiang et al 2010; </a:t>
            </a:r>
            <a:r>
              <a:rPr lang="en-US" dirty="0" err="1"/>
              <a:t>Gaggioli</a:t>
            </a:r>
            <a:r>
              <a:rPr lang="en-US" dirty="0"/>
              <a:t> et at 2014; </a:t>
            </a:r>
            <a:r>
              <a:rPr lang="en-US" dirty="0" err="1"/>
              <a:t>Taragu</a:t>
            </a:r>
            <a:r>
              <a:rPr lang="en-US" dirty="0"/>
              <a:t> et al 2019) </a:t>
            </a:r>
          </a:p>
          <a:p>
            <a:pPr marL="171450" indent="-171450">
              <a:buFontTx/>
              <a:buChar char="-"/>
            </a:pPr>
            <a:r>
              <a:rPr lang="en-US" dirty="0" err="1"/>
              <a:t>humour</a:t>
            </a:r>
            <a:r>
              <a:rPr lang="en-US" dirty="0"/>
              <a:t> therapy (</a:t>
            </a:r>
            <a:r>
              <a:rPr lang="en-US" dirty="0" err="1"/>
              <a:t>Tse</a:t>
            </a:r>
            <a:r>
              <a:rPr lang="en-US" dirty="0"/>
              <a:t> et al 2010). </a:t>
            </a:r>
            <a:endParaRPr lang="en-GB" dirty="0"/>
          </a:p>
          <a:p>
            <a:pPr marL="171450" indent="-171450">
              <a:buFontTx/>
              <a:buChar char="-"/>
            </a:pPr>
            <a:endParaRPr lang="en-US" dirty="0"/>
          </a:p>
        </p:txBody>
      </p:sp>
      <p:sp>
        <p:nvSpPr>
          <p:cNvPr id="4" name="Slide Number Placeholder 3"/>
          <p:cNvSpPr>
            <a:spLocks noGrp="1"/>
          </p:cNvSpPr>
          <p:nvPr>
            <p:ph type="sldNum" sz="quarter" idx="5"/>
          </p:nvPr>
        </p:nvSpPr>
        <p:spPr/>
        <p:txBody>
          <a:bodyPr/>
          <a:lstStyle/>
          <a:p>
            <a:fld id="{5D901E14-19B3-42F8-8382-D3F0CCA1ABFF}" type="slidenum">
              <a:rPr lang="en-GB" smtClean="0"/>
              <a:t>6</a:t>
            </a:fld>
            <a:endParaRPr lang="en-GB" dirty="0"/>
          </a:p>
        </p:txBody>
      </p:sp>
    </p:spTree>
    <p:extLst>
      <p:ext uri="{BB962C8B-B14F-4D97-AF65-F5344CB8AC3E}">
        <p14:creationId xmlns:p14="http://schemas.microsoft.com/office/powerpoint/2010/main" val="8489134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D901E14-19B3-42F8-8382-D3F0CCA1ABFF}" type="slidenum">
              <a:rPr lang="en-GB" smtClean="0"/>
              <a:t>7</a:t>
            </a:fld>
            <a:endParaRPr lang="en-GB" dirty="0"/>
          </a:p>
        </p:txBody>
      </p:sp>
    </p:spTree>
    <p:extLst>
      <p:ext uri="{BB962C8B-B14F-4D97-AF65-F5344CB8AC3E}">
        <p14:creationId xmlns:p14="http://schemas.microsoft.com/office/powerpoint/2010/main" val="853604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D901E14-19B3-42F8-8382-D3F0CCA1ABFF}" type="slidenum">
              <a:rPr lang="en-GB" smtClean="0"/>
              <a:t>8</a:t>
            </a:fld>
            <a:endParaRPr lang="en-GB" dirty="0"/>
          </a:p>
        </p:txBody>
      </p:sp>
    </p:spTree>
    <p:extLst>
      <p:ext uri="{BB962C8B-B14F-4D97-AF65-F5344CB8AC3E}">
        <p14:creationId xmlns:p14="http://schemas.microsoft.com/office/powerpoint/2010/main" val="27046193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D901E14-19B3-42F8-8382-D3F0CCA1ABFF}" type="slidenum">
              <a:rPr lang="en-GB" smtClean="0"/>
              <a:t>9</a:t>
            </a:fld>
            <a:endParaRPr lang="en-GB" dirty="0"/>
          </a:p>
        </p:txBody>
      </p:sp>
    </p:spTree>
    <p:extLst>
      <p:ext uri="{BB962C8B-B14F-4D97-AF65-F5344CB8AC3E}">
        <p14:creationId xmlns:p14="http://schemas.microsoft.com/office/powerpoint/2010/main" val="23871890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r>
              <a:rPr lang="en-US" dirty="0"/>
              <a:t>Campaign to End Loneliness 2017 </a:t>
            </a:r>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59780495-CD52-4A72-A83D-568FA86D639C}" type="slidenum">
              <a:rPr lang="en-GB" smtClean="0"/>
              <a:t>‹#›</a:t>
            </a:fld>
            <a:endParaRPr lang="en-GB" dirty="0"/>
          </a:p>
        </p:txBody>
      </p:sp>
    </p:spTree>
    <p:extLst>
      <p:ext uri="{BB962C8B-B14F-4D97-AF65-F5344CB8AC3E}">
        <p14:creationId xmlns:p14="http://schemas.microsoft.com/office/powerpoint/2010/main" val="19073103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r>
              <a:rPr lang="en-US" dirty="0"/>
              <a:t>Campaign to End Loneliness 2017 </a:t>
            </a:r>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59780495-CD52-4A72-A83D-568FA86D639C}" type="slidenum">
              <a:rPr lang="en-GB" smtClean="0"/>
              <a:t>‹#›</a:t>
            </a:fld>
            <a:endParaRPr lang="en-GB" dirty="0"/>
          </a:p>
        </p:txBody>
      </p:sp>
    </p:spTree>
    <p:extLst>
      <p:ext uri="{BB962C8B-B14F-4D97-AF65-F5344CB8AC3E}">
        <p14:creationId xmlns:p14="http://schemas.microsoft.com/office/powerpoint/2010/main" val="39105539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r>
              <a:rPr lang="en-US" dirty="0"/>
              <a:t>Campaign to End Loneliness 2017 </a:t>
            </a:r>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59780495-CD52-4A72-A83D-568FA86D639C}" type="slidenum">
              <a:rPr lang="en-GB" smtClean="0"/>
              <a:t>‹#›</a:t>
            </a:fld>
            <a:endParaRPr lang="en-GB" dirty="0"/>
          </a:p>
        </p:txBody>
      </p:sp>
    </p:spTree>
    <p:extLst>
      <p:ext uri="{BB962C8B-B14F-4D97-AF65-F5344CB8AC3E}">
        <p14:creationId xmlns:p14="http://schemas.microsoft.com/office/powerpoint/2010/main" val="14936834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0" y="6532169"/>
            <a:ext cx="2743200" cy="365125"/>
          </a:xfrm>
        </p:spPr>
        <p:txBody>
          <a:bodyPr/>
          <a:lstStyle>
            <a:lvl1pPr>
              <a:defRPr/>
            </a:lvl1pPr>
          </a:lstStyle>
          <a:p>
            <a:r>
              <a:rPr lang="en-US" dirty="0"/>
              <a:t>Month 2017 </a:t>
            </a:r>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a:xfrm>
            <a:off x="9448800" y="6538912"/>
            <a:ext cx="2743200" cy="365125"/>
          </a:xfrm>
        </p:spPr>
        <p:txBody>
          <a:bodyPr/>
          <a:lstStyle/>
          <a:p>
            <a:fld id="{59780495-CD52-4A72-A83D-568FA86D639C}" type="slidenum">
              <a:rPr lang="en-GB" smtClean="0"/>
              <a:t>‹#›</a:t>
            </a:fld>
            <a:endParaRPr lang="en-GB" dirty="0"/>
          </a:p>
        </p:txBody>
      </p:sp>
    </p:spTree>
    <p:extLst>
      <p:ext uri="{BB962C8B-B14F-4D97-AF65-F5344CB8AC3E}">
        <p14:creationId xmlns:p14="http://schemas.microsoft.com/office/powerpoint/2010/main" val="22556700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dirty="0"/>
              <a:t>Campaign to End Loneliness 2017 </a:t>
            </a:r>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59780495-CD52-4A72-A83D-568FA86D639C}" type="slidenum">
              <a:rPr lang="en-GB" smtClean="0"/>
              <a:t>‹#›</a:t>
            </a:fld>
            <a:endParaRPr lang="en-GB" dirty="0"/>
          </a:p>
        </p:txBody>
      </p:sp>
    </p:spTree>
    <p:extLst>
      <p:ext uri="{BB962C8B-B14F-4D97-AF65-F5344CB8AC3E}">
        <p14:creationId xmlns:p14="http://schemas.microsoft.com/office/powerpoint/2010/main" val="26763631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r>
              <a:rPr lang="en-US" dirty="0"/>
              <a:t>Campaign to End Loneliness 2017 </a:t>
            </a:r>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59780495-CD52-4A72-A83D-568FA86D639C}" type="slidenum">
              <a:rPr lang="en-GB" smtClean="0"/>
              <a:t>‹#›</a:t>
            </a:fld>
            <a:endParaRPr lang="en-GB" dirty="0"/>
          </a:p>
        </p:txBody>
      </p:sp>
    </p:spTree>
    <p:extLst>
      <p:ext uri="{BB962C8B-B14F-4D97-AF65-F5344CB8AC3E}">
        <p14:creationId xmlns:p14="http://schemas.microsoft.com/office/powerpoint/2010/main" val="11139855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r>
              <a:rPr lang="en-US" dirty="0"/>
              <a:t>Campaign to End Loneliness 2017 </a:t>
            </a:r>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59780495-CD52-4A72-A83D-568FA86D639C}" type="slidenum">
              <a:rPr lang="en-GB" smtClean="0"/>
              <a:t>‹#›</a:t>
            </a:fld>
            <a:endParaRPr lang="en-GB" dirty="0"/>
          </a:p>
        </p:txBody>
      </p:sp>
    </p:spTree>
    <p:extLst>
      <p:ext uri="{BB962C8B-B14F-4D97-AF65-F5344CB8AC3E}">
        <p14:creationId xmlns:p14="http://schemas.microsoft.com/office/powerpoint/2010/main" val="39262128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r>
              <a:rPr lang="en-US" dirty="0"/>
              <a:t>Campaign to End Loneliness 2017 </a:t>
            </a:r>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59780495-CD52-4A72-A83D-568FA86D639C}" type="slidenum">
              <a:rPr lang="en-GB" smtClean="0"/>
              <a:t>‹#›</a:t>
            </a:fld>
            <a:endParaRPr lang="en-GB" dirty="0"/>
          </a:p>
        </p:txBody>
      </p:sp>
    </p:spTree>
    <p:extLst>
      <p:ext uri="{BB962C8B-B14F-4D97-AF65-F5344CB8AC3E}">
        <p14:creationId xmlns:p14="http://schemas.microsoft.com/office/powerpoint/2010/main" val="3007956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dirty="0"/>
              <a:t>Campaign to End Loneliness 2017 </a:t>
            </a:r>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59780495-CD52-4A72-A83D-568FA86D639C}" type="slidenum">
              <a:rPr lang="en-GB" smtClean="0"/>
              <a:t>‹#›</a:t>
            </a:fld>
            <a:endParaRPr lang="en-GB" dirty="0"/>
          </a:p>
        </p:txBody>
      </p:sp>
    </p:spTree>
    <p:extLst>
      <p:ext uri="{BB962C8B-B14F-4D97-AF65-F5344CB8AC3E}">
        <p14:creationId xmlns:p14="http://schemas.microsoft.com/office/powerpoint/2010/main" val="30080083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dirty="0"/>
              <a:t>Campaign to End Loneliness 2017 </a:t>
            </a:r>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59780495-CD52-4A72-A83D-568FA86D639C}" type="slidenum">
              <a:rPr lang="en-GB" smtClean="0"/>
              <a:t>‹#›</a:t>
            </a:fld>
            <a:endParaRPr lang="en-GB" dirty="0"/>
          </a:p>
        </p:txBody>
      </p:sp>
    </p:spTree>
    <p:extLst>
      <p:ext uri="{BB962C8B-B14F-4D97-AF65-F5344CB8AC3E}">
        <p14:creationId xmlns:p14="http://schemas.microsoft.com/office/powerpoint/2010/main" val="16617697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dirty="0"/>
              <a:t>Campaign to End Loneliness 2017 </a:t>
            </a:r>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59780495-CD52-4A72-A83D-568FA86D639C}" type="slidenum">
              <a:rPr lang="en-GB" smtClean="0"/>
              <a:t>‹#›</a:t>
            </a:fld>
            <a:endParaRPr lang="en-GB" dirty="0"/>
          </a:p>
        </p:txBody>
      </p:sp>
    </p:spTree>
    <p:extLst>
      <p:ext uri="{BB962C8B-B14F-4D97-AF65-F5344CB8AC3E}">
        <p14:creationId xmlns:p14="http://schemas.microsoft.com/office/powerpoint/2010/main" val="29771391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dirty="0"/>
              <a:t>Campaign to End Loneliness 2017 </a:t>
            </a:r>
            <a:endParaRPr lang="en-GB"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780495-CD52-4A72-A83D-568FA86D639C}" type="slidenum">
              <a:rPr lang="en-GB" smtClean="0"/>
              <a:t>‹#›</a:t>
            </a:fld>
            <a:endParaRPr lang="en-GB" dirty="0"/>
          </a:p>
        </p:txBody>
      </p:sp>
    </p:spTree>
    <p:extLst>
      <p:ext uri="{BB962C8B-B14F-4D97-AF65-F5344CB8AC3E}">
        <p14:creationId xmlns:p14="http://schemas.microsoft.com/office/powerpoint/2010/main" val="25914082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8" Type="http://schemas.openxmlformats.org/officeDocument/2006/relationships/image" Target="../media/image4.jpe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9.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9.xml"/><Relationship Id="rId4" Type="http://schemas.openxmlformats.org/officeDocument/2006/relationships/image" Target="../media/image5.jpg"/></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9.xml"/><Relationship Id="rId4" Type="http://schemas.openxmlformats.org/officeDocument/2006/relationships/image" Target="../media/image6.jpg"/></Relationships>
</file>

<file path=ppt/slides/_rels/slide6.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8.jpeg"/><Relationship Id="rId4" Type="http://schemas.openxmlformats.org/officeDocument/2006/relationships/hyperlink" Target="http://www.campaigntoendloneliness.org/support-u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6542843"/>
            <a:ext cx="12192000" cy="315158"/>
          </a:xfrm>
          <a:prstGeom prst="rect">
            <a:avLst/>
          </a:prstGeom>
          <a:solidFill>
            <a:srgbClr val="3434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 name="TextBox 8"/>
          <p:cNvSpPr txBox="1"/>
          <p:nvPr/>
        </p:nvSpPr>
        <p:spPr>
          <a:xfrm>
            <a:off x="2913258" y="274935"/>
            <a:ext cx="8496300" cy="923330"/>
          </a:xfrm>
          <a:prstGeom prst="rect">
            <a:avLst/>
          </a:prstGeom>
          <a:noFill/>
        </p:spPr>
        <p:txBody>
          <a:bodyPr wrap="square" rtlCol="0">
            <a:spAutoFit/>
          </a:bodyPr>
          <a:lstStyle/>
          <a:p>
            <a:pPr algn="ctr"/>
            <a:r>
              <a:rPr lang="en-GB" sz="5400" dirty="0">
                <a:solidFill>
                  <a:schemeClr val="bg1"/>
                </a:solidFill>
              </a:rPr>
              <a:t>Presentation slide title</a:t>
            </a:r>
          </a:p>
        </p:txBody>
      </p:sp>
      <p:sp>
        <p:nvSpPr>
          <p:cNvPr id="2" name="TextBox 1"/>
          <p:cNvSpPr txBox="1"/>
          <p:nvPr/>
        </p:nvSpPr>
        <p:spPr>
          <a:xfrm>
            <a:off x="188698" y="5896589"/>
            <a:ext cx="3110426" cy="369332"/>
          </a:xfrm>
          <a:prstGeom prst="rect">
            <a:avLst/>
          </a:prstGeom>
          <a:noFill/>
        </p:spPr>
        <p:txBody>
          <a:bodyPr wrap="square" rtlCol="0">
            <a:spAutoFit/>
          </a:bodyPr>
          <a:lstStyle/>
          <a:p>
            <a:r>
              <a:rPr lang="en-GB" dirty="0">
                <a:solidFill>
                  <a:srgbClr val="646464"/>
                </a:solidFill>
              </a:rPr>
              <a:t>Supported by</a:t>
            </a:r>
          </a:p>
        </p:txBody>
      </p:sp>
      <p:pic>
        <p:nvPicPr>
          <p:cNvPr id="11" name="Picture 2" descr="https://ellerman.org.uk/assets/images/jef-logo.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815701" y="12791289"/>
            <a:ext cx="583999" cy="137080"/>
          </a:xfrm>
          <a:prstGeom prst="rect">
            <a:avLst/>
          </a:prstGeom>
          <a:noFill/>
          <a:extLst>
            <a:ext uri="{909E8E84-426E-40DD-AFC4-6F175D3DCCD1}">
              <a14:hiddenFill xmlns:a14="http://schemas.microsoft.com/office/drawing/2010/main">
                <a:solidFill>
                  <a:srgbClr val="FFFFFF"/>
                </a:solidFill>
              </a14:hiddenFill>
            </a:ext>
          </a:extLst>
        </p:spPr>
      </p:pic>
      <p:sp>
        <p:nvSpPr>
          <p:cNvPr id="5" name="AutoShape 10" descr="Image result for independent age"/>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dirty="0"/>
          </a:p>
        </p:txBody>
      </p:sp>
      <p:sp>
        <p:nvSpPr>
          <p:cNvPr id="7" name="AutoShape 12" descr="Image result for independent age"/>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dirty="0"/>
          </a:p>
        </p:txBody>
      </p:sp>
      <p:pic>
        <p:nvPicPr>
          <p:cNvPr id="1040" name="Picture 16" descr="Image result for independent age"/>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t="22935" b="21437"/>
          <a:stretch/>
        </p:blipFill>
        <p:spPr bwMode="auto">
          <a:xfrm>
            <a:off x="4428280" y="5725649"/>
            <a:ext cx="1815657" cy="622847"/>
          </a:xfrm>
          <a:prstGeom prst="rect">
            <a:avLst/>
          </a:prstGeom>
          <a:noFill/>
          <a:extLst>
            <a:ext uri="{909E8E84-426E-40DD-AFC4-6F175D3DCCD1}">
              <a14:hiddenFill xmlns:a14="http://schemas.microsoft.com/office/drawing/2010/main">
                <a:solidFill>
                  <a:srgbClr val="FFFFFF"/>
                </a:solidFill>
              </a14:hiddenFill>
            </a:ext>
          </a:extLst>
        </p:spPr>
      </p:pic>
      <p:sp>
        <p:nvSpPr>
          <p:cNvPr id="3" name="Title 2"/>
          <p:cNvSpPr>
            <a:spLocks noGrp="1"/>
          </p:cNvSpPr>
          <p:nvPr>
            <p:ph type="ctrTitle"/>
          </p:nvPr>
        </p:nvSpPr>
        <p:spPr>
          <a:xfrm>
            <a:off x="1524000" y="1860179"/>
            <a:ext cx="9144000" cy="3266861"/>
          </a:xfrm>
        </p:spPr>
        <p:txBody>
          <a:bodyPr>
            <a:normAutofit fontScale="90000"/>
          </a:bodyPr>
          <a:lstStyle/>
          <a:p>
            <a:r>
              <a:rPr lang="en-GB" b="1" dirty="0"/>
              <a:t>Psychological approaches that show promise</a:t>
            </a:r>
            <a:br>
              <a:rPr lang="en-GB" b="1" dirty="0"/>
            </a:br>
            <a:br>
              <a:rPr lang="en-GB" b="1" dirty="0"/>
            </a:br>
            <a:r>
              <a:rPr lang="en-GB" b="1" dirty="0"/>
              <a:t>Guy Robertson</a:t>
            </a:r>
          </a:p>
        </p:txBody>
      </p:sp>
      <p:sp>
        <p:nvSpPr>
          <p:cNvPr id="17" name="Date Placeholder 16"/>
          <p:cNvSpPr>
            <a:spLocks noGrp="1"/>
          </p:cNvSpPr>
          <p:nvPr>
            <p:ph type="dt" sz="half" idx="10"/>
          </p:nvPr>
        </p:nvSpPr>
        <p:spPr>
          <a:xfrm>
            <a:off x="838200" y="6516682"/>
            <a:ext cx="2743200" cy="306458"/>
          </a:xfrm>
        </p:spPr>
        <p:txBody>
          <a:bodyPr/>
          <a:lstStyle/>
          <a:p>
            <a:r>
              <a:rPr lang="en-GB" dirty="0"/>
              <a:t>March 2020</a:t>
            </a:r>
          </a:p>
        </p:txBody>
      </p:sp>
      <p:sp>
        <p:nvSpPr>
          <p:cNvPr id="16" name="Slide Number Placeholder 15"/>
          <p:cNvSpPr>
            <a:spLocks noGrp="1"/>
          </p:cNvSpPr>
          <p:nvPr>
            <p:ph type="sldNum" sz="quarter" idx="12"/>
          </p:nvPr>
        </p:nvSpPr>
        <p:spPr/>
        <p:txBody>
          <a:bodyPr/>
          <a:lstStyle/>
          <a:p>
            <a:fld id="{59780495-CD52-4A72-A83D-568FA86D639C}" type="slidenum">
              <a:rPr lang="en-GB" smtClean="0"/>
              <a:t>1</a:t>
            </a:fld>
            <a:endParaRPr lang="en-GB" dirty="0"/>
          </a:p>
        </p:txBody>
      </p:sp>
      <p:pic>
        <p:nvPicPr>
          <p:cNvPr id="8"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447778" y="5618634"/>
            <a:ext cx="851346" cy="851346"/>
          </a:xfrm>
          <a:prstGeom prst="rect">
            <a:avLst/>
          </a:prstGeom>
        </p:spPr>
      </p:pic>
      <p:pic>
        <p:nvPicPr>
          <p:cNvPr id="20" name="Picture 1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46" y="7937"/>
            <a:ext cx="3186953" cy="1959876"/>
          </a:xfrm>
          <a:prstGeom prst="rect">
            <a:avLst/>
          </a:prstGeom>
        </p:spPr>
      </p:pic>
    </p:spTree>
    <p:extLst>
      <p:ext uri="{BB962C8B-B14F-4D97-AF65-F5344CB8AC3E}">
        <p14:creationId xmlns:p14="http://schemas.microsoft.com/office/powerpoint/2010/main" val="18282011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87699" y="342900"/>
            <a:ext cx="8470901" cy="983696"/>
          </a:xfrm>
        </p:spPr>
        <p:txBody>
          <a:bodyPr>
            <a:normAutofit/>
          </a:bodyPr>
          <a:lstStyle/>
          <a:p>
            <a:pPr algn="r"/>
            <a:r>
              <a:rPr lang="en-GB" sz="4400" b="1" dirty="0"/>
              <a:t>Psychological Approaches</a:t>
            </a:r>
          </a:p>
        </p:txBody>
      </p:sp>
      <p:sp>
        <p:nvSpPr>
          <p:cNvPr id="9" name="Text Placeholder 8"/>
          <p:cNvSpPr>
            <a:spLocks noGrp="1"/>
          </p:cNvSpPr>
          <p:nvPr>
            <p:ph type="body" sz="half" idx="2"/>
          </p:nvPr>
        </p:nvSpPr>
        <p:spPr>
          <a:xfrm>
            <a:off x="839788" y="2057400"/>
            <a:ext cx="10818812" cy="4408714"/>
          </a:xfrm>
        </p:spPr>
        <p:txBody>
          <a:bodyPr>
            <a:normAutofit fontScale="92500" lnSpcReduction="20000"/>
          </a:bodyPr>
          <a:lstStyle/>
          <a:p>
            <a:r>
              <a:rPr lang="en-GB" sz="2900" dirty="0"/>
              <a:t>Various psychological approaches can produce more awareness and control over thoughts, feelings and behaviours</a:t>
            </a:r>
          </a:p>
          <a:p>
            <a:endParaRPr lang="en-GB" sz="2900" dirty="0"/>
          </a:p>
          <a:p>
            <a:r>
              <a:rPr lang="en-GB" sz="2900" dirty="0"/>
              <a:t>Evidence base</a:t>
            </a:r>
          </a:p>
          <a:p>
            <a:pPr marL="285750" indent="-285750">
              <a:buFont typeface="Arial" panose="020B0604020202020204" pitchFamily="34" charset="0"/>
              <a:buChar char="•"/>
            </a:pPr>
            <a:r>
              <a:rPr lang="en-US" sz="2900" dirty="0"/>
              <a:t>meta-analysis (</a:t>
            </a:r>
            <a:r>
              <a:rPr lang="en-US" sz="2900" dirty="0" err="1"/>
              <a:t>Masi</a:t>
            </a:r>
            <a:r>
              <a:rPr lang="en-US" sz="2900" dirty="0"/>
              <a:t> et al., 2011) found that the most effective loneliness interventions addressed </a:t>
            </a:r>
            <a:r>
              <a:rPr lang="en-GB" sz="2900" dirty="0"/>
              <a:t>‘maladaptive social cognition’ – i.e.</a:t>
            </a:r>
            <a:r>
              <a:rPr lang="en-US" sz="2900" dirty="0"/>
              <a:t> </a:t>
            </a:r>
            <a:r>
              <a:rPr lang="en-GB" sz="2900" dirty="0"/>
              <a:t>negative thoughts about self-worth and the perceptions of others.</a:t>
            </a:r>
          </a:p>
          <a:p>
            <a:pPr marL="285750" indent="-285750">
              <a:buFont typeface="Arial" panose="020B0604020202020204" pitchFamily="34" charset="0"/>
              <a:buChar char="•"/>
            </a:pPr>
            <a:r>
              <a:rPr lang="en-GB" sz="2900" dirty="0"/>
              <a:t>UCL literature review concluded – “</a:t>
            </a:r>
            <a:r>
              <a:rPr lang="en-GB" sz="2900" i="1" dirty="0"/>
              <a:t>There is preliminary research evidence that interventions that address the psychological factors involved in loneliness can be successful ….though many have not yet been fully evaluated. The strongest research evidence was found for cognitive behavioural interventions … which are designed to change individuals’ thoughts and feelings about loneliness</a:t>
            </a:r>
            <a:r>
              <a:rPr lang="en-GB" sz="2900" dirty="0"/>
              <a:t>…” </a:t>
            </a:r>
          </a:p>
        </p:txBody>
      </p:sp>
      <p:sp>
        <p:nvSpPr>
          <p:cNvPr id="4" name="Date Placeholder 3"/>
          <p:cNvSpPr>
            <a:spLocks noGrp="1"/>
          </p:cNvSpPr>
          <p:nvPr>
            <p:ph type="dt" sz="half" idx="10"/>
          </p:nvPr>
        </p:nvSpPr>
        <p:spPr/>
        <p:txBody>
          <a:bodyPr/>
          <a:lstStyle/>
          <a:p>
            <a:r>
              <a:rPr lang="en-US" dirty="0"/>
              <a:t>March 2020</a:t>
            </a:r>
            <a:endParaRPr lang="en-GB" dirty="0"/>
          </a:p>
        </p:txBody>
      </p:sp>
      <p:sp>
        <p:nvSpPr>
          <p:cNvPr id="5" name="Slide Number Placeholder 4"/>
          <p:cNvSpPr>
            <a:spLocks noGrp="1"/>
          </p:cNvSpPr>
          <p:nvPr>
            <p:ph type="sldNum" sz="quarter" idx="12"/>
          </p:nvPr>
        </p:nvSpPr>
        <p:spPr/>
        <p:txBody>
          <a:bodyPr/>
          <a:lstStyle/>
          <a:p>
            <a:fld id="{59780495-CD52-4A72-A83D-568FA86D639C}" type="slidenum">
              <a:rPr lang="en-GB" smtClean="0"/>
              <a:t>2</a:t>
            </a:fld>
            <a:endParaRPr lang="en-GB" dirty="0"/>
          </a:p>
        </p:txBody>
      </p:sp>
      <p:pic>
        <p:nvPicPr>
          <p:cNvPr id="6" name="Picture 5">
            <a:extLst>
              <a:ext uri="{FF2B5EF4-FFF2-40B4-BE49-F238E27FC236}">
                <a16:creationId xmlns:a16="http://schemas.microsoft.com/office/drawing/2014/main" id="{F6D56CB8-5048-4B41-8063-FD84E369C48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6" y="7937"/>
            <a:ext cx="3186953" cy="1959876"/>
          </a:xfrm>
          <a:prstGeom prst="rect">
            <a:avLst/>
          </a:prstGeom>
        </p:spPr>
      </p:pic>
    </p:spTree>
    <p:extLst>
      <p:ext uri="{BB962C8B-B14F-4D97-AF65-F5344CB8AC3E}">
        <p14:creationId xmlns:p14="http://schemas.microsoft.com/office/powerpoint/2010/main" val="5109149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87699" y="342900"/>
            <a:ext cx="8470901" cy="983696"/>
          </a:xfrm>
        </p:spPr>
        <p:txBody>
          <a:bodyPr>
            <a:normAutofit/>
          </a:bodyPr>
          <a:lstStyle/>
          <a:p>
            <a:pPr algn="r"/>
            <a:r>
              <a:rPr lang="en-GB" sz="4400" b="1" dirty="0"/>
              <a:t>Overview of Approaches</a:t>
            </a:r>
          </a:p>
        </p:txBody>
      </p:sp>
      <p:graphicFrame>
        <p:nvGraphicFramePr>
          <p:cNvPr id="7" name="Diagram 6">
            <a:extLst>
              <a:ext uri="{FF2B5EF4-FFF2-40B4-BE49-F238E27FC236}">
                <a16:creationId xmlns:a16="http://schemas.microsoft.com/office/drawing/2014/main" id="{3FD06548-2CE0-4E42-AE10-F0B3B5EFDABE}"/>
              </a:ext>
            </a:extLst>
          </p:cNvPr>
          <p:cNvGraphicFramePr/>
          <p:nvPr>
            <p:extLst>
              <p:ext uri="{D42A27DB-BD31-4B8C-83A1-F6EECF244321}">
                <p14:modId xmlns:p14="http://schemas.microsoft.com/office/powerpoint/2010/main" val="3730167000"/>
              </p:ext>
            </p:extLst>
          </p:nvPr>
        </p:nvGraphicFramePr>
        <p:xfrm>
          <a:off x="418289" y="2057400"/>
          <a:ext cx="11240311" cy="42989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Date Placeholder 3"/>
          <p:cNvSpPr>
            <a:spLocks noGrp="1"/>
          </p:cNvSpPr>
          <p:nvPr>
            <p:ph type="dt" sz="half" idx="10"/>
          </p:nvPr>
        </p:nvSpPr>
        <p:spPr/>
        <p:txBody>
          <a:bodyPr/>
          <a:lstStyle/>
          <a:p>
            <a:r>
              <a:rPr lang="en-US" dirty="0"/>
              <a:t>March 2020</a:t>
            </a:r>
            <a:endParaRPr lang="en-GB" dirty="0"/>
          </a:p>
        </p:txBody>
      </p:sp>
      <p:sp>
        <p:nvSpPr>
          <p:cNvPr id="5" name="Slide Number Placeholder 4"/>
          <p:cNvSpPr>
            <a:spLocks noGrp="1"/>
          </p:cNvSpPr>
          <p:nvPr>
            <p:ph type="sldNum" sz="quarter" idx="12"/>
          </p:nvPr>
        </p:nvSpPr>
        <p:spPr/>
        <p:txBody>
          <a:bodyPr/>
          <a:lstStyle/>
          <a:p>
            <a:fld id="{59780495-CD52-4A72-A83D-568FA86D639C}" type="slidenum">
              <a:rPr lang="en-GB" smtClean="0"/>
              <a:t>3</a:t>
            </a:fld>
            <a:endParaRPr lang="en-GB" dirty="0"/>
          </a:p>
        </p:txBody>
      </p:sp>
      <p:pic>
        <p:nvPicPr>
          <p:cNvPr id="6" name="Picture 5">
            <a:extLst>
              <a:ext uri="{FF2B5EF4-FFF2-40B4-BE49-F238E27FC236}">
                <a16:creationId xmlns:a16="http://schemas.microsoft.com/office/drawing/2014/main" id="{F6D56CB8-5048-4B41-8063-FD84E369C48D}"/>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46" y="7937"/>
            <a:ext cx="3186953" cy="1959876"/>
          </a:xfrm>
          <a:prstGeom prst="rect">
            <a:avLst/>
          </a:prstGeom>
        </p:spPr>
      </p:pic>
    </p:spTree>
    <p:extLst>
      <p:ext uri="{BB962C8B-B14F-4D97-AF65-F5344CB8AC3E}">
        <p14:creationId xmlns:p14="http://schemas.microsoft.com/office/powerpoint/2010/main" val="16002732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87699" y="342900"/>
            <a:ext cx="8470901" cy="983696"/>
          </a:xfrm>
        </p:spPr>
        <p:txBody>
          <a:bodyPr>
            <a:normAutofit/>
          </a:bodyPr>
          <a:lstStyle/>
          <a:p>
            <a:pPr algn="r"/>
            <a:r>
              <a:rPr lang="en-GB" sz="4400" b="1" dirty="0"/>
              <a:t>Cognitive Behavioural Therapy</a:t>
            </a:r>
          </a:p>
        </p:txBody>
      </p:sp>
      <p:sp>
        <p:nvSpPr>
          <p:cNvPr id="9" name="Text Placeholder 8"/>
          <p:cNvSpPr>
            <a:spLocks noGrp="1"/>
          </p:cNvSpPr>
          <p:nvPr>
            <p:ph type="body" sz="half" idx="2"/>
          </p:nvPr>
        </p:nvSpPr>
        <p:spPr>
          <a:xfrm>
            <a:off x="839788" y="2057400"/>
            <a:ext cx="10818812" cy="3811588"/>
          </a:xfrm>
        </p:spPr>
        <p:txBody>
          <a:bodyPr>
            <a:normAutofit/>
          </a:bodyPr>
          <a:lstStyle/>
          <a:p>
            <a:endParaRPr lang="en-GB" sz="3200" dirty="0"/>
          </a:p>
        </p:txBody>
      </p:sp>
      <p:sp>
        <p:nvSpPr>
          <p:cNvPr id="4" name="Date Placeholder 3"/>
          <p:cNvSpPr>
            <a:spLocks noGrp="1"/>
          </p:cNvSpPr>
          <p:nvPr>
            <p:ph type="dt" sz="half" idx="10"/>
          </p:nvPr>
        </p:nvSpPr>
        <p:spPr/>
        <p:txBody>
          <a:bodyPr/>
          <a:lstStyle/>
          <a:p>
            <a:r>
              <a:rPr lang="en-US" dirty="0"/>
              <a:t>March 2020</a:t>
            </a:r>
            <a:endParaRPr lang="en-GB" dirty="0"/>
          </a:p>
        </p:txBody>
      </p:sp>
      <p:sp>
        <p:nvSpPr>
          <p:cNvPr id="5" name="Slide Number Placeholder 4"/>
          <p:cNvSpPr>
            <a:spLocks noGrp="1"/>
          </p:cNvSpPr>
          <p:nvPr>
            <p:ph type="sldNum" sz="quarter" idx="12"/>
          </p:nvPr>
        </p:nvSpPr>
        <p:spPr/>
        <p:txBody>
          <a:bodyPr/>
          <a:lstStyle/>
          <a:p>
            <a:fld id="{59780495-CD52-4A72-A83D-568FA86D639C}" type="slidenum">
              <a:rPr lang="en-GB" smtClean="0"/>
              <a:t>4</a:t>
            </a:fld>
            <a:endParaRPr lang="en-GB" dirty="0"/>
          </a:p>
        </p:txBody>
      </p:sp>
      <p:pic>
        <p:nvPicPr>
          <p:cNvPr id="6" name="Picture 5">
            <a:extLst>
              <a:ext uri="{FF2B5EF4-FFF2-40B4-BE49-F238E27FC236}">
                <a16:creationId xmlns:a16="http://schemas.microsoft.com/office/drawing/2014/main" id="{F6D56CB8-5048-4B41-8063-FD84E369C48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6" y="7937"/>
            <a:ext cx="3186953" cy="1959876"/>
          </a:xfrm>
          <a:prstGeom prst="rect">
            <a:avLst/>
          </a:prstGeom>
        </p:spPr>
      </p:pic>
      <p:pic>
        <p:nvPicPr>
          <p:cNvPr id="7" name="Picture 6">
            <a:extLst>
              <a:ext uri="{FF2B5EF4-FFF2-40B4-BE49-F238E27FC236}">
                <a16:creationId xmlns:a16="http://schemas.microsoft.com/office/drawing/2014/main" id="{8F4EE293-43CA-0544-A8BE-E6C39336ABA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250438" y="2010156"/>
            <a:ext cx="7556500" cy="4191000"/>
          </a:xfrm>
          <a:prstGeom prst="rect">
            <a:avLst/>
          </a:prstGeom>
        </p:spPr>
      </p:pic>
    </p:spTree>
    <p:extLst>
      <p:ext uri="{BB962C8B-B14F-4D97-AF65-F5344CB8AC3E}">
        <p14:creationId xmlns:p14="http://schemas.microsoft.com/office/powerpoint/2010/main" val="26404004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87699" y="342900"/>
            <a:ext cx="8470901" cy="983696"/>
          </a:xfrm>
        </p:spPr>
        <p:txBody>
          <a:bodyPr>
            <a:normAutofit/>
          </a:bodyPr>
          <a:lstStyle/>
          <a:p>
            <a:pPr algn="r"/>
            <a:r>
              <a:rPr lang="en-GB" sz="4400" b="1" dirty="0"/>
              <a:t>Mindfulness</a:t>
            </a:r>
          </a:p>
        </p:txBody>
      </p:sp>
      <p:sp>
        <p:nvSpPr>
          <p:cNvPr id="9" name="Text Placeholder 8"/>
          <p:cNvSpPr>
            <a:spLocks noGrp="1"/>
          </p:cNvSpPr>
          <p:nvPr>
            <p:ph type="body" sz="half" idx="2"/>
          </p:nvPr>
        </p:nvSpPr>
        <p:spPr>
          <a:xfrm>
            <a:off x="839788" y="2057400"/>
            <a:ext cx="10818812" cy="4298950"/>
          </a:xfrm>
        </p:spPr>
        <p:txBody>
          <a:bodyPr>
            <a:normAutofit/>
          </a:bodyPr>
          <a:lstStyle/>
          <a:p>
            <a:endParaRPr lang="en-GB" sz="3200" dirty="0"/>
          </a:p>
          <a:p>
            <a:pPr marL="457200" indent="-457200">
              <a:buFont typeface="Arial" panose="020B0604020202020204" pitchFamily="34" charset="0"/>
              <a:buChar char="•"/>
            </a:pPr>
            <a:endParaRPr lang="en-GB" sz="3200" dirty="0"/>
          </a:p>
          <a:p>
            <a:pPr marL="457200" indent="-457200">
              <a:buFont typeface="Arial" panose="020B0604020202020204" pitchFamily="34" charset="0"/>
              <a:buChar char="•"/>
            </a:pPr>
            <a:endParaRPr lang="en-GB" sz="3200" dirty="0"/>
          </a:p>
          <a:p>
            <a:pPr marL="457200" indent="-457200">
              <a:buFont typeface="Arial" panose="020B0604020202020204" pitchFamily="34" charset="0"/>
              <a:buChar char="•"/>
            </a:pPr>
            <a:endParaRPr lang="en-GB" sz="3200" dirty="0"/>
          </a:p>
        </p:txBody>
      </p:sp>
      <p:sp>
        <p:nvSpPr>
          <p:cNvPr id="4" name="Date Placeholder 3"/>
          <p:cNvSpPr>
            <a:spLocks noGrp="1"/>
          </p:cNvSpPr>
          <p:nvPr>
            <p:ph type="dt" sz="half" idx="10"/>
          </p:nvPr>
        </p:nvSpPr>
        <p:spPr/>
        <p:txBody>
          <a:bodyPr/>
          <a:lstStyle/>
          <a:p>
            <a:r>
              <a:rPr lang="en-US" dirty="0"/>
              <a:t>March 2020</a:t>
            </a:r>
            <a:endParaRPr lang="en-GB" dirty="0"/>
          </a:p>
        </p:txBody>
      </p:sp>
      <p:sp>
        <p:nvSpPr>
          <p:cNvPr id="5" name="Slide Number Placeholder 4"/>
          <p:cNvSpPr>
            <a:spLocks noGrp="1"/>
          </p:cNvSpPr>
          <p:nvPr>
            <p:ph type="sldNum" sz="quarter" idx="12"/>
          </p:nvPr>
        </p:nvSpPr>
        <p:spPr/>
        <p:txBody>
          <a:bodyPr/>
          <a:lstStyle/>
          <a:p>
            <a:fld id="{59780495-CD52-4A72-A83D-568FA86D639C}" type="slidenum">
              <a:rPr lang="en-GB" smtClean="0"/>
              <a:t>5</a:t>
            </a:fld>
            <a:endParaRPr lang="en-GB" dirty="0"/>
          </a:p>
        </p:txBody>
      </p:sp>
      <p:pic>
        <p:nvPicPr>
          <p:cNvPr id="6" name="Picture 5">
            <a:extLst>
              <a:ext uri="{FF2B5EF4-FFF2-40B4-BE49-F238E27FC236}">
                <a16:creationId xmlns:a16="http://schemas.microsoft.com/office/drawing/2014/main" id="{F6D56CB8-5048-4B41-8063-FD84E369C48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6" y="7937"/>
            <a:ext cx="3186953" cy="1959876"/>
          </a:xfrm>
          <a:prstGeom prst="rect">
            <a:avLst/>
          </a:prstGeom>
        </p:spPr>
      </p:pic>
      <p:pic>
        <p:nvPicPr>
          <p:cNvPr id="7" name="Picture 6">
            <a:extLst>
              <a:ext uri="{FF2B5EF4-FFF2-40B4-BE49-F238E27FC236}">
                <a16:creationId xmlns:a16="http://schemas.microsoft.com/office/drawing/2014/main" id="{B8EB3430-4C8B-F443-A6F4-E36C27FF1F7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250438" y="1991868"/>
            <a:ext cx="7556500" cy="4191000"/>
          </a:xfrm>
          <a:prstGeom prst="rect">
            <a:avLst/>
          </a:prstGeom>
        </p:spPr>
      </p:pic>
    </p:spTree>
    <p:extLst>
      <p:ext uri="{BB962C8B-B14F-4D97-AF65-F5344CB8AC3E}">
        <p14:creationId xmlns:p14="http://schemas.microsoft.com/office/powerpoint/2010/main" val="39045413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39243" y="365125"/>
            <a:ext cx="7614557" cy="1325563"/>
          </a:xfrm>
        </p:spPr>
        <p:txBody>
          <a:bodyPr>
            <a:normAutofit/>
          </a:bodyPr>
          <a:lstStyle/>
          <a:p>
            <a:pPr algn="r"/>
            <a:r>
              <a:rPr lang="en-GB" b="1" dirty="0"/>
              <a:t>Positive Psychology</a:t>
            </a:r>
          </a:p>
        </p:txBody>
      </p:sp>
      <p:pic>
        <p:nvPicPr>
          <p:cNvPr id="8" name="Content Placeholder 7">
            <a:extLst>
              <a:ext uri="{FF2B5EF4-FFF2-40B4-BE49-F238E27FC236}">
                <a16:creationId xmlns:a16="http://schemas.microsoft.com/office/drawing/2014/main" id="{46A6970C-1007-E241-88FA-938093CAC7B5}"/>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085846" y="1977231"/>
            <a:ext cx="7556500" cy="4191000"/>
          </a:xfrm>
        </p:spPr>
      </p:pic>
      <p:sp>
        <p:nvSpPr>
          <p:cNvPr id="4" name="Date Placeholder 3"/>
          <p:cNvSpPr>
            <a:spLocks noGrp="1"/>
          </p:cNvSpPr>
          <p:nvPr>
            <p:ph type="dt" sz="half" idx="10"/>
          </p:nvPr>
        </p:nvSpPr>
        <p:spPr/>
        <p:txBody>
          <a:bodyPr/>
          <a:lstStyle/>
          <a:p>
            <a:r>
              <a:rPr lang="en-GB" dirty="0"/>
              <a:t>March 2020</a:t>
            </a:r>
          </a:p>
        </p:txBody>
      </p:sp>
      <p:sp>
        <p:nvSpPr>
          <p:cNvPr id="5" name="Slide Number Placeholder 4"/>
          <p:cNvSpPr>
            <a:spLocks noGrp="1"/>
          </p:cNvSpPr>
          <p:nvPr>
            <p:ph type="sldNum" sz="quarter" idx="12"/>
          </p:nvPr>
        </p:nvSpPr>
        <p:spPr/>
        <p:txBody>
          <a:bodyPr/>
          <a:lstStyle/>
          <a:p>
            <a:fld id="{59780495-CD52-4A72-A83D-568FA86D639C}" type="slidenum">
              <a:rPr lang="en-GB" smtClean="0"/>
              <a:t>6</a:t>
            </a:fld>
            <a:endParaRPr lang="en-GB" dirty="0"/>
          </a:p>
        </p:txBody>
      </p:sp>
      <p:pic>
        <p:nvPicPr>
          <p:cNvPr id="6" name="Picture 5">
            <a:extLst>
              <a:ext uri="{FF2B5EF4-FFF2-40B4-BE49-F238E27FC236}">
                <a16:creationId xmlns:a16="http://schemas.microsoft.com/office/drawing/2014/main" id="{F6D56CB8-5048-4B41-8063-FD84E369C48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46" y="7937"/>
            <a:ext cx="3186953" cy="1959876"/>
          </a:xfrm>
          <a:prstGeom prst="rect">
            <a:avLst/>
          </a:prstGeom>
        </p:spPr>
      </p:pic>
    </p:spTree>
    <p:extLst>
      <p:ext uri="{BB962C8B-B14F-4D97-AF65-F5344CB8AC3E}">
        <p14:creationId xmlns:p14="http://schemas.microsoft.com/office/powerpoint/2010/main" val="24614982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87698" y="365125"/>
            <a:ext cx="8166101" cy="1325563"/>
          </a:xfrm>
        </p:spPr>
        <p:txBody>
          <a:bodyPr/>
          <a:lstStyle/>
          <a:p>
            <a:pPr algn="r"/>
            <a:r>
              <a:rPr lang="en-GB" b="1" dirty="0"/>
              <a:t>Limitations</a:t>
            </a:r>
          </a:p>
        </p:txBody>
      </p:sp>
      <p:sp>
        <p:nvSpPr>
          <p:cNvPr id="3" name="Content Placeholder 2"/>
          <p:cNvSpPr>
            <a:spLocks noGrp="1"/>
          </p:cNvSpPr>
          <p:nvPr>
            <p:ph idx="1"/>
          </p:nvPr>
        </p:nvSpPr>
        <p:spPr>
          <a:xfrm>
            <a:off x="838200" y="2047875"/>
            <a:ext cx="10515600" cy="4129087"/>
          </a:xfrm>
        </p:spPr>
        <p:txBody>
          <a:bodyPr/>
          <a:lstStyle/>
          <a:p>
            <a:r>
              <a:rPr lang="en-US" dirty="0"/>
              <a:t>Report is a first step</a:t>
            </a:r>
          </a:p>
          <a:p>
            <a:endParaRPr lang="en-US" dirty="0"/>
          </a:p>
          <a:p>
            <a:r>
              <a:rPr lang="en-US" dirty="0"/>
              <a:t>Limited research in this area </a:t>
            </a:r>
            <a:r>
              <a:rPr lang="en-US" dirty="0" err="1"/>
              <a:t>emphasises</a:t>
            </a:r>
            <a:r>
              <a:rPr lang="en-US" dirty="0"/>
              <a:t> the need to look to other sources of knowledge and to learn from innovative practice and lived experience.</a:t>
            </a:r>
          </a:p>
          <a:p>
            <a:endParaRPr lang="en-GB" dirty="0"/>
          </a:p>
          <a:p>
            <a:r>
              <a:rPr lang="en-GB" dirty="0"/>
              <a:t>Other approaches and </a:t>
            </a:r>
            <a:r>
              <a:rPr lang="en-GB" dirty="0" err="1"/>
              <a:t>blendings</a:t>
            </a:r>
            <a:r>
              <a:rPr lang="en-GB" dirty="0"/>
              <a:t> may be helpful (</a:t>
            </a:r>
            <a:r>
              <a:rPr lang="en-GB" dirty="0" err="1"/>
              <a:t>eg</a:t>
            </a:r>
            <a:r>
              <a:rPr lang="en-GB" dirty="0"/>
              <a:t> counselling, reablement and psycho-educational interventions etc). </a:t>
            </a:r>
          </a:p>
        </p:txBody>
      </p:sp>
      <p:sp>
        <p:nvSpPr>
          <p:cNvPr id="4" name="Date Placeholder 3"/>
          <p:cNvSpPr>
            <a:spLocks noGrp="1"/>
          </p:cNvSpPr>
          <p:nvPr>
            <p:ph type="dt" sz="half" idx="10"/>
          </p:nvPr>
        </p:nvSpPr>
        <p:spPr/>
        <p:txBody>
          <a:bodyPr/>
          <a:lstStyle/>
          <a:p>
            <a:r>
              <a:rPr lang="en-US" dirty="0"/>
              <a:t>March 2020</a:t>
            </a:r>
            <a:endParaRPr lang="en-GB" dirty="0"/>
          </a:p>
        </p:txBody>
      </p:sp>
      <p:sp>
        <p:nvSpPr>
          <p:cNvPr id="5" name="Slide Number Placeholder 4"/>
          <p:cNvSpPr>
            <a:spLocks noGrp="1"/>
          </p:cNvSpPr>
          <p:nvPr>
            <p:ph type="sldNum" sz="quarter" idx="12"/>
          </p:nvPr>
        </p:nvSpPr>
        <p:spPr/>
        <p:txBody>
          <a:bodyPr/>
          <a:lstStyle/>
          <a:p>
            <a:fld id="{59780495-CD52-4A72-A83D-568FA86D639C}" type="slidenum">
              <a:rPr lang="en-GB" smtClean="0"/>
              <a:t>7</a:t>
            </a:fld>
            <a:endParaRPr lang="en-GB" dirty="0"/>
          </a:p>
        </p:txBody>
      </p:sp>
      <p:pic>
        <p:nvPicPr>
          <p:cNvPr id="6" name="Picture 5">
            <a:extLst>
              <a:ext uri="{FF2B5EF4-FFF2-40B4-BE49-F238E27FC236}">
                <a16:creationId xmlns:a16="http://schemas.microsoft.com/office/drawing/2014/main" id="{F6D56CB8-5048-4B41-8063-FD84E369C48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6" y="7937"/>
            <a:ext cx="3186953" cy="1959876"/>
          </a:xfrm>
          <a:prstGeom prst="rect">
            <a:avLst/>
          </a:prstGeom>
        </p:spPr>
      </p:pic>
    </p:spTree>
    <p:extLst>
      <p:ext uri="{BB962C8B-B14F-4D97-AF65-F5344CB8AC3E}">
        <p14:creationId xmlns:p14="http://schemas.microsoft.com/office/powerpoint/2010/main" val="6524141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87698" y="365125"/>
            <a:ext cx="8166101" cy="1325563"/>
          </a:xfrm>
        </p:spPr>
        <p:txBody>
          <a:bodyPr/>
          <a:lstStyle/>
          <a:p>
            <a:pPr algn="r"/>
            <a:r>
              <a:rPr lang="en-GB" b="1" dirty="0"/>
              <a:t>Call to Action</a:t>
            </a:r>
          </a:p>
        </p:txBody>
      </p:sp>
      <p:sp>
        <p:nvSpPr>
          <p:cNvPr id="3" name="Content Placeholder 2"/>
          <p:cNvSpPr>
            <a:spLocks noGrp="1"/>
          </p:cNvSpPr>
          <p:nvPr>
            <p:ph idx="1"/>
          </p:nvPr>
        </p:nvSpPr>
        <p:spPr>
          <a:xfrm>
            <a:off x="838200" y="2047875"/>
            <a:ext cx="10515600" cy="4129087"/>
          </a:xfrm>
        </p:spPr>
        <p:txBody>
          <a:bodyPr/>
          <a:lstStyle/>
          <a:p>
            <a:pPr marL="0" indent="0">
              <a:buNone/>
            </a:pPr>
            <a:r>
              <a:rPr lang="en-US" dirty="0"/>
              <a:t>Using the information in this report, we call for </a:t>
            </a:r>
            <a:r>
              <a:rPr lang="en-US" dirty="0" err="1"/>
              <a:t>organisations</a:t>
            </a:r>
            <a:r>
              <a:rPr lang="en-US" dirty="0"/>
              <a:t> to:</a:t>
            </a:r>
            <a:endParaRPr lang="en-GB" dirty="0"/>
          </a:p>
          <a:p>
            <a:pPr lvl="0" fontAlgn="base"/>
            <a:r>
              <a:rPr lang="en-US" dirty="0"/>
              <a:t>identify which aspects of their work include knowledge of the psychology of loneliness</a:t>
            </a:r>
            <a:endParaRPr lang="en-GB" dirty="0"/>
          </a:p>
          <a:p>
            <a:pPr lvl="0" fontAlgn="base"/>
            <a:r>
              <a:rPr lang="en-US" dirty="0"/>
              <a:t>design future </a:t>
            </a:r>
            <a:r>
              <a:rPr lang="en-US" dirty="0" err="1"/>
              <a:t>programmes</a:t>
            </a:r>
            <a:r>
              <a:rPr lang="en-US" dirty="0"/>
              <a:t> of work to explicitly include psychological approaches to loneliness</a:t>
            </a:r>
            <a:endParaRPr lang="en-GB" dirty="0"/>
          </a:p>
          <a:p>
            <a:pPr lvl="0" fontAlgn="base"/>
            <a:r>
              <a:rPr lang="en-US" dirty="0"/>
              <a:t>evaluate the impact of these </a:t>
            </a:r>
            <a:r>
              <a:rPr lang="en-US" dirty="0" err="1"/>
              <a:t>programmes</a:t>
            </a:r>
            <a:r>
              <a:rPr lang="en-US" dirty="0"/>
              <a:t> on reducing loneliness.</a:t>
            </a:r>
            <a:endParaRPr lang="en-GB" dirty="0"/>
          </a:p>
          <a:p>
            <a:pPr marL="0" indent="0">
              <a:buNone/>
            </a:pPr>
            <a:r>
              <a:rPr lang="en-US" dirty="0"/>
              <a:t>This will help to identify which factors or combination of factors are effective at reducing loneliness, and for whom, and to further develop the evidence base for loneliness interventions. </a:t>
            </a:r>
            <a:endParaRPr lang="en-GB" dirty="0"/>
          </a:p>
          <a:p>
            <a:endParaRPr lang="en-GB" dirty="0"/>
          </a:p>
        </p:txBody>
      </p:sp>
      <p:sp>
        <p:nvSpPr>
          <p:cNvPr id="4" name="Date Placeholder 3"/>
          <p:cNvSpPr>
            <a:spLocks noGrp="1"/>
          </p:cNvSpPr>
          <p:nvPr>
            <p:ph type="dt" sz="half" idx="10"/>
          </p:nvPr>
        </p:nvSpPr>
        <p:spPr/>
        <p:txBody>
          <a:bodyPr/>
          <a:lstStyle/>
          <a:p>
            <a:r>
              <a:rPr lang="en-US" dirty="0"/>
              <a:t>March 2020</a:t>
            </a:r>
            <a:endParaRPr lang="en-GB" dirty="0"/>
          </a:p>
        </p:txBody>
      </p:sp>
      <p:sp>
        <p:nvSpPr>
          <p:cNvPr id="5" name="Slide Number Placeholder 4"/>
          <p:cNvSpPr>
            <a:spLocks noGrp="1"/>
          </p:cNvSpPr>
          <p:nvPr>
            <p:ph type="sldNum" sz="quarter" idx="12"/>
          </p:nvPr>
        </p:nvSpPr>
        <p:spPr/>
        <p:txBody>
          <a:bodyPr/>
          <a:lstStyle/>
          <a:p>
            <a:fld id="{59780495-CD52-4A72-A83D-568FA86D639C}" type="slidenum">
              <a:rPr lang="en-GB" smtClean="0"/>
              <a:t>8</a:t>
            </a:fld>
            <a:endParaRPr lang="en-GB" dirty="0"/>
          </a:p>
        </p:txBody>
      </p:sp>
      <p:pic>
        <p:nvPicPr>
          <p:cNvPr id="6" name="Picture 5">
            <a:extLst>
              <a:ext uri="{FF2B5EF4-FFF2-40B4-BE49-F238E27FC236}">
                <a16:creationId xmlns:a16="http://schemas.microsoft.com/office/drawing/2014/main" id="{F6D56CB8-5048-4B41-8063-FD84E369C48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6" y="7937"/>
            <a:ext cx="3186953" cy="1959876"/>
          </a:xfrm>
          <a:prstGeom prst="rect">
            <a:avLst/>
          </a:prstGeom>
        </p:spPr>
      </p:pic>
    </p:spTree>
    <p:extLst>
      <p:ext uri="{BB962C8B-B14F-4D97-AF65-F5344CB8AC3E}">
        <p14:creationId xmlns:p14="http://schemas.microsoft.com/office/powerpoint/2010/main" val="35533200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343432"/>
        </a:solidFill>
        <a:effectLst/>
      </p:bgPr>
    </p:bg>
    <p:spTree>
      <p:nvGrpSpPr>
        <p:cNvPr id="1" name=""/>
        <p:cNvGrpSpPr/>
        <p:nvPr/>
      </p:nvGrpSpPr>
      <p:grpSpPr>
        <a:xfrm>
          <a:off x="0" y="0"/>
          <a:ext cx="0" cy="0"/>
          <a:chOff x="0" y="0"/>
          <a:chExt cx="0" cy="0"/>
        </a:xfrm>
      </p:grpSpPr>
      <p:sp>
        <p:nvSpPr>
          <p:cNvPr id="6" name="Rectangle 5"/>
          <p:cNvSpPr/>
          <p:nvPr/>
        </p:nvSpPr>
        <p:spPr>
          <a:xfrm>
            <a:off x="0" y="6542843"/>
            <a:ext cx="12192000" cy="315158"/>
          </a:xfrm>
          <a:prstGeom prst="rect">
            <a:avLst/>
          </a:prstGeom>
          <a:solidFill>
            <a:srgbClr val="3434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11" name="Picture 2" descr="https://ellerman.org.uk/assets/images/jef-logo.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815701" y="12791289"/>
            <a:ext cx="583999" cy="137080"/>
          </a:xfrm>
          <a:prstGeom prst="rect">
            <a:avLst/>
          </a:prstGeom>
          <a:noFill/>
          <a:extLst>
            <a:ext uri="{909E8E84-426E-40DD-AFC4-6F175D3DCCD1}">
              <a14:hiddenFill xmlns:a14="http://schemas.microsoft.com/office/drawing/2010/main">
                <a:solidFill>
                  <a:srgbClr val="FFFFFF"/>
                </a:solidFill>
              </a14:hiddenFill>
            </a:ext>
          </a:extLst>
        </p:spPr>
      </p:pic>
      <p:sp>
        <p:nvSpPr>
          <p:cNvPr id="5" name="AutoShape 10" descr="Image result for independent age"/>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dirty="0"/>
          </a:p>
        </p:txBody>
      </p:sp>
      <p:sp>
        <p:nvSpPr>
          <p:cNvPr id="7" name="AutoShape 12" descr="Image result for independent age"/>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dirty="0"/>
          </a:p>
        </p:txBody>
      </p:sp>
      <p:sp>
        <p:nvSpPr>
          <p:cNvPr id="21" name="Slide Number Placeholder 20"/>
          <p:cNvSpPr>
            <a:spLocks noGrp="1"/>
          </p:cNvSpPr>
          <p:nvPr>
            <p:ph type="sldNum" sz="quarter" idx="12"/>
          </p:nvPr>
        </p:nvSpPr>
        <p:spPr/>
        <p:txBody>
          <a:bodyPr/>
          <a:lstStyle/>
          <a:p>
            <a:fld id="{59780495-CD52-4A72-A83D-568FA86D639C}" type="slidenum">
              <a:rPr lang="en-GB" smtClean="0"/>
              <a:t>9</a:t>
            </a:fld>
            <a:endParaRPr lang="en-GB" dirty="0"/>
          </a:p>
        </p:txBody>
      </p:sp>
      <p:sp>
        <p:nvSpPr>
          <p:cNvPr id="3" name="Date Placeholder 2"/>
          <p:cNvSpPr>
            <a:spLocks noGrp="1"/>
          </p:cNvSpPr>
          <p:nvPr>
            <p:ph type="dt" sz="half" idx="10"/>
          </p:nvPr>
        </p:nvSpPr>
        <p:spPr/>
        <p:txBody>
          <a:bodyPr/>
          <a:lstStyle/>
          <a:p>
            <a:r>
              <a:rPr lang="en-US" dirty="0"/>
              <a:t>September 2017 </a:t>
            </a:r>
            <a:endParaRPr lang="en-GB" dirty="0"/>
          </a:p>
        </p:txBody>
      </p:sp>
      <p:sp>
        <p:nvSpPr>
          <p:cNvPr id="14" name="TextBox 13"/>
          <p:cNvSpPr txBox="1"/>
          <p:nvPr/>
        </p:nvSpPr>
        <p:spPr>
          <a:xfrm>
            <a:off x="3864540" y="193786"/>
            <a:ext cx="7419156" cy="769441"/>
          </a:xfrm>
          <a:prstGeom prst="rect">
            <a:avLst/>
          </a:prstGeom>
          <a:noFill/>
        </p:spPr>
        <p:txBody>
          <a:bodyPr wrap="square" rtlCol="0">
            <a:spAutoFit/>
          </a:bodyPr>
          <a:lstStyle/>
          <a:p>
            <a:r>
              <a:rPr lang="en-GB" sz="4400" dirty="0">
                <a:solidFill>
                  <a:schemeClr val="bg1"/>
                </a:solidFill>
              </a:rPr>
              <a:t>Contact Us </a:t>
            </a:r>
          </a:p>
        </p:txBody>
      </p:sp>
      <p:sp>
        <p:nvSpPr>
          <p:cNvPr id="15" name="TextBox 14"/>
          <p:cNvSpPr txBox="1"/>
          <p:nvPr/>
        </p:nvSpPr>
        <p:spPr>
          <a:xfrm>
            <a:off x="1978838" y="1571284"/>
            <a:ext cx="7784460" cy="5078313"/>
          </a:xfrm>
          <a:prstGeom prst="rect">
            <a:avLst/>
          </a:prstGeom>
          <a:noFill/>
        </p:spPr>
        <p:txBody>
          <a:bodyPr wrap="square" rtlCol="0">
            <a:spAutoFit/>
          </a:bodyPr>
          <a:lstStyle/>
          <a:p>
            <a:endParaRPr lang="en-GB" b="1" dirty="0"/>
          </a:p>
          <a:p>
            <a:r>
              <a:rPr lang="en-GB" sz="2400" b="1" dirty="0">
                <a:solidFill>
                  <a:srgbClr val="6FBE44"/>
                </a:solidFill>
              </a:rPr>
              <a:t>Join us</a:t>
            </a:r>
            <a:r>
              <a:rPr lang="en-GB" sz="2400" b="1" dirty="0">
                <a:solidFill>
                  <a:schemeClr val="bg1"/>
                </a:solidFill>
              </a:rPr>
              <a:t> </a:t>
            </a:r>
            <a:r>
              <a:rPr lang="en-GB" sz="2400" b="1" dirty="0">
                <a:solidFill>
                  <a:schemeClr val="bg2"/>
                </a:solidFill>
                <a:hlinkClick r:id="rId4"/>
              </a:rPr>
              <a:t>www.campaigntoendloneliness.org/support-us</a:t>
            </a:r>
            <a:r>
              <a:rPr lang="en-GB" sz="2400" b="1" dirty="0">
                <a:solidFill>
                  <a:schemeClr val="bg2"/>
                </a:solidFill>
              </a:rPr>
              <a:t> </a:t>
            </a:r>
          </a:p>
          <a:p>
            <a:endParaRPr lang="en-GB" sz="2400" b="1" dirty="0"/>
          </a:p>
          <a:p>
            <a:r>
              <a:rPr lang="en-GB" sz="2400" b="1" dirty="0">
                <a:solidFill>
                  <a:srgbClr val="6FBE44"/>
                </a:solidFill>
              </a:rPr>
              <a:t>Twitter </a:t>
            </a:r>
            <a:r>
              <a:rPr lang="en-GB" sz="2400" b="1" dirty="0">
                <a:solidFill>
                  <a:schemeClr val="bg1"/>
                </a:solidFill>
              </a:rPr>
              <a:t>@EndLonelinessUK</a:t>
            </a:r>
          </a:p>
          <a:p>
            <a:endParaRPr lang="en-GB" sz="2400" b="1" dirty="0"/>
          </a:p>
          <a:p>
            <a:r>
              <a:rPr lang="en-GB" sz="2400" b="1" dirty="0">
                <a:solidFill>
                  <a:srgbClr val="6FBE44"/>
                </a:solidFill>
              </a:rPr>
              <a:t>Facebook </a:t>
            </a:r>
            <a:r>
              <a:rPr lang="en-GB" sz="2400" b="1" dirty="0">
                <a:solidFill>
                  <a:schemeClr val="bg2"/>
                </a:solidFill>
              </a:rPr>
              <a:t>@Thecampaigntoendloneliness</a:t>
            </a:r>
          </a:p>
          <a:p>
            <a:endParaRPr lang="en-GB" sz="2400" b="1" dirty="0">
              <a:solidFill>
                <a:srgbClr val="6FBE44"/>
              </a:solidFill>
            </a:endParaRPr>
          </a:p>
          <a:p>
            <a:r>
              <a:rPr lang="en-GB" sz="2400" b="1" dirty="0">
                <a:solidFill>
                  <a:srgbClr val="6FBE44"/>
                </a:solidFill>
              </a:rPr>
              <a:t>Email Us </a:t>
            </a:r>
            <a:r>
              <a:rPr lang="en-GB" sz="2400" b="1" dirty="0">
                <a:solidFill>
                  <a:schemeClr val="bg1"/>
                </a:solidFill>
              </a:rPr>
              <a:t>info@campaigntoendloneliness.org.uk </a:t>
            </a:r>
          </a:p>
          <a:p>
            <a:endParaRPr lang="en-GB" sz="2400" b="1" dirty="0"/>
          </a:p>
          <a:p>
            <a:endParaRPr lang="en-GB" sz="2400" b="1" dirty="0"/>
          </a:p>
          <a:p>
            <a:endParaRPr lang="en-GB" b="1" dirty="0">
              <a:solidFill>
                <a:schemeClr val="bg1"/>
              </a:solidFill>
            </a:endParaRPr>
          </a:p>
          <a:p>
            <a:r>
              <a:rPr lang="en-GB" b="1" dirty="0"/>
              <a:t> </a:t>
            </a:r>
          </a:p>
          <a:p>
            <a:endParaRPr lang="en-GB" b="1" dirty="0"/>
          </a:p>
          <a:p>
            <a:endParaRPr lang="en-GB" b="1" dirty="0"/>
          </a:p>
          <a:p>
            <a:endParaRPr lang="en-GB" b="1" dirty="0"/>
          </a:p>
        </p:txBody>
      </p:sp>
      <p:pic>
        <p:nvPicPr>
          <p:cNvPr id="2" name="Picture 1"/>
          <p:cNvPicPr>
            <a:picLocks noChangeAspect="1"/>
          </p:cNvPicPr>
          <p:nvPr/>
        </p:nvPicPr>
        <p:blipFill rotWithShape="1">
          <a:blip r:embed="rId5" cstate="print">
            <a:extLst>
              <a:ext uri="{28A0092B-C50C-407E-A947-70E740481C1C}">
                <a14:useLocalDpi xmlns:a14="http://schemas.microsoft.com/office/drawing/2010/main" val="0"/>
              </a:ext>
            </a:extLst>
          </a:blip>
          <a:srcRect l="347" t="10355" r="-347" b="18820"/>
          <a:stretch/>
        </p:blipFill>
        <p:spPr>
          <a:xfrm>
            <a:off x="0" y="355170"/>
            <a:ext cx="3654860" cy="1216114"/>
          </a:xfrm>
          <a:prstGeom prst="rect">
            <a:avLst/>
          </a:prstGeom>
        </p:spPr>
      </p:pic>
    </p:spTree>
    <p:extLst>
      <p:ext uri="{BB962C8B-B14F-4D97-AF65-F5344CB8AC3E}">
        <p14:creationId xmlns:p14="http://schemas.microsoft.com/office/powerpoint/2010/main" val="40166771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597</TotalTime>
  <Words>664</Words>
  <Application>Microsoft Office PowerPoint</Application>
  <PresentationFormat>Widescreen</PresentationFormat>
  <Paragraphs>110</Paragraphs>
  <Slides>9</Slides>
  <Notes>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Psychological approaches that show promise  Guy Robertson</vt:lpstr>
      <vt:lpstr>Psychological Approaches</vt:lpstr>
      <vt:lpstr>Overview of Approaches</vt:lpstr>
      <vt:lpstr>Cognitive Behavioural Therapy</vt:lpstr>
      <vt:lpstr>Mindfulness</vt:lpstr>
      <vt:lpstr>Positive Psychology</vt:lpstr>
      <vt:lpstr>Limitations</vt:lpstr>
      <vt:lpstr>Call to Action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Kate Shurety</dc:creator>
  <cp:lastModifiedBy>Kellie Payne</cp:lastModifiedBy>
  <cp:revision>52</cp:revision>
  <cp:lastPrinted>2020-07-13T10:56:30Z</cp:lastPrinted>
  <dcterms:created xsi:type="dcterms:W3CDTF">2019-10-31T09:14:08Z</dcterms:created>
  <dcterms:modified xsi:type="dcterms:W3CDTF">2020-07-15T14:31:51Z</dcterms:modified>
</cp:coreProperties>
</file>