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301" r:id="rId4"/>
    <p:sldId id="302" r:id="rId5"/>
    <p:sldId id="303" r:id="rId6"/>
    <p:sldId id="304" r:id="rId7"/>
    <p:sldId id="305" r:id="rId8"/>
    <p:sldId id="306" r:id="rId9"/>
    <p:sldId id="307" r:id="rId10"/>
    <p:sldId id="308" r:id="rId11"/>
    <p:sldId id="309" r:id="rId12"/>
    <p:sldId id="310" r:id="rId13"/>
    <p:sldId id="311" r:id="rId14"/>
    <p:sldId id="259" r:id="rId15"/>
    <p:sldId id="258" r:id="rId16"/>
    <p:sldId id="294" r:id="rId17"/>
    <p:sldId id="295" r:id="rId18"/>
    <p:sldId id="296" r:id="rId19"/>
    <p:sldId id="297" r:id="rId20"/>
    <p:sldId id="298" r:id="rId21"/>
    <p:sldId id="299" r:id="rId22"/>
    <p:sldId id="300" r:id="rId23"/>
    <p:sldId id="264" r:id="rId24"/>
    <p:sldId id="260" r:id="rId25"/>
    <p:sldId id="261" r:id="rId26"/>
    <p:sldId id="286" r:id="rId27"/>
    <p:sldId id="287" r:id="rId28"/>
    <p:sldId id="288" r:id="rId29"/>
    <p:sldId id="293" r:id="rId30"/>
    <p:sldId id="290" r:id="rId31"/>
    <p:sldId id="291" r:id="rId32"/>
    <p:sldId id="292" r:id="rId33"/>
    <p:sldId id="265" r:id="rId34"/>
    <p:sldId id="262" r:id="rId35"/>
    <p:sldId id="267" r:id="rId36"/>
    <p:sldId id="268" r:id="rId37"/>
    <p:sldId id="269" r:id="rId38"/>
    <p:sldId id="270" r:id="rId39"/>
    <p:sldId id="271" r:id="rId40"/>
    <p:sldId id="272" r:id="rId41"/>
    <p:sldId id="273" r:id="rId42"/>
    <p:sldId id="274" r:id="rId43"/>
    <p:sldId id="275" r:id="rId44"/>
    <p:sldId id="276" r:id="rId45"/>
    <p:sldId id="277" r:id="rId46"/>
    <p:sldId id="278" r:id="rId47"/>
    <p:sldId id="279" r:id="rId48"/>
    <p:sldId id="280" r:id="rId49"/>
    <p:sldId id="281" r:id="rId50"/>
    <p:sldId id="282" r:id="rId51"/>
    <p:sldId id="283" r:id="rId52"/>
    <p:sldId id="285" r:id="rId53"/>
    <p:sldId id="263" r:id="rId54"/>
    <p:sldId id="26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ine billington" initials="c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2-17T16:40:08.071" idx="1">
    <p:pos x="3776" y="1344"/>
    <p:text>not just a 'BIg Lunch' need for controls if encourage neighbours</p:text>
  </p:cm>
  <p:cm authorId="0" dt="2014-02-17T16:40:33.363" idx="2">
    <p:pos x="1323" y="1714"/>
    <p:text>link to above many people come forward in Dec or even final week</p:text>
  </p:cm>
  <p:cm authorId="0" dt="2014-02-17T16:51:52.168" idx="3">
    <p:pos x="3150" y="1038"/>
    <p:text>per guidance - what are the challenges organisers face?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F47E44-0702-45AA-A133-E84C60711A02}" type="datetimeFigureOut">
              <a:rPr lang="en-GB" smtClean="0"/>
              <a:t>24/02/2014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3C1B52-486B-4544-B052-154B938A7F31}" type="slidenum">
              <a:rPr lang="en-GB" smtClean="0"/>
              <a:t>‹#›</a:t>
            </a:fld>
            <a:endParaRPr lang="en-GB"/>
          </a:p>
        </p:txBody>
      </p:sp>
    </p:spTree>
    <p:extLst>
      <p:ext uri="{BB962C8B-B14F-4D97-AF65-F5344CB8AC3E}">
        <p14:creationId xmlns:p14="http://schemas.microsoft.com/office/powerpoint/2010/main" val="3061715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4576B29-898E-44E1-B733-97A56400074E}" type="slidenum">
              <a:rPr lang="en-GB" smtClean="0"/>
              <a:pPr fontAlgn="base">
                <a:spcBef>
                  <a:spcPct val="0"/>
                </a:spcBef>
                <a:spcAft>
                  <a:spcPct val="0"/>
                </a:spcAft>
                <a:defRPr/>
              </a:pPr>
              <a:t>3</a:t>
            </a:fld>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87587E0-6105-4F87-A2AF-13DC3D0B720A}" type="slidenum">
              <a:rPr lang="en-GB" smtClean="0"/>
              <a:pPr fontAlgn="base">
                <a:spcBef>
                  <a:spcPct val="0"/>
                </a:spcBef>
                <a:spcAft>
                  <a:spcPct val="0"/>
                </a:spcAft>
                <a:defRPr/>
              </a:pPr>
              <a:t>12</a:t>
            </a:fld>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ECE2C29-2A44-444D-A5E5-6EEC753CE0AF}" type="slidenum">
              <a:rPr lang="en-GB" smtClean="0"/>
              <a:pPr fontAlgn="base">
                <a:spcBef>
                  <a:spcPct val="0"/>
                </a:spcBef>
                <a:spcAft>
                  <a:spcPct val="0"/>
                </a:spcAft>
                <a:defRPr/>
              </a:pPr>
              <a:t>13</a:t>
            </a:fld>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4484C5-DCA3-42C3-9ECD-833F35585E62}" type="slidenum">
              <a:rPr lang="en-US" smtClean="0"/>
              <a:pPr/>
              <a:t>28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CF27594-4040-4344-B209-566E1D5D7E11}" type="slidenum">
              <a:rPr lang="en-US" smtClean="0"/>
              <a:pPr eaLnBrk="1" hangingPunct="1"/>
              <a:t>35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4B54B6-F972-44A4-A457-73589805CC76}" type="slidenum">
              <a:rPr lang="en-US" smtClean="0"/>
              <a:pPr eaLnBrk="1" hangingPunct="1"/>
              <a:t>37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latin typeface="AdvOT6af9549b"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339BAC3-6429-49BC-BC1C-2642368130C4}" type="slidenum">
              <a:rPr lang="en-US" smtClean="0"/>
              <a:pPr eaLnBrk="1" hangingPunct="1"/>
              <a:t>46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eaLnBrk="1" hangingPunct="1"/>
            <a:r>
              <a:rPr lang="en-GB" smtClean="0"/>
              <a:t>Women’s roles within the family – seen as kin keepers – different to men’s roles. Difference in friendships – women develop over the life course, keep in touch – are men the same or are men’s friendships more context specific – work/sport etc?</a:t>
            </a:r>
            <a:endParaRPr lang="en-US" smtClean="0"/>
          </a:p>
        </p:txBody>
      </p:sp>
      <p:sp>
        <p:nvSpPr>
          <p:cNvPr id="30724"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B71863F-21A1-48D6-ABA1-827FCEFAB47F}" type="slidenum">
              <a:rPr lang="en-US" sz="1200"/>
              <a:pPr algn="r" eaLnBrk="1" hangingPunct="1"/>
              <a:t>51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61B4548-F38F-4B60-96FA-DC8FBA83F17C}" type="slidenum">
              <a:rPr lang="en-GB" smtClean="0"/>
              <a:pPr fontAlgn="base">
                <a:spcBef>
                  <a:spcPct val="0"/>
                </a:spcBef>
                <a:spcAft>
                  <a:spcPct val="0"/>
                </a:spcAft>
                <a:defRPr/>
              </a:pPr>
              <a:t>4</a:t>
            </a:fld>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BDDF20-30A4-4244-B649-A0587F6BD0C3}" type="slidenum">
              <a:rPr lang="en-GB" smtClean="0"/>
              <a:pPr fontAlgn="base">
                <a:spcBef>
                  <a:spcPct val="0"/>
                </a:spcBef>
                <a:spcAft>
                  <a:spcPct val="0"/>
                </a:spcAft>
                <a:defRPr/>
              </a:pPr>
              <a:t>5</a:t>
            </a:fld>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54881E6-1974-4F4A-B528-2611D4F0A97A}" type="slidenum">
              <a:rPr lang="en-GB" smtClean="0"/>
              <a:pPr fontAlgn="base">
                <a:spcBef>
                  <a:spcPct val="0"/>
                </a:spcBef>
                <a:spcAft>
                  <a:spcPct val="0"/>
                </a:spcAft>
                <a:defRPr/>
              </a:pPr>
              <a:t>6</a:t>
            </a:fld>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28676" name="Slide Number Placeholder 3"/>
          <p:cNvSpPr txBox="1">
            <a:spLocks noGrp="1"/>
          </p:cNvSpPr>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8F8D8CA8-AC86-4854-8048-BAF8B434D779}" type="slidenum">
              <a:rPr lang="en-GB" sz="1200" smtClean="0">
                <a:cs typeface="+mn-cs"/>
              </a:rPr>
              <a:pPr algn="r">
                <a:defRPr/>
              </a:pPr>
              <a:t>7</a:t>
            </a:fld>
            <a:endParaRPr lang="en-GB" sz="120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28676" name="Slide Number Placeholder 3"/>
          <p:cNvSpPr txBox="1">
            <a:spLocks noGrp="1"/>
          </p:cNvSpPr>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A039DA8C-8EC3-4D87-AE75-17E1347C0500}" type="slidenum">
              <a:rPr lang="en-GB" sz="1200" smtClean="0">
                <a:cs typeface="+mn-cs"/>
              </a:rPr>
              <a:pPr algn="r">
                <a:defRPr/>
              </a:pPr>
              <a:t>8</a:t>
            </a:fld>
            <a:endParaRPr lang="en-GB" sz="1200"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FA71438-65D2-4261-B215-898DEB07F316}" type="slidenum">
              <a:rPr lang="en-GB" smtClean="0"/>
              <a:pPr fontAlgn="base">
                <a:spcBef>
                  <a:spcPct val="0"/>
                </a:spcBef>
                <a:spcAft>
                  <a:spcPct val="0"/>
                </a:spcAft>
                <a:defRPr/>
              </a:pPr>
              <a:t>9</a:t>
            </a:fld>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28676" name="Slide Number Placeholder 3"/>
          <p:cNvSpPr txBox="1">
            <a:spLocks noGrp="1"/>
          </p:cNvSpPr>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C2C32678-30BA-41A6-AA96-A01FFB1B1821}" type="slidenum">
              <a:rPr lang="en-GB" sz="1200" smtClean="0">
                <a:cs typeface="+mn-cs"/>
              </a:rPr>
              <a:pPr algn="r">
                <a:defRPr/>
              </a:pPr>
              <a:t>10</a:t>
            </a:fld>
            <a:endParaRPr lang="en-GB" sz="1200"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28676" name="Slide Number Placeholder 3"/>
          <p:cNvSpPr txBox="1">
            <a:spLocks noGrp="1"/>
          </p:cNvSpPr>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68E9D6EC-93F0-4623-9E57-3D9FE6DC70FD}" type="slidenum">
              <a:rPr lang="en-GB" sz="1200" smtClean="0">
                <a:cs typeface="+mn-cs"/>
              </a:rPr>
              <a:pPr algn="r">
                <a:defRPr/>
              </a:pPr>
              <a:t>11</a:t>
            </a:fld>
            <a:endParaRPr lang="en-GB" sz="1200"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EB30991-9DD5-4318-ADF5-9FE411A1BC35}" type="datetimeFigureOut">
              <a:rPr lang="en-GB" smtClean="0"/>
              <a:t>24/02/2014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9F97A-5FF7-46FA-AF6B-86D86FC6D130}" type="slidenum">
              <a:rPr lang="en-GB" smtClean="0"/>
              <a:t>‹#›</a:t>
            </a:fld>
            <a:endParaRPr lang="en-GB"/>
          </a:p>
        </p:txBody>
      </p:sp>
    </p:spTree>
    <p:extLst>
      <p:ext uri="{BB962C8B-B14F-4D97-AF65-F5344CB8AC3E}">
        <p14:creationId xmlns:p14="http://schemas.microsoft.com/office/powerpoint/2010/main" val="141601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B30991-9DD5-4318-ADF5-9FE411A1BC35}" type="datetimeFigureOut">
              <a:rPr lang="en-GB" smtClean="0"/>
              <a:t>24/02/2014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9F97A-5FF7-46FA-AF6B-86D86FC6D130}" type="slidenum">
              <a:rPr lang="en-GB" smtClean="0"/>
              <a:t>‹#›</a:t>
            </a:fld>
            <a:endParaRPr lang="en-GB"/>
          </a:p>
        </p:txBody>
      </p:sp>
    </p:spTree>
    <p:extLst>
      <p:ext uri="{BB962C8B-B14F-4D97-AF65-F5344CB8AC3E}">
        <p14:creationId xmlns:p14="http://schemas.microsoft.com/office/powerpoint/2010/main" val="343053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B30991-9DD5-4318-ADF5-9FE411A1BC35}" type="datetimeFigureOut">
              <a:rPr lang="en-GB" smtClean="0"/>
              <a:t>24/02/2014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9F97A-5FF7-46FA-AF6B-86D86FC6D130}" type="slidenum">
              <a:rPr lang="en-GB" smtClean="0"/>
              <a:t>‹#›</a:t>
            </a:fld>
            <a:endParaRPr lang="en-GB"/>
          </a:p>
        </p:txBody>
      </p:sp>
    </p:spTree>
    <p:extLst>
      <p:ext uri="{BB962C8B-B14F-4D97-AF65-F5344CB8AC3E}">
        <p14:creationId xmlns:p14="http://schemas.microsoft.com/office/powerpoint/2010/main" val="3028939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304800" y="1265237"/>
            <a:ext cx="8458200" cy="639763"/>
          </a:xfrm>
          <a:prstGeom prst="rect">
            <a:avLst/>
          </a:prstGeom>
        </p:spPr>
        <p:txBody>
          <a:bodyPr/>
          <a:lstStyle/>
          <a:p>
            <a:pPr lvl="0"/>
            <a:r>
              <a:rPr lang="en-GB" dirty="0" smtClean="0"/>
              <a:t>Click to edit Master text styles</a:t>
            </a:r>
          </a:p>
        </p:txBody>
      </p:sp>
      <p:sp>
        <p:nvSpPr>
          <p:cNvPr id="4" name="Content Placeholder 2"/>
          <p:cNvSpPr>
            <a:spLocks noGrp="1"/>
          </p:cNvSpPr>
          <p:nvPr>
            <p:ph sz="half" idx="10"/>
          </p:nvPr>
        </p:nvSpPr>
        <p:spPr>
          <a:xfrm>
            <a:off x="304800" y="2057400"/>
            <a:ext cx="4038600" cy="4038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p:txBody>
      </p:sp>
      <p:sp>
        <p:nvSpPr>
          <p:cNvPr id="5" name="Content Placeholder 2"/>
          <p:cNvSpPr>
            <a:spLocks noGrp="1"/>
          </p:cNvSpPr>
          <p:nvPr>
            <p:ph sz="half" idx="11"/>
          </p:nvPr>
        </p:nvSpPr>
        <p:spPr>
          <a:xfrm>
            <a:off x="4724400" y="2057400"/>
            <a:ext cx="4038600" cy="4038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p:txBody>
      </p:sp>
      <p:sp>
        <p:nvSpPr>
          <p:cNvPr id="6" name="Slide Number Placeholder 3"/>
          <p:cNvSpPr>
            <a:spLocks noGrp="1"/>
          </p:cNvSpPr>
          <p:nvPr>
            <p:ph type="sldNum" sz="quarter" idx="12"/>
          </p:nvPr>
        </p:nvSpPr>
        <p:spPr/>
        <p:txBody>
          <a:bodyPr/>
          <a:lstStyle>
            <a:lvl1pPr>
              <a:defRPr/>
            </a:lvl1pPr>
          </a:lstStyle>
          <a:p>
            <a:fld id="{E595EEC6-74C8-4832-A425-0BCEDDB4FCCB}" type="slidenum">
              <a:rPr lang="en-US"/>
              <a:pPr/>
              <a:t>‹#›</a:t>
            </a:fld>
            <a:endParaRPr lang="en-US" dirty="0"/>
          </a:p>
        </p:txBody>
      </p:sp>
    </p:spTree>
    <p:extLst>
      <p:ext uri="{BB962C8B-B14F-4D97-AF65-F5344CB8AC3E}">
        <p14:creationId xmlns:p14="http://schemas.microsoft.com/office/powerpoint/2010/main" val="309061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B30991-9DD5-4318-ADF5-9FE411A1BC35}" type="datetimeFigureOut">
              <a:rPr lang="en-GB" smtClean="0"/>
              <a:t>24/02/2014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9F97A-5FF7-46FA-AF6B-86D86FC6D130}" type="slidenum">
              <a:rPr lang="en-GB" smtClean="0"/>
              <a:t>‹#›</a:t>
            </a:fld>
            <a:endParaRPr lang="en-GB"/>
          </a:p>
        </p:txBody>
      </p:sp>
    </p:spTree>
    <p:extLst>
      <p:ext uri="{BB962C8B-B14F-4D97-AF65-F5344CB8AC3E}">
        <p14:creationId xmlns:p14="http://schemas.microsoft.com/office/powerpoint/2010/main" val="193377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B30991-9DD5-4318-ADF5-9FE411A1BC35}" type="datetimeFigureOut">
              <a:rPr lang="en-GB" smtClean="0"/>
              <a:t>24/02/2014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9F97A-5FF7-46FA-AF6B-86D86FC6D130}" type="slidenum">
              <a:rPr lang="en-GB" smtClean="0"/>
              <a:t>‹#›</a:t>
            </a:fld>
            <a:endParaRPr lang="en-GB"/>
          </a:p>
        </p:txBody>
      </p:sp>
    </p:spTree>
    <p:extLst>
      <p:ext uri="{BB962C8B-B14F-4D97-AF65-F5344CB8AC3E}">
        <p14:creationId xmlns:p14="http://schemas.microsoft.com/office/powerpoint/2010/main" val="346592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EB30991-9DD5-4318-ADF5-9FE411A1BC35}" type="datetimeFigureOut">
              <a:rPr lang="en-GB" smtClean="0"/>
              <a:t>24/02/2014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59F97A-5FF7-46FA-AF6B-86D86FC6D130}" type="slidenum">
              <a:rPr lang="en-GB" smtClean="0"/>
              <a:t>‹#›</a:t>
            </a:fld>
            <a:endParaRPr lang="en-GB"/>
          </a:p>
        </p:txBody>
      </p:sp>
    </p:spTree>
    <p:extLst>
      <p:ext uri="{BB962C8B-B14F-4D97-AF65-F5344CB8AC3E}">
        <p14:creationId xmlns:p14="http://schemas.microsoft.com/office/powerpoint/2010/main" val="236817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EB30991-9DD5-4318-ADF5-9FE411A1BC35}" type="datetimeFigureOut">
              <a:rPr lang="en-GB" smtClean="0"/>
              <a:t>24/02/2014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59F97A-5FF7-46FA-AF6B-86D86FC6D130}" type="slidenum">
              <a:rPr lang="en-GB" smtClean="0"/>
              <a:t>‹#›</a:t>
            </a:fld>
            <a:endParaRPr lang="en-GB"/>
          </a:p>
        </p:txBody>
      </p:sp>
    </p:spTree>
    <p:extLst>
      <p:ext uri="{BB962C8B-B14F-4D97-AF65-F5344CB8AC3E}">
        <p14:creationId xmlns:p14="http://schemas.microsoft.com/office/powerpoint/2010/main" val="972922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EB30991-9DD5-4318-ADF5-9FE411A1BC35}" type="datetimeFigureOut">
              <a:rPr lang="en-GB" smtClean="0"/>
              <a:t>24/02/2014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59F97A-5FF7-46FA-AF6B-86D86FC6D130}" type="slidenum">
              <a:rPr lang="en-GB" smtClean="0"/>
              <a:t>‹#›</a:t>
            </a:fld>
            <a:endParaRPr lang="en-GB"/>
          </a:p>
        </p:txBody>
      </p:sp>
    </p:spTree>
    <p:extLst>
      <p:ext uri="{BB962C8B-B14F-4D97-AF65-F5344CB8AC3E}">
        <p14:creationId xmlns:p14="http://schemas.microsoft.com/office/powerpoint/2010/main" val="137119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30991-9DD5-4318-ADF5-9FE411A1BC35}" type="datetimeFigureOut">
              <a:rPr lang="en-GB" smtClean="0"/>
              <a:t>24/02/2014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59F97A-5FF7-46FA-AF6B-86D86FC6D130}" type="slidenum">
              <a:rPr lang="en-GB" smtClean="0"/>
              <a:t>‹#›</a:t>
            </a:fld>
            <a:endParaRPr lang="en-GB"/>
          </a:p>
        </p:txBody>
      </p:sp>
    </p:spTree>
    <p:extLst>
      <p:ext uri="{BB962C8B-B14F-4D97-AF65-F5344CB8AC3E}">
        <p14:creationId xmlns:p14="http://schemas.microsoft.com/office/powerpoint/2010/main" val="110465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30991-9DD5-4318-ADF5-9FE411A1BC35}" type="datetimeFigureOut">
              <a:rPr lang="en-GB" smtClean="0"/>
              <a:t>24/02/2014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59F97A-5FF7-46FA-AF6B-86D86FC6D130}" type="slidenum">
              <a:rPr lang="en-GB" smtClean="0"/>
              <a:t>‹#›</a:t>
            </a:fld>
            <a:endParaRPr lang="en-GB"/>
          </a:p>
        </p:txBody>
      </p:sp>
    </p:spTree>
    <p:extLst>
      <p:ext uri="{BB962C8B-B14F-4D97-AF65-F5344CB8AC3E}">
        <p14:creationId xmlns:p14="http://schemas.microsoft.com/office/powerpoint/2010/main" val="28942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30991-9DD5-4318-ADF5-9FE411A1BC35}" type="datetimeFigureOut">
              <a:rPr lang="en-GB" smtClean="0"/>
              <a:t>24/02/2014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59F97A-5FF7-46FA-AF6B-86D86FC6D130}" type="slidenum">
              <a:rPr lang="en-GB" smtClean="0"/>
              <a:t>‹#›</a:t>
            </a:fld>
            <a:endParaRPr lang="en-GB"/>
          </a:p>
        </p:txBody>
      </p:sp>
    </p:spTree>
    <p:extLst>
      <p:ext uri="{BB962C8B-B14F-4D97-AF65-F5344CB8AC3E}">
        <p14:creationId xmlns:p14="http://schemas.microsoft.com/office/powerpoint/2010/main" val="1940166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30991-9DD5-4318-ADF5-9FE411A1BC35}" type="datetimeFigureOut">
              <a:rPr lang="en-GB" smtClean="0"/>
              <a:t>24/02/2014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9F97A-5FF7-46FA-AF6B-86D86FC6D130}" type="slidenum">
              <a:rPr lang="en-GB" smtClean="0"/>
              <a:t>‹#›</a:t>
            </a:fld>
            <a:endParaRPr lang="en-GB"/>
          </a:p>
        </p:txBody>
      </p:sp>
    </p:spTree>
    <p:extLst>
      <p:ext uri="{BB962C8B-B14F-4D97-AF65-F5344CB8AC3E}">
        <p14:creationId xmlns:p14="http://schemas.microsoft.com/office/powerpoint/2010/main" val="3289466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video" Target="file:///\\localhost\Users\shona\Downloads\Cope%20Campaign_Barbara_short_edit.mp4" TargetMode="Externa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21.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hyperlink" Target="http://usir.salford.ac.uk/12873/"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hyperlink" Target="http://usir.salford.ac.uk/12871/"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52.xml.rels><?xml version="1.0" encoding="UTF-8" standalone="yes"?>
<Relationships xmlns="http://schemas.openxmlformats.org/package/2006/relationships"><Relationship Id="rId3" Type="http://schemas.openxmlformats.org/officeDocument/2006/relationships/hyperlink" Target="http://usir.salford.ac.uk/15823/"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hyperlink" Target="http://www.statistics.gov.uk/articles/population_trends/11-poptrends141-hirst.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clipartpal.com/clipart_pd/holiday/christmas/holly2.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5727700"/>
            <a:ext cx="9132887"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6" descr="CELlog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190" y="816634"/>
            <a:ext cx="3110631" cy="190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310355" y="2996952"/>
            <a:ext cx="8534400"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1800"/>
              </a:spcAft>
            </a:pPr>
            <a:r>
              <a:rPr lang="en-GB" sz="4300" b="1" dirty="0" smtClean="0"/>
              <a:t>Understanding Loneliness: </a:t>
            </a:r>
            <a:r>
              <a:rPr lang="en-GB" sz="4300" b="1" i="1" dirty="0" smtClean="0"/>
              <a:t>The Challenge of Christmas</a:t>
            </a:r>
            <a:endParaRPr lang="en-GB" sz="4300" b="1" dirty="0" smtClean="0"/>
          </a:p>
          <a:p>
            <a:pPr algn="ctr">
              <a:spcAft>
                <a:spcPts val="1800"/>
              </a:spcAft>
            </a:pPr>
            <a:r>
              <a:rPr lang="en-GB" sz="3600" b="1" dirty="0" smtClean="0"/>
              <a:t>25 February 2014</a:t>
            </a:r>
            <a:endParaRPr lang="en-GB" sz="3600" dirty="0"/>
          </a:p>
        </p:txBody>
      </p:sp>
      <p:sp>
        <p:nvSpPr>
          <p:cNvPr id="7" name="TextBox 6"/>
          <p:cNvSpPr txBox="1"/>
          <p:nvPr/>
        </p:nvSpPr>
        <p:spPr>
          <a:xfrm>
            <a:off x="179512" y="6077406"/>
            <a:ext cx="6984056" cy="430887"/>
          </a:xfrm>
          <a:prstGeom prst="rect">
            <a:avLst/>
          </a:prstGeom>
          <a:noFill/>
        </p:spPr>
        <p:txBody>
          <a:bodyPr wrap="square" rtlCol="0">
            <a:spAutoFit/>
          </a:bodyPr>
          <a:lstStyle/>
          <a:p>
            <a:r>
              <a:rPr lang="en-GB" sz="2200" dirty="0" smtClean="0">
                <a:latin typeface="LayarBahtera Doomsday Condensed" pitchFamily="34" charset="0"/>
              </a:rPr>
              <a:t>#</a:t>
            </a:r>
            <a:r>
              <a:rPr lang="en-GB" sz="2200" dirty="0" err="1" smtClean="0">
                <a:latin typeface="LayarBahtera Doomsday Condensed" pitchFamily="34" charset="0"/>
              </a:rPr>
              <a:t>ChristmasAlone</a:t>
            </a:r>
            <a:r>
              <a:rPr lang="en-GB" sz="2200" dirty="0" smtClean="0">
                <a:latin typeface="LayarBahtera Doomsday Condensed" pitchFamily="34" charset="0"/>
              </a:rPr>
              <a:t> / @</a:t>
            </a:r>
            <a:r>
              <a:rPr lang="en-GB" sz="2200" dirty="0" err="1" smtClean="0">
                <a:latin typeface="LayarBahtera Doomsday Condensed" pitchFamily="34" charset="0"/>
              </a:rPr>
              <a:t>EndLonelinessUK</a:t>
            </a:r>
            <a:r>
              <a:rPr lang="en-GB" sz="2200" dirty="0" smtClean="0">
                <a:latin typeface="LayarBahtera Doomsday Condensed" pitchFamily="34" charset="0"/>
              </a:rPr>
              <a:t> / @</a:t>
            </a:r>
            <a:r>
              <a:rPr lang="en-GB" sz="2200" dirty="0" err="1" smtClean="0">
                <a:latin typeface="LayarBahtera Doomsday Condensed" pitchFamily="34" charset="0"/>
              </a:rPr>
              <a:t>IndependentAge</a:t>
            </a:r>
            <a:endParaRPr lang="en-GB" sz="2200" dirty="0">
              <a:latin typeface="LayarBahtera Doomsday Condensed" pitchFamily="34" charset="0"/>
            </a:endParaRPr>
          </a:p>
        </p:txBody>
      </p:sp>
      <p:pic>
        <p:nvPicPr>
          <p:cNvPr id="1026" name="Picture 2" descr="S:\PROGRAMMES\FULFILLING POTENTIAL\Campaign to End Loneliness\CtEL - all files\COMMUNICATIONS\Logos and Design\Campaign partner logos\Independent age\IA logo Nov 20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166806"/>
            <a:ext cx="3963630" cy="120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0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5729288"/>
            <a:ext cx="9123362"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Title 6"/>
          <p:cNvSpPr>
            <a:spLocks noGrp="1"/>
          </p:cNvSpPr>
          <p:nvPr>
            <p:ph type="title" idx="4294967295"/>
          </p:nvPr>
        </p:nvSpPr>
        <p:spPr>
          <a:xfrm>
            <a:off x="468313" y="304800"/>
            <a:ext cx="8229600" cy="1143000"/>
          </a:xfrm>
        </p:spPr>
        <p:txBody>
          <a:bodyPr/>
          <a:lstStyle/>
          <a:p>
            <a:pPr algn="l"/>
            <a:r>
              <a:rPr lang="en-GB" sz="2800" b="1" dirty="0" smtClean="0"/>
              <a:t>What is the Campaign to End Loneliness?</a:t>
            </a:r>
          </a:p>
        </p:txBody>
      </p:sp>
      <p:sp>
        <p:nvSpPr>
          <p:cNvPr id="3076" name="Content Placeholder 7"/>
          <p:cNvSpPr>
            <a:spLocks noGrp="1"/>
          </p:cNvSpPr>
          <p:nvPr>
            <p:ph idx="4294967295"/>
          </p:nvPr>
        </p:nvSpPr>
        <p:spPr>
          <a:xfrm>
            <a:off x="468313" y="1295400"/>
            <a:ext cx="8229600" cy="4191000"/>
          </a:xfrm>
        </p:spPr>
        <p:txBody>
          <a:bodyPr/>
          <a:lstStyle/>
          <a:p>
            <a:pPr>
              <a:spcBef>
                <a:spcPts val="1200"/>
              </a:spcBef>
              <a:spcAft>
                <a:spcPts val="600"/>
              </a:spcAft>
              <a:buFont typeface="Arial" charset="0"/>
              <a:buChar char="•"/>
              <a:defRPr/>
            </a:pPr>
            <a:r>
              <a:rPr lang="en-GB" sz="2000" dirty="0" smtClean="0"/>
              <a:t>A network of national, regional and local organisations and people working together through community action , good practice , research and policy to create the right conditions to reduce loneliness in later life. </a:t>
            </a:r>
          </a:p>
          <a:p>
            <a:pPr marL="0" indent="0">
              <a:spcBef>
                <a:spcPts val="1200"/>
              </a:spcBef>
              <a:spcAft>
                <a:spcPts val="600"/>
              </a:spcAft>
              <a:buFont typeface="Arial" charset="0"/>
              <a:buNone/>
              <a:defRPr/>
            </a:pPr>
            <a:r>
              <a:rPr lang="en-GB" sz="2000" dirty="0" smtClean="0"/>
              <a:t>We aim:</a:t>
            </a:r>
          </a:p>
          <a:p>
            <a:pPr>
              <a:spcBef>
                <a:spcPts val="1200"/>
              </a:spcBef>
              <a:spcAft>
                <a:spcPts val="600"/>
              </a:spcAft>
              <a:defRPr/>
            </a:pPr>
            <a:r>
              <a:rPr lang="en-GB" sz="2000" dirty="0" smtClean="0"/>
              <a:t>To improve </a:t>
            </a:r>
            <a:r>
              <a:rPr lang="en-GB" sz="2000" dirty="0"/>
              <a:t>the quality and quantity of services that tackle loneliness amongst older </a:t>
            </a:r>
            <a:r>
              <a:rPr lang="en-GB" sz="2000" dirty="0" smtClean="0"/>
              <a:t>people</a:t>
            </a:r>
            <a:endParaRPr lang="en-GB" sz="2000" dirty="0"/>
          </a:p>
          <a:p>
            <a:pPr>
              <a:spcBef>
                <a:spcPts val="1200"/>
              </a:spcBef>
              <a:spcAft>
                <a:spcPts val="600"/>
              </a:spcAft>
              <a:defRPr/>
            </a:pPr>
            <a:r>
              <a:rPr lang="en-GB" sz="2000" dirty="0" smtClean="0"/>
              <a:t>To improve </a:t>
            </a:r>
            <a:r>
              <a:rPr lang="en-GB" sz="2000" dirty="0"/>
              <a:t>the commissioning of services that really work in combatting </a:t>
            </a:r>
            <a:r>
              <a:rPr lang="en-GB" sz="2000" dirty="0" smtClean="0"/>
              <a:t>loneliness</a:t>
            </a:r>
            <a:endParaRPr lang="en-GB" sz="2000" dirty="0"/>
          </a:p>
          <a:p>
            <a:pPr>
              <a:spcBef>
                <a:spcPts val="1200"/>
              </a:spcBef>
              <a:spcAft>
                <a:spcPts val="600"/>
              </a:spcAft>
              <a:defRPr/>
            </a:pPr>
            <a:r>
              <a:rPr lang="en-GB" sz="2000" dirty="0" smtClean="0"/>
              <a:t>To ensure </a:t>
            </a:r>
            <a:r>
              <a:rPr lang="en-GB" sz="2000" dirty="0"/>
              <a:t>that the best services are replicated, and the evidence base is built</a:t>
            </a:r>
          </a:p>
          <a:p>
            <a:pPr>
              <a:spcBef>
                <a:spcPct val="0"/>
              </a:spcBef>
              <a:spcAft>
                <a:spcPts val="600"/>
              </a:spcAft>
              <a:buFont typeface="Arial" charset="0"/>
              <a:buChar char="•"/>
              <a:defRPr/>
            </a:pPr>
            <a:endParaRPr lang="en-GB" sz="2000" dirty="0" smtClean="0"/>
          </a:p>
          <a:p>
            <a:pPr>
              <a:spcBef>
                <a:spcPct val="0"/>
              </a:spcBef>
              <a:spcAft>
                <a:spcPts val="600"/>
              </a:spcAft>
              <a:buFont typeface="Arial" charset="0"/>
              <a:buChar char="•"/>
              <a:defRPr/>
            </a:pPr>
            <a:endParaRPr lang="en-GB" sz="2000" dirty="0" smtClean="0"/>
          </a:p>
        </p:txBody>
      </p:sp>
    </p:spTree>
    <p:extLst>
      <p:ext uri="{BB962C8B-B14F-4D97-AF65-F5344CB8AC3E}">
        <p14:creationId xmlns:p14="http://schemas.microsoft.com/office/powerpoint/2010/main" val="3106091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5"/>
          <p:cNvSpPr txBox="1">
            <a:spLocks noChangeArrowheads="1"/>
          </p:cNvSpPr>
          <p:nvPr/>
        </p:nvSpPr>
        <p:spPr bwMode="auto">
          <a:xfrm>
            <a:off x="5334000" y="63246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lvl="1" algn="r" eaLnBrk="1" hangingPunct="1">
              <a:spcBef>
                <a:spcPct val="50000"/>
              </a:spcBef>
            </a:pPr>
            <a:r>
              <a:rPr lang="en-US" sz="2000">
                <a:solidFill>
                  <a:schemeClr val="bg1"/>
                </a:solidFill>
                <a:ea typeface="ＭＳ Ｐゴシック" pitchFamily="34" charset="-128"/>
              </a:rPr>
              <a:t>www.campaigntoendloneliness.org.uk</a:t>
            </a:r>
            <a:endParaRPr lang="en-US" sz="2000">
              <a:ea typeface="ＭＳ Ｐゴシック" pitchFamily="34" charset="-128"/>
            </a:endParaRPr>
          </a:p>
        </p:txBody>
      </p:sp>
      <p:sp>
        <p:nvSpPr>
          <p:cNvPr id="13315" name="TextBox 5"/>
          <p:cNvSpPr txBox="1">
            <a:spLocks noChangeArrowheads="1"/>
          </p:cNvSpPr>
          <p:nvPr/>
        </p:nvSpPr>
        <p:spPr bwMode="auto">
          <a:xfrm>
            <a:off x="835819" y="1628800"/>
            <a:ext cx="75438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ts val="1200"/>
              </a:spcBef>
              <a:spcAft>
                <a:spcPts val="600"/>
              </a:spcAft>
              <a:buFont typeface="Arial" charset="0"/>
              <a:buNone/>
              <a:defRPr/>
            </a:pPr>
            <a:r>
              <a:rPr lang="en-GB" sz="2800" dirty="0" smtClean="0"/>
              <a:t>Three main areas of work</a:t>
            </a:r>
            <a:r>
              <a:rPr lang="en-GB" sz="2800" dirty="0" smtClean="0"/>
              <a:t>:</a:t>
            </a:r>
            <a:endParaRPr lang="en-GB" sz="2800" dirty="0" smtClean="0"/>
          </a:p>
          <a:p>
            <a:pPr marL="342900" indent="-342900">
              <a:spcBef>
                <a:spcPts val="1200"/>
              </a:spcBef>
              <a:spcAft>
                <a:spcPts val="600"/>
              </a:spcAft>
              <a:buFont typeface="Arial" pitchFamily="34" charset="0"/>
              <a:buChar char="•"/>
              <a:defRPr/>
            </a:pPr>
            <a:r>
              <a:rPr lang="en-GB" sz="2800" dirty="0" smtClean="0"/>
              <a:t>Building and sharing the </a:t>
            </a:r>
            <a:r>
              <a:rPr lang="en-GB" sz="2800" dirty="0" smtClean="0"/>
              <a:t>evidence</a:t>
            </a:r>
            <a:endParaRPr lang="en-GB" sz="2800" dirty="0" smtClean="0"/>
          </a:p>
          <a:p>
            <a:pPr marL="342900" indent="-342900">
              <a:spcBef>
                <a:spcPts val="1200"/>
              </a:spcBef>
              <a:spcAft>
                <a:spcPts val="600"/>
              </a:spcAft>
              <a:buFont typeface="Arial" pitchFamily="34" charset="0"/>
              <a:buChar char="•"/>
              <a:defRPr/>
            </a:pPr>
            <a:r>
              <a:rPr lang="en-GB" sz="2800" dirty="0" smtClean="0"/>
              <a:t>Campaigning</a:t>
            </a:r>
            <a:endParaRPr lang="en-GB" sz="2800" dirty="0"/>
          </a:p>
          <a:p>
            <a:pPr marL="342900" indent="-342900">
              <a:spcBef>
                <a:spcPts val="1200"/>
              </a:spcBef>
              <a:spcAft>
                <a:spcPts val="600"/>
              </a:spcAft>
              <a:buFont typeface="Arial" pitchFamily="34" charset="0"/>
              <a:buChar char="•"/>
              <a:defRPr/>
            </a:pPr>
            <a:r>
              <a:rPr lang="en-GB" sz="2800" dirty="0" smtClean="0"/>
              <a:t>Sharing </a:t>
            </a:r>
            <a:r>
              <a:rPr lang="en-GB" sz="2800" dirty="0" smtClean="0"/>
              <a:t>resources </a:t>
            </a:r>
            <a:r>
              <a:rPr lang="en-GB" sz="2800" dirty="0" smtClean="0"/>
              <a:t>and learning together</a:t>
            </a:r>
            <a:endParaRPr lang="en-GB" sz="2800" dirty="0"/>
          </a:p>
          <a:p>
            <a:pPr marL="342900" indent="-342900">
              <a:spcAft>
                <a:spcPts val="600"/>
              </a:spcAft>
              <a:buFont typeface="Arial" pitchFamily="34" charset="0"/>
              <a:buChar char="•"/>
              <a:defRPr/>
            </a:pPr>
            <a:endParaRPr lang="en-GB" sz="2000" dirty="0" smtClean="0"/>
          </a:p>
        </p:txBody>
      </p:sp>
      <p:pic>
        <p:nvPicPr>
          <p:cNvPr id="471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 y="5729288"/>
            <a:ext cx="9123362"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9" name="Rectangle 7"/>
          <p:cNvSpPr>
            <a:spLocks noGrp="1"/>
          </p:cNvSpPr>
          <p:nvPr>
            <p:ph type="title" idx="4294967295"/>
          </p:nvPr>
        </p:nvSpPr>
        <p:spPr>
          <a:xfrm>
            <a:off x="467544" y="404664"/>
            <a:ext cx="7391400" cy="792162"/>
          </a:xfrm>
        </p:spPr>
        <p:txBody>
          <a:bodyPr/>
          <a:lstStyle/>
          <a:p>
            <a:pPr algn="l"/>
            <a:r>
              <a:rPr lang="en-GB" sz="2800" b="1" dirty="0" smtClean="0"/>
              <a:t>What does the Campaign to End Loneliness do?</a:t>
            </a:r>
          </a:p>
        </p:txBody>
      </p:sp>
    </p:spTree>
    <p:extLst>
      <p:ext uri="{BB962C8B-B14F-4D97-AF65-F5344CB8AC3E}">
        <p14:creationId xmlns:p14="http://schemas.microsoft.com/office/powerpoint/2010/main" val="3757927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5"/>
          <p:cNvSpPr txBox="1">
            <a:spLocks noChangeArrowheads="1"/>
          </p:cNvSpPr>
          <p:nvPr/>
        </p:nvSpPr>
        <p:spPr bwMode="auto">
          <a:xfrm>
            <a:off x="5334000" y="63246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lvl="1" algn="r" eaLnBrk="1" hangingPunct="1">
              <a:spcBef>
                <a:spcPct val="50000"/>
              </a:spcBef>
            </a:pPr>
            <a:r>
              <a:rPr lang="en-US" sz="2000">
                <a:solidFill>
                  <a:schemeClr val="bg1"/>
                </a:solidFill>
                <a:ea typeface="ＭＳ Ｐゴシック" pitchFamily="34" charset="-128"/>
              </a:rPr>
              <a:t>www.campaigntoendloneliness.org.uk</a:t>
            </a:r>
            <a:endParaRPr lang="en-US" sz="2000">
              <a:ea typeface="ＭＳ Ｐゴシック" pitchFamily="34" charset="-128"/>
            </a:endParaRPr>
          </a:p>
        </p:txBody>
      </p:sp>
      <p:sp>
        <p:nvSpPr>
          <p:cNvPr id="13315" name="TextBox 5"/>
          <p:cNvSpPr txBox="1">
            <a:spLocks noChangeArrowheads="1"/>
          </p:cNvSpPr>
          <p:nvPr/>
        </p:nvSpPr>
        <p:spPr bwMode="auto">
          <a:xfrm>
            <a:off x="696913" y="968375"/>
            <a:ext cx="7772400"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ts val="1200"/>
              </a:spcBef>
              <a:spcAft>
                <a:spcPts val="600"/>
              </a:spcAft>
              <a:buFont typeface="Arial" pitchFamily="34" charset="0"/>
              <a:buChar char="•"/>
            </a:pPr>
            <a:endParaRPr lang="en-GB" sz="2400" dirty="0"/>
          </a:p>
          <a:p>
            <a:pPr>
              <a:spcBef>
                <a:spcPts val="1200"/>
              </a:spcBef>
              <a:spcAft>
                <a:spcPts val="600"/>
              </a:spcAft>
              <a:buFont typeface="Arial" pitchFamily="34" charset="0"/>
              <a:buChar char="•"/>
            </a:pPr>
            <a:r>
              <a:rPr lang="en-GB" sz="2400" dirty="0"/>
              <a:t>Ending the isolation of loneliness services</a:t>
            </a:r>
            <a:r>
              <a:rPr lang="en-GB" sz="2400" dirty="0" smtClean="0"/>
              <a:t>!</a:t>
            </a:r>
            <a:endParaRPr lang="en-GB" sz="2400" dirty="0"/>
          </a:p>
          <a:p>
            <a:pPr>
              <a:spcBef>
                <a:spcPts val="1200"/>
              </a:spcBef>
              <a:spcAft>
                <a:spcPts val="600"/>
              </a:spcAft>
              <a:buFont typeface="Arial" pitchFamily="34" charset="0"/>
              <a:buChar char="•"/>
            </a:pPr>
            <a:r>
              <a:rPr lang="en-GB" sz="2400" dirty="0"/>
              <a:t>Sharing the research, and how it can be put into </a:t>
            </a:r>
            <a:r>
              <a:rPr lang="en-GB" sz="2400" dirty="0" smtClean="0"/>
              <a:t>practice</a:t>
            </a:r>
            <a:endParaRPr lang="en-GB" sz="2400" dirty="0"/>
          </a:p>
          <a:p>
            <a:pPr>
              <a:spcBef>
                <a:spcPts val="1200"/>
              </a:spcBef>
              <a:spcAft>
                <a:spcPts val="600"/>
              </a:spcAft>
              <a:buFont typeface="Arial" pitchFamily="34" charset="0"/>
              <a:buChar char="•"/>
            </a:pPr>
            <a:r>
              <a:rPr lang="en-GB" sz="2400" dirty="0"/>
              <a:t>Linking people up across the </a:t>
            </a:r>
            <a:r>
              <a:rPr lang="en-GB" sz="2400" dirty="0" smtClean="0"/>
              <a:t>country</a:t>
            </a:r>
            <a:endParaRPr lang="en-GB" sz="2400" dirty="0"/>
          </a:p>
          <a:p>
            <a:pPr>
              <a:spcBef>
                <a:spcPts val="1200"/>
              </a:spcBef>
              <a:spcAft>
                <a:spcPts val="600"/>
              </a:spcAft>
              <a:buFont typeface="Arial" pitchFamily="34" charset="0"/>
              <a:buChar char="•"/>
            </a:pPr>
            <a:r>
              <a:rPr lang="en-GB" sz="2400" dirty="0"/>
              <a:t>Working to develop new measures </a:t>
            </a:r>
          </a:p>
          <a:p>
            <a:pPr>
              <a:spcBef>
                <a:spcPts val="1200"/>
              </a:spcBef>
              <a:spcAft>
                <a:spcPts val="600"/>
              </a:spcAft>
              <a:buFont typeface="Arial" pitchFamily="34" charset="0"/>
              <a:buChar char="•"/>
            </a:pPr>
            <a:r>
              <a:rPr lang="en-GB" sz="2400" dirty="0"/>
              <a:t>Workshops </a:t>
            </a:r>
            <a:r>
              <a:rPr lang="en-GB" sz="2400" dirty="0" smtClean="0"/>
              <a:t>like </a:t>
            </a:r>
            <a:r>
              <a:rPr lang="en-GB" sz="2400" dirty="0"/>
              <a:t>today: our </a:t>
            </a:r>
            <a:r>
              <a:rPr lang="en-GB" sz="2400" i="1" dirty="0"/>
              <a:t>Understanding Loneliness </a:t>
            </a:r>
            <a:r>
              <a:rPr lang="en-GB" sz="2400" dirty="0"/>
              <a:t>series</a:t>
            </a:r>
          </a:p>
          <a:p>
            <a:pPr>
              <a:spcAft>
                <a:spcPts val="600"/>
              </a:spcAft>
              <a:buFont typeface="Arial" pitchFamily="34" charset="0"/>
              <a:buChar char="•"/>
            </a:pPr>
            <a:endParaRPr lang="en-GB" sz="2000" dirty="0"/>
          </a:p>
          <a:p>
            <a:pPr>
              <a:spcAft>
                <a:spcPts val="600"/>
              </a:spcAft>
            </a:pPr>
            <a:endParaRPr lang="en-GB" sz="2200" dirty="0"/>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5729288"/>
            <a:ext cx="9123362"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Rectangle 7"/>
          <p:cNvSpPr>
            <a:spLocks noGrp="1"/>
          </p:cNvSpPr>
          <p:nvPr>
            <p:ph type="title" idx="4294967295"/>
          </p:nvPr>
        </p:nvSpPr>
        <p:spPr>
          <a:xfrm>
            <a:off x="467544" y="476672"/>
            <a:ext cx="7391400" cy="792162"/>
          </a:xfrm>
        </p:spPr>
        <p:txBody>
          <a:bodyPr/>
          <a:lstStyle/>
          <a:p>
            <a:pPr algn="l"/>
            <a:r>
              <a:rPr lang="en-GB" sz="2800" b="1" dirty="0" smtClean="0"/>
              <a:t>Sharing resources: Our Learning Network</a:t>
            </a:r>
          </a:p>
        </p:txBody>
      </p:sp>
    </p:spTree>
    <p:extLst>
      <p:ext uri="{BB962C8B-B14F-4D97-AF65-F5344CB8AC3E}">
        <p14:creationId xmlns:p14="http://schemas.microsoft.com/office/powerpoint/2010/main" val="1858506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5729288"/>
            <a:ext cx="9123362"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itle 6"/>
          <p:cNvSpPr>
            <a:spLocks noGrp="1"/>
          </p:cNvSpPr>
          <p:nvPr>
            <p:ph type="title"/>
          </p:nvPr>
        </p:nvSpPr>
        <p:spPr>
          <a:xfrm>
            <a:off x="467519" y="188640"/>
            <a:ext cx="8229600" cy="1143000"/>
          </a:xfrm>
        </p:spPr>
        <p:txBody>
          <a:bodyPr/>
          <a:lstStyle/>
          <a:p>
            <a:pPr algn="l"/>
            <a:r>
              <a:rPr lang="en-GB" sz="2800" b="1" dirty="0" smtClean="0"/>
              <a:t>Today’s challenge</a:t>
            </a:r>
          </a:p>
        </p:txBody>
      </p:sp>
      <p:sp>
        <p:nvSpPr>
          <p:cNvPr id="15364" name="Content Placeholder 7"/>
          <p:cNvSpPr>
            <a:spLocks noGrp="1"/>
          </p:cNvSpPr>
          <p:nvPr>
            <p:ph idx="1"/>
          </p:nvPr>
        </p:nvSpPr>
        <p:spPr>
          <a:xfrm>
            <a:off x="468313" y="1295400"/>
            <a:ext cx="8229600" cy="4191000"/>
          </a:xfrm>
        </p:spPr>
        <p:txBody>
          <a:bodyPr>
            <a:noAutofit/>
          </a:bodyPr>
          <a:lstStyle/>
          <a:p>
            <a:pPr>
              <a:spcBef>
                <a:spcPts val="1200"/>
              </a:spcBef>
            </a:pPr>
            <a:r>
              <a:rPr lang="en-GB" sz="2400" b="1" dirty="0" smtClean="0"/>
              <a:t>Learn</a:t>
            </a:r>
            <a:r>
              <a:rPr lang="en-GB" sz="2400" dirty="0" smtClean="0"/>
              <a:t> from experience and </a:t>
            </a:r>
            <a:r>
              <a:rPr lang="en-GB" sz="2400" dirty="0" smtClean="0"/>
              <a:t>research</a:t>
            </a:r>
            <a:endParaRPr lang="en-GB" sz="2400" dirty="0" smtClean="0"/>
          </a:p>
          <a:p>
            <a:pPr>
              <a:spcBef>
                <a:spcPts val="1200"/>
              </a:spcBef>
            </a:pPr>
            <a:r>
              <a:rPr lang="en-GB" sz="2400" b="1" dirty="0" smtClean="0"/>
              <a:t>Explore </a:t>
            </a:r>
            <a:r>
              <a:rPr lang="en-GB" sz="2400" dirty="0" smtClean="0"/>
              <a:t>what we need to do to improve older people’s experience at </a:t>
            </a:r>
            <a:r>
              <a:rPr lang="en-GB" sz="2400" dirty="0" smtClean="0"/>
              <a:t>Christmas</a:t>
            </a:r>
            <a:endParaRPr lang="en-GB" sz="2400" dirty="0" smtClean="0"/>
          </a:p>
          <a:p>
            <a:pPr>
              <a:spcBef>
                <a:spcPts val="1200"/>
              </a:spcBef>
            </a:pPr>
            <a:r>
              <a:rPr lang="en-GB" sz="2400" b="1" dirty="0" smtClean="0"/>
              <a:t>Plan</a:t>
            </a:r>
            <a:r>
              <a:rPr lang="en-GB" sz="2400" dirty="0" smtClean="0"/>
              <a:t> how we make Christmas last all </a:t>
            </a:r>
            <a:r>
              <a:rPr lang="en-GB" sz="2400" dirty="0" smtClean="0"/>
              <a:t>year</a:t>
            </a:r>
            <a:endParaRPr lang="en-GB" sz="2400" dirty="0" smtClean="0"/>
          </a:p>
          <a:p>
            <a:pPr>
              <a:spcBef>
                <a:spcPts val="1200"/>
              </a:spcBef>
            </a:pPr>
            <a:r>
              <a:rPr lang="en-GB" sz="2400" dirty="0" smtClean="0"/>
              <a:t>Our </a:t>
            </a:r>
            <a:r>
              <a:rPr lang="en-GB" sz="2400" dirty="0" smtClean="0"/>
              <a:t>hope</a:t>
            </a:r>
            <a:r>
              <a:rPr lang="en-GB" sz="2400" dirty="0" smtClean="0"/>
              <a:t>: A clear </a:t>
            </a:r>
            <a:r>
              <a:rPr lang="en-GB" sz="2400" b="1" dirty="0" smtClean="0"/>
              <a:t>next step</a:t>
            </a:r>
            <a:r>
              <a:rPr lang="en-GB" sz="2400" dirty="0" smtClean="0"/>
              <a:t> for everyone</a:t>
            </a:r>
          </a:p>
          <a:p>
            <a:pPr lvl="1">
              <a:spcBef>
                <a:spcPts val="1200"/>
              </a:spcBef>
            </a:pPr>
            <a:r>
              <a:rPr lang="en-GB" sz="2400" dirty="0" smtClean="0"/>
              <a:t>A new contact to make?</a:t>
            </a:r>
          </a:p>
          <a:p>
            <a:pPr lvl="1">
              <a:spcBef>
                <a:spcPts val="1200"/>
              </a:spcBef>
            </a:pPr>
            <a:r>
              <a:rPr lang="en-GB" sz="2400" dirty="0" smtClean="0"/>
              <a:t>A new organisation to call?</a:t>
            </a:r>
          </a:p>
          <a:p>
            <a:pPr lvl="1">
              <a:spcBef>
                <a:spcPts val="1200"/>
              </a:spcBef>
            </a:pPr>
            <a:r>
              <a:rPr lang="en-GB" sz="2400" dirty="0" smtClean="0"/>
              <a:t>A new idea to implement?</a:t>
            </a:r>
          </a:p>
        </p:txBody>
      </p:sp>
    </p:spTree>
    <p:extLst>
      <p:ext uri="{BB962C8B-B14F-4D97-AF65-F5344CB8AC3E}">
        <p14:creationId xmlns:p14="http://schemas.microsoft.com/office/powerpoint/2010/main" val="2321692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5727700"/>
            <a:ext cx="9132887"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8"/>
          <p:cNvSpPr>
            <a:spLocks noChangeArrowheads="1"/>
          </p:cNvSpPr>
          <p:nvPr/>
        </p:nvSpPr>
        <p:spPr bwMode="auto">
          <a:xfrm>
            <a:off x="297531" y="2060848"/>
            <a:ext cx="8534400"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1800"/>
              </a:spcAft>
            </a:pPr>
            <a:r>
              <a:rPr lang="en-GB" sz="5500" b="1" dirty="0" smtClean="0"/>
              <a:t>Sophie Andrews</a:t>
            </a:r>
          </a:p>
          <a:p>
            <a:pPr algn="ctr">
              <a:spcAft>
                <a:spcPts val="1800"/>
              </a:spcAft>
            </a:pPr>
            <a:r>
              <a:rPr lang="en-GB" sz="5500" b="1" i="1" dirty="0" smtClean="0"/>
              <a:t>The Silver Line</a:t>
            </a:r>
            <a:endParaRPr lang="en-GB" sz="5500" b="1" dirty="0" smtClean="0"/>
          </a:p>
        </p:txBody>
      </p:sp>
      <p:pic>
        <p:nvPicPr>
          <p:cNvPr id="10" name="Picture 2" descr="S:\PROGRAMMES\FULFILLING POTENTIAL\Campaign to End Loneliness\CtEL - all files\COMMUNICATIONS\Logos and Design\Campaign partner logos\Independent age\IA logo Nov 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37" y="260648"/>
            <a:ext cx="3567531"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CELlogo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116294"/>
            <a:ext cx="2171699" cy="132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9512" y="6077406"/>
            <a:ext cx="6984056" cy="430887"/>
          </a:xfrm>
          <a:prstGeom prst="rect">
            <a:avLst/>
          </a:prstGeom>
          <a:noFill/>
        </p:spPr>
        <p:txBody>
          <a:bodyPr wrap="square" rtlCol="0">
            <a:spAutoFit/>
          </a:bodyPr>
          <a:lstStyle/>
          <a:p>
            <a:r>
              <a:rPr lang="en-GB" sz="2200" dirty="0" smtClean="0">
                <a:latin typeface="LayarBahtera Doomsday Condensed" pitchFamily="34" charset="0"/>
              </a:rPr>
              <a:t>#</a:t>
            </a:r>
            <a:r>
              <a:rPr lang="en-GB" sz="2200" dirty="0" err="1" smtClean="0">
                <a:latin typeface="LayarBahtera Doomsday Condensed" pitchFamily="34" charset="0"/>
              </a:rPr>
              <a:t>ChristmasAlone</a:t>
            </a:r>
            <a:r>
              <a:rPr lang="en-GB" sz="2200" dirty="0" smtClean="0">
                <a:latin typeface="LayarBahtera Doomsday Condensed" pitchFamily="34" charset="0"/>
              </a:rPr>
              <a:t> / @</a:t>
            </a:r>
            <a:r>
              <a:rPr lang="en-GB" sz="2200" dirty="0" err="1" smtClean="0">
                <a:latin typeface="LayarBahtera Doomsday Condensed" pitchFamily="34" charset="0"/>
              </a:rPr>
              <a:t>EndLonelinessUK</a:t>
            </a:r>
            <a:r>
              <a:rPr lang="en-GB" sz="2200" dirty="0" smtClean="0">
                <a:latin typeface="LayarBahtera Doomsday Condensed" pitchFamily="34" charset="0"/>
              </a:rPr>
              <a:t> / @</a:t>
            </a:r>
            <a:r>
              <a:rPr lang="en-GB" sz="2200" dirty="0" err="1" smtClean="0">
                <a:latin typeface="LayarBahtera Doomsday Condensed" pitchFamily="34" charset="0"/>
              </a:rPr>
              <a:t>IndependentAge</a:t>
            </a:r>
            <a:endParaRPr lang="en-GB" sz="2200" dirty="0">
              <a:latin typeface="LayarBahtera Doomsday Condensed" pitchFamily="34" charset="0"/>
            </a:endParaRPr>
          </a:p>
        </p:txBody>
      </p:sp>
    </p:spTree>
    <p:extLst>
      <p:ext uri="{BB962C8B-B14F-4D97-AF65-F5344CB8AC3E}">
        <p14:creationId xmlns:p14="http://schemas.microsoft.com/office/powerpoint/2010/main" val="551762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5727700"/>
            <a:ext cx="9132887"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8"/>
          <p:cNvSpPr>
            <a:spLocks noChangeArrowheads="1"/>
          </p:cNvSpPr>
          <p:nvPr/>
        </p:nvSpPr>
        <p:spPr bwMode="auto">
          <a:xfrm>
            <a:off x="297531" y="2060848"/>
            <a:ext cx="8534400"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1800"/>
              </a:spcAft>
            </a:pPr>
            <a:r>
              <a:rPr lang="en-GB" sz="5500" b="1" dirty="0" smtClean="0"/>
              <a:t>Caroline </a:t>
            </a:r>
            <a:r>
              <a:rPr lang="en-GB" sz="5500" b="1" dirty="0" err="1" smtClean="0"/>
              <a:t>Billington</a:t>
            </a:r>
            <a:endParaRPr lang="en-GB" sz="5500" b="1" dirty="0" smtClean="0"/>
          </a:p>
          <a:p>
            <a:pPr algn="ctr">
              <a:spcAft>
                <a:spcPts val="1800"/>
              </a:spcAft>
            </a:pPr>
            <a:r>
              <a:rPr lang="en-GB" sz="5500" b="1" i="1" dirty="0" smtClean="0"/>
              <a:t>Community Christmas</a:t>
            </a:r>
            <a:endParaRPr lang="en-GB" sz="5500" b="1" dirty="0" smtClean="0"/>
          </a:p>
        </p:txBody>
      </p:sp>
      <p:pic>
        <p:nvPicPr>
          <p:cNvPr id="10" name="Picture 2" descr="S:\PROGRAMMES\FULFILLING POTENTIAL\Campaign to End Loneliness\CtEL - all files\COMMUNICATIONS\Logos and Design\Campaign partner logos\Independent age\IA logo Nov 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37" y="260648"/>
            <a:ext cx="3567531"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CELlogo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116294"/>
            <a:ext cx="2171699" cy="132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9512" y="6077406"/>
            <a:ext cx="6984056" cy="430887"/>
          </a:xfrm>
          <a:prstGeom prst="rect">
            <a:avLst/>
          </a:prstGeom>
          <a:noFill/>
        </p:spPr>
        <p:txBody>
          <a:bodyPr wrap="square" rtlCol="0">
            <a:spAutoFit/>
          </a:bodyPr>
          <a:lstStyle/>
          <a:p>
            <a:r>
              <a:rPr lang="en-GB" sz="2200" dirty="0" smtClean="0">
                <a:latin typeface="LayarBahtera Doomsday Condensed" pitchFamily="34" charset="0"/>
              </a:rPr>
              <a:t>#</a:t>
            </a:r>
            <a:r>
              <a:rPr lang="en-GB" sz="2200" dirty="0" err="1" smtClean="0">
                <a:latin typeface="LayarBahtera Doomsday Condensed" pitchFamily="34" charset="0"/>
              </a:rPr>
              <a:t>ChristmasAlone</a:t>
            </a:r>
            <a:r>
              <a:rPr lang="en-GB" sz="2200" dirty="0" smtClean="0">
                <a:latin typeface="LayarBahtera Doomsday Condensed" pitchFamily="34" charset="0"/>
              </a:rPr>
              <a:t> / @</a:t>
            </a:r>
            <a:r>
              <a:rPr lang="en-GB" sz="2200" dirty="0" err="1" smtClean="0">
                <a:latin typeface="LayarBahtera Doomsday Condensed" pitchFamily="34" charset="0"/>
              </a:rPr>
              <a:t>EndLonelinessUK</a:t>
            </a:r>
            <a:r>
              <a:rPr lang="en-GB" sz="2200" dirty="0" smtClean="0">
                <a:latin typeface="LayarBahtera Doomsday Condensed" pitchFamily="34" charset="0"/>
              </a:rPr>
              <a:t> / @</a:t>
            </a:r>
            <a:r>
              <a:rPr lang="en-GB" sz="2200" dirty="0" err="1" smtClean="0">
                <a:latin typeface="LayarBahtera Doomsday Condensed" pitchFamily="34" charset="0"/>
              </a:rPr>
              <a:t>IndependentAge</a:t>
            </a:r>
            <a:endParaRPr lang="en-GB" sz="2200" dirty="0">
              <a:latin typeface="LayarBahtera Doomsday Condensed" pitchFamily="34" charset="0"/>
            </a:endParaRPr>
          </a:p>
        </p:txBody>
      </p:sp>
    </p:spTree>
    <p:extLst>
      <p:ext uri="{BB962C8B-B14F-4D97-AF65-F5344CB8AC3E}">
        <p14:creationId xmlns:p14="http://schemas.microsoft.com/office/powerpoint/2010/main" val="2123658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reality</a:t>
            </a:r>
            <a:endParaRPr lang="en-GB" dirty="0"/>
          </a:p>
        </p:txBody>
      </p:sp>
      <p:sp>
        <p:nvSpPr>
          <p:cNvPr id="3" name="Content Placeholder 2"/>
          <p:cNvSpPr>
            <a:spLocks noGrp="1"/>
          </p:cNvSpPr>
          <p:nvPr>
            <p:ph idx="1"/>
          </p:nvPr>
        </p:nvSpPr>
        <p:spPr/>
        <p:txBody>
          <a:bodyPr>
            <a:normAutofit/>
          </a:bodyPr>
          <a:lstStyle/>
          <a:p>
            <a:pPr algn="ctr">
              <a:buNone/>
            </a:pPr>
            <a:endParaRPr lang="en-GB" dirty="0" smtClean="0"/>
          </a:p>
          <a:p>
            <a:pPr algn="ctr">
              <a:buNone/>
            </a:pPr>
            <a:r>
              <a:rPr lang="en-GB" sz="3600" dirty="0" smtClean="0"/>
              <a:t>Christmas Day is not ‘just another day’ – for many it is much worse</a:t>
            </a:r>
          </a:p>
          <a:p>
            <a:pPr algn="ctr">
              <a:buNone/>
            </a:pPr>
            <a:endParaRPr lang="en-GB" sz="3600" dirty="0" smtClean="0"/>
          </a:p>
          <a:p>
            <a:pPr algn="ctr">
              <a:buNone/>
            </a:pPr>
            <a:r>
              <a:rPr lang="en-GB" dirty="0" smtClean="0"/>
              <a:t>A social not a religious need to do something</a:t>
            </a:r>
          </a:p>
          <a:p>
            <a:pPr>
              <a:buNone/>
            </a:pPr>
            <a:endParaRPr lang="en-GB" dirty="0" smtClean="0"/>
          </a:p>
          <a:p>
            <a:pPr>
              <a:buNone/>
            </a:pPr>
            <a:endParaRPr lang="en-GB" dirty="0" smtClean="0"/>
          </a:p>
        </p:txBody>
      </p:sp>
      <p:pic>
        <p:nvPicPr>
          <p:cNvPr id="4" name="Picture 3" descr="logo long.jpg"/>
          <p:cNvPicPr>
            <a:picLocks noChangeAspect="1"/>
          </p:cNvPicPr>
          <p:nvPr/>
        </p:nvPicPr>
        <p:blipFill>
          <a:blip r:embed="rId2" cstate="print"/>
          <a:stretch>
            <a:fillRect/>
          </a:stretch>
        </p:blipFill>
        <p:spPr>
          <a:xfrm>
            <a:off x="0" y="5805264"/>
            <a:ext cx="2952327" cy="885698"/>
          </a:xfrm>
          <a:prstGeom prst="rect">
            <a:avLst/>
          </a:prstGeom>
        </p:spPr>
      </p:pic>
    </p:spTree>
    <p:extLst>
      <p:ext uri="{BB962C8B-B14F-4D97-AF65-F5344CB8AC3E}">
        <p14:creationId xmlns:p14="http://schemas.microsoft.com/office/powerpoint/2010/main" val="425330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Personal background</a:t>
            </a:r>
            <a:endParaRPr lang="en-GB" dirty="0"/>
          </a:p>
        </p:txBody>
      </p:sp>
      <p:sp>
        <p:nvSpPr>
          <p:cNvPr id="3" name="Content Placeholder 2"/>
          <p:cNvSpPr>
            <a:spLocks noGrp="1"/>
          </p:cNvSpPr>
          <p:nvPr>
            <p:ph idx="1"/>
          </p:nvPr>
        </p:nvSpPr>
        <p:spPr/>
        <p:txBody>
          <a:bodyPr/>
          <a:lstStyle/>
          <a:p>
            <a:pPr>
              <a:buNone/>
            </a:pPr>
            <a:endParaRPr lang="en-GB" dirty="0" smtClean="0"/>
          </a:p>
          <a:p>
            <a:pPr>
              <a:buNone/>
            </a:pPr>
            <a:r>
              <a:rPr lang="en-GB" dirty="0" smtClean="0"/>
              <a:t>Starting in 2007, inspired by legacy</a:t>
            </a:r>
          </a:p>
          <a:p>
            <a:pPr>
              <a:buNone/>
            </a:pPr>
            <a:r>
              <a:rPr lang="en-GB" dirty="0" smtClean="0"/>
              <a:t>Motivation/event</a:t>
            </a:r>
          </a:p>
          <a:p>
            <a:pPr>
              <a:buNone/>
            </a:pPr>
            <a:r>
              <a:rPr lang="en-GB" dirty="0" smtClean="0"/>
              <a:t>Limitations</a:t>
            </a:r>
          </a:p>
          <a:p>
            <a:pPr lvl="1">
              <a:buFontTx/>
              <a:buChar char="-"/>
            </a:pPr>
            <a:r>
              <a:rPr lang="en-GB" dirty="0" smtClean="0"/>
              <a:t>Pilots in 2011/12</a:t>
            </a:r>
          </a:p>
          <a:p>
            <a:pPr lvl="1">
              <a:buFontTx/>
              <a:buChar char="-"/>
            </a:pPr>
            <a:r>
              <a:rPr lang="en-GB" dirty="0" smtClean="0"/>
              <a:t>Launch 2013</a:t>
            </a:r>
          </a:p>
          <a:p>
            <a:pPr lvl="1">
              <a:buFontTx/>
              <a:buChar char="-"/>
            </a:pPr>
            <a:r>
              <a:rPr lang="en-GB" dirty="0" smtClean="0"/>
              <a:t>Fill gaps 2014</a:t>
            </a:r>
          </a:p>
          <a:p>
            <a:endParaRPr lang="en-GB" dirty="0"/>
          </a:p>
        </p:txBody>
      </p:sp>
      <p:pic>
        <p:nvPicPr>
          <p:cNvPr id="5" name="Picture 4" descr="logo long.jpg"/>
          <p:cNvPicPr>
            <a:picLocks noChangeAspect="1"/>
          </p:cNvPicPr>
          <p:nvPr/>
        </p:nvPicPr>
        <p:blipFill>
          <a:blip r:embed="rId2" cstate="print"/>
          <a:stretch>
            <a:fillRect/>
          </a:stretch>
        </p:blipFill>
        <p:spPr>
          <a:xfrm>
            <a:off x="0" y="5805264"/>
            <a:ext cx="2952327" cy="885698"/>
          </a:xfrm>
          <a:prstGeom prst="rect">
            <a:avLst/>
          </a:prstGeom>
        </p:spPr>
      </p:pic>
    </p:spTree>
    <p:extLst>
      <p:ext uri="{BB962C8B-B14F-4D97-AF65-F5344CB8AC3E}">
        <p14:creationId xmlns:p14="http://schemas.microsoft.com/office/powerpoint/2010/main" val="1840583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lnSpcReduction="10000"/>
          </a:bodyPr>
          <a:lstStyle/>
          <a:p>
            <a:pPr>
              <a:buNone/>
            </a:pPr>
            <a:r>
              <a:rPr lang="en-GB" dirty="0" smtClean="0"/>
              <a:t>Our vision</a:t>
            </a:r>
          </a:p>
          <a:p>
            <a:pPr indent="0">
              <a:buNone/>
            </a:pPr>
            <a:r>
              <a:rPr lang="en-GB" dirty="0" smtClean="0"/>
              <a:t>No elderly person in the UK should be alone on Christmas Day unless they want to be.</a:t>
            </a:r>
          </a:p>
          <a:p>
            <a:pPr indent="0">
              <a:buNone/>
            </a:pPr>
            <a:endParaRPr lang="en-GB" sz="2600" dirty="0" smtClean="0"/>
          </a:p>
          <a:p>
            <a:pPr>
              <a:buNone/>
            </a:pPr>
            <a:r>
              <a:rPr lang="en-GB" dirty="0" smtClean="0"/>
              <a:t>Our beneficiaries</a:t>
            </a:r>
          </a:p>
          <a:p>
            <a:pPr indent="0">
              <a:buNone/>
            </a:pPr>
            <a:r>
              <a:rPr lang="en-GB" sz="3000" dirty="0" smtClean="0"/>
              <a:t>Older people </a:t>
            </a:r>
          </a:p>
          <a:p>
            <a:pPr indent="0">
              <a:buNone/>
            </a:pPr>
            <a:r>
              <a:rPr lang="en-GB" dirty="0" smtClean="0"/>
              <a:t>– </a:t>
            </a:r>
            <a:r>
              <a:rPr lang="en-GB" sz="2600" dirty="0" smtClean="0"/>
              <a:t>their neighbours, carers and distant relatives</a:t>
            </a:r>
          </a:p>
          <a:p>
            <a:pPr indent="0">
              <a:buNone/>
            </a:pPr>
            <a:r>
              <a:rPr lang="en-GB" sz="3000" dirty="0" smtClean="0"/>
              <a:t>Our communities</a:t>
            </a:r>
          </a:p>
          <a:p>
            <a:pPr indent="0">
              <a:buNone/>
            </a:pPr>
            <a:r>
              <a:rPr lang="en-GB" sz="3000" dirty="0" smtClean="0"/>
              <a:t>Service providers</a:t>
            </a:r>
          </a:p>
          <a:p>
            <a:pPr indent="0">
              <a:buNone/>
            </a:pPr>
            <a:endParaRPr lang="en-GB" dirty="0" smtClean="0"/>
          </a:p>
          <a:p>
            <a:endParaRPr lang="en-GB" dirty="0"/>
          </a:p>
        </p:txBody>
      </p:sp>
      <p:pic>
        <p:nvPicPr>
          <p:cNvPr id="5" name="Picture 4" descr="logo long.jpg"/>
          <p:cNvPicPr>
            <a:picLocks noChangeAspect="1"/>
          </p:cNvPicPr>
          <p:nvPr/>
        </p:nvPicPr>
        <p:blipFill>
          <a:blip r:embed="rId2" cstate="print"/>
          <a:stretch>
            <a:fillRect/>
          </a:stretch>
        </p:blipFill>
        <p:spPr>
          <a:xfrm>
            <a:off x="0" y="5805264"/>
            <a:ext cx="2952327" cy="885698"/>
          </a:xfrm>
          <a:prstGeom prst="rect">
            <a:avLst/>
          </a:prstGeom>
        </p:spPr>
      </p:pic>
      <p:pic>
        <p:nvPicPr>
          <p:cNvPr id="9" name="Picture 8" descr="logo long.jpg"/>
          <p:cNvPicPr>
            <a:picLocks noChangeAspect="1"/>
          </p:cNvPicPr>
          <p:nvPr/>
        </p:nvPicPr>
        <p:blipFill>
          <a:blip r:embed="rId2" cstate="print"/>
          <a:stretch>
            <a:fillRect/>
          </a:stretch>
        </p:blipFill>
        <p:spPr>
          <a:xfrm>
            <a:off x="2339752" y="260648"/>
            <a:ext cx="4248472" cy="1274541"/>
          </a:xfrm>
          <a:prstGeom prst="rect">
            <a:avLst/>
          </a:prstGeom>
        </p:spPr>
      </p:pic>
    </p:spTree>
    <p:extLst>
      <p:ext uri="{BB962C8B-B14F-4D97-AF65-F5344CB8AC3E}">
        <p14:creationId xmlns:p14="http://schemas.microsoft.com/office/powerpoint/2010/main" val="9866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do?</a:t>
            </a:r>
            <a:endParaRPr lang="en-GB" dirty="0"/>
          </a:p>
        </p:txBody>
      </p:sp>
      <p:sp>
        <p:nvSpPr>
          <p:cNvPr id="3" name="Content Placeholder 2"/>
          <p:cNvSpPr>
            <a:spLocks noGrp="1"/>
          </p:cNvSpPr>
          <p:nvPr>
            <p:ph idx="1"/>
          </p:nvPr>
        </p:nvSpPr>
        <p:spPr>
          <a:xfrm>
            <a:off x="457200" y="1600201"/>
            <a:ext cx="8229600" cy="4205064"/>
          </a:xfrm>
        </p:spPr>
        <p:txBody>
          <a:bodyPr>
            <a:normAutofit fontScale="92500" lnSpcReduction="20000"/>
          </a:bodyPr>
          <a:lstStyle/>
          <a:p>
            <a:pPr>
              <a:buFontTx/>
              <a:buChar char="-"/>
            </a:pPr>
            <a:r>
              <a:rPr lang="en-GB" dirty="0" smtClean="0"/>
              <a:t>Provide a web presence</a:t>
            </a:r>
          </a:p>
          <a:p>
            <a:pPr lvl="1">
              <a:buFontTx/>
              <a:buChar char="-"/>
            </a:pPr>
            <a:r>
              <a:rPr lang="en-GB" dirty="0" smtClean="0"/>
              <a:t>Identify existing provision and hence gaps</a:t>
            </a:r>
          </a:p>
          <a:p>
            <a:pPr lvl="1">
              <a:buFontTx/>
              <a:buChar char="-"/>
            </a:pPr>
            <a:r>
              <a:rPr lang="en-GB" dirty="0" smtClean="0"/>
              <a:t>‘one stop shop’ to find companionship on Christmas Day</a:t>
            </a:r>
          </a:p>
          <a:p>
            <a:pPr>
              <a:buFontTx/>
              <a:buChar char="-"/>
            </a:pPr>
            <a:r>
              <a:rPr lang="en-GB" dirty="0" smtClean="0"/>
              <a:t>Create national awareness to reach out and motivate local action</a:t>
            </a:r>
          </a:p>
          <a:p>
            <a:pPr lvl="1">
              <a:buFontTx/>
              <a:buChar char="-"/>
            </a:pPr>
            <a:r>
              <a:rPr lang="en-GB" dirty="0" smtClean="0"/>
              <a:t>individuals and organisations </a:t>
            </a:r>
          </a:p>
          <a:p>
            <a:pPr>
              <a:buFontTx/>
              <a:buChar char="-"/>
            </a:pPr>
            <a:r>
              <a:rPr lang="en-GB" dirty="0" smtClean="0"/>
              <a:t>Support organisers</a:t>
            </a:r>
          </a:p>
          <a:p>
            <a:pPr lvl="1">
              <a:buFontTx/>
              <a:buChar char="-"/>
            </a:pPr>
            <a:r>
              <a:rPr lang="en-GB" dirty="0" smtClean="0"/>
              <a:t>Guidance notes and other resources</a:t>
            </a:r>
          </a:p>
          <a:p>
            <a:pPr lvl="1">
              <a:buFontTx/>
              <a:buChar char="-"/>
            </a:pPr>
            <a:r>
              <a:rPr lang="en-GB" dirty="0" smtClean="0"/>
              <a:t>Web presence</a:t>
            </a:r>
          </a:p>
          <a:p>
            <a:pPr marL="342900" lvl="1" indent="-342900">
              <a:buFontTx/>
              <a:buChar char="-"/>
            </a:pPr>
            <a:endParaRPr lang="en-GB" sz="3200" dirty="0"/>
          </a:p>
        </p:txBody>
      </p:sp>
      <p:pic>
        <p:nvPicPr>
          <p:cNvPr id="4" name="Picture 3" descr="logo long.jpg"/>
          <p:cNvPicPr>
            <a:picLocks noChangeAspect="1"/>
          </p:cNvPicPr>
          <p:nvPr/>
        </p:nvPicPr>
        <p:blipFill>
          <a:blip r:embed="rId2" cstate="print"/>
          <a:stretch>
            <a:fillRect/>
          </a:stretch>
        </p:blipFill>
        <p:spPr>
          <a:xfrm>
            <a:off x="0" y="5805264"/>
            <a:ext cx="2952327" cy="885698"/>
          </a:xfrm>
          <a:prstGeom prst="rect">
            <a:avLst/>
          </a:prstGeom>
        </p:spPr>
      </p:pic>
      <p:sp>
        <p:nvSpPr>
          <p:cNvPr id="5" name="TextBox 4"/>
          <p:cNvSpPr txBox="1"/>
          <p:nvPr/>
        </p:nvSpPr>
        <p:spPr>
          <a:xfrm>
            <a:off x="4211960" y="5949280"/>
            <a:ext cx="4752528" cy="646331"/>
          </a:xfrm>
          <a:prstGeom prst="rect">
            <a:avLst/>
          </a:prstGeom>
          <a:noFill/>
        </p:spPr>
        <p:txBody>
          <a:bodyPr wrap="square" rtlCol="0">
            <a:spAutoFit/>
          </a:bodyPr>
          <a:lstStyle/>
          <a:p>
            <a:pPr indent="0">
              <a:buNone/>
            </a:pPr>
            <a:r>
              <a:rPr lang="en-GB" dirty="0" smtClean="0"/>
              <a:t>No elderly person in the UK should be alone on Christmas Day unless they want to be.</a:t>
            </a:r>
          </a:p>
        </p:txBody>
      </p:sp>
    </p:spTree>
    <p:extLst>
      <p:ext uri="{BB962C8B-B14F-4D97-AF65-F5344CB8AC3E}">
        <p14:creationId xmlns:p14="http://schemas.microsoft.com/office/powerpoint/2010/main" val="6817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5727700"/>
            <a:ext cx="9132887"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8"/>
          <p:cNvSpPr>
            <a:spLocks noChangeArrowheads="1"/>
          </p:cNvSpPr>
          <p:nvPr/>
        </p:nvSpPr>
        <p:spPr bwMode="auto">
          <a:xfrm>
            <a:off x="297531" y="2060848"/>
            <a:ext cx="8534400"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1800"/>
              </a:spcAft>
            </a:pPr>
            <a:r>
              <a:rPr lang="en-GB" sz="5500" b="1" dirty="0" smtClean="0"/>
              <a:t>Kate Jopling</a:t>
            </a:r>
          </a:p>
          <a:p>
            <a:pPr algn="ctr">
              <a:spcAft>
                <a:spcPts val="1800"/>
              </a:spcAft>
            </a:pPr>
            <a:r>
              <a:rPr lang="en-GB" sz="5500" b="1" i="1" dirty="0" smtClean="0"/>
              <a:t>Campaign to End Loneliness</a:t>
            </a:r>
            <a:endParaRPr lang="en-GB" sz="5500" b="1" dirty="0" smtClean="0"/>
          </a:p>
        </p:txBody>
      </p:sp>
      <p:pic>
        <p:nvPicPr>
          <p:cNvPr id="8" name="Picture 26" descr="CELlog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16294"/>
            <a:ext cx="2171699" cy="132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S:\PROGRAMMES\FULFILLING POTENTIAL\Campaign to End Loneliness\CtEL - all files\COMMUNICATIONS\Logos and Design\Campaign partner logos\Independent age\IA logo Nov 20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37" y="260648"/>
            <a:ext cx="3567531" cy="10801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9512" y="6077406"/>
            <a:ext cx="6984056" cy="430887"/>
          </a:xfrm>
          <a:prstGeom prst="rect">
            <a:avLst/>
          </a:prstGeom>
          <a:noFill/>
        </p:spPr>
        <p:txBody>
          <a:bodyPr wrap="square" rtlCol="0">
            <a:spAutoFit/>
          </a:bodyPr>
          <a:lstStyle/>
          <a:p>
            <a:r>
              <a:rPr lang="en-GB" sz="2200" dirty="0" smtClean="0">
                <a:latin typeface="LayarBahtera Doomsday Condensed" pitchFamily="34" charset="0"/>
              </a:rPr>
              <a:t>#</a:t>
            </a:r>
            <a:r>
              <a:rPr lang="en-GB" sz="2200" dirty="0" err="1" smtClean="0">
                <a:latin typeface="LayarBahtera Doomsday Condensed" pitchFamily="34" charset="0"/>
              </a:rPr>
              <a:t>ChristmasAlone</a:t>
            </a:r>
            <a:r>
              <a:rPr lang="en-GB" sz="2200" dirty="0" smtClean="0">
                <a:latin typeface="LayarBahtera Doomsday Condensed" pitchFamily="34" charset="0"/>
              </a:rPr>
              <a:t> / @</a:t>
            </a:r>
            <a:r>
              <a:rPr lang="en-GB" sz="2200" dirty="0" err="1" smtClean="0">
                <a:latin typeface="LayarBahtera Doomsday Condensed" pitchFamily="34" charset="0"/>
              </a:rPr>
              <a:t>EndLonelinessUK</a:t>
            </a:r>
            <a:r>
              <a:rPr lang="en-GB" sz="2200" dirty="0" smtClean="0">
                <a:latin typeface="LayarBahtera Doomsday Condensed" pitchFamily="34" charset="0"/>
              </a:rPr>
              <a:t> / @</a:t>
            </a:r>
            <a:r>
              <a:rPr lang="en-GB" sz="2200" dirty="0" err="1" smtClean="0">
                <a:latin typeface="LayarBahtera Doomsday Condensed" pitchFamily="34" charset="0"/>
              </a:rPr>
              <a:t>IndependentAge</a:t>
            </a:r>
            <a:endParaRPr lang="en-GB" sz="2200" dirty="0">
              <a:latin typeface="LayarBahtera Doomsday Condensed" pitchFamily="34" charset="0"/>
            </a:endParaRPr>
          </a:p>
        </p:txBody>
      </p:sp>
    </p:spTree>
    <p:extLst>
      <p:ext uri="{BB962C8B-B14F-4D97-AF65-F5344CB8AC3E}">
        <p14:creationId xmlns:p14="http://schemas.microsoft.com/office/powerpoint/2010/main" val="2731020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works well</a:t>
            </a:r>
            <a:endParaRPr lang="en-GB" dirty="0"/>
          </a:p>
        </p:txBody>
      </p:sp>
      <p:sp>
        <p:nvSpPr>
          <p:cNvPr id="3" name="Content Placeholder 2"/>
          <p:cNvSpPr>
            <a:spLocks noGrp="1"/>
          </p:cNvSpPr>
          <p:nvPr>
            <p:ph idx="1"/>
          </p:nvPr>
        </p:nvSpPr>
        <p:spPr>
          <a:xfrm>
            <a:off x="457200" y="1600201"/>
            <a:ext cx="8229600" cy="4277072"/>
          </a:xfrm>
        </p:spPr>
        <p:txBody>
          <a:bodyPr>
            <a:normAutofit fontScale="92500" lnSpcReduction="20000"/>
          </a:bodyPr>
          <a:lstStyle/>
          <a:p>
            <a:r>
              <a:rPr lang="en-GB" dirty="0" smtClean="0"/>
              <a:t>All of the above………………as far as they go.</a:t>
            </a:r>
          </a:p>
          <a:p>
            <a:pPr lvl="1"/>
            <a:r>
              <a:rPr lang="en-GB" dirty="0" smtClean="0"/>
              <a:t>Web</a:t>
            </a:r>
          </a:p>
          <a:p>
            <a:pPr lvl="1"/>
            <a:r>
              <a:rPr lang="en-GB" dirty="0" smtClean="0"/>
              <a:t>Awareness and Motivation</a:t>
            </a:r>
          </a:p>
          <a:p>
            <a:pPr lvl="1"/>
            <a:r>
              <a:rPr lang="en-GB" dirty="0" smtClean="0"/>
              <a:t>Support</a:t>
            </a:r>
          </a:p>
          <a:p>
            <a:r>
              <a:rPr lang="en-GB" dirty="0" smtClean="0"/>
              <a:t>Independence allowing collaboration</a:t>
            </a:r>
          </a:p>
          <a:p>
            <a:r>
              <a:rPr lang="en-GB" dirty="0" smtClean="0"/>
              <a:t>Legacy </a:t>
            </a:r>
          </a:p>
          <a:p>
            <a:pPr lvl="1">
              <a:buNone/>
            </a:pPr>
            <a:r>
              <a:rPr lang="en-GB" dirty="0" smtClean="0"/>
              <a:t>– communities, individuals, organisations</a:t>
            </a:r>
          </a:p>
          <a:p>
            <a:pPr>
              <a:buNone/>
            </a:pPr>
            <a:r>
              <a:rPr lang="en-GB" dirty="0" smtClean="0"/>
              <a:t>Exploding a couple of myths</a:t>
            </a:r>
          </a:p>
          <a:p>
            <a:r>
              <a:rPr lang="en-GB" sz="2800" dirty="0" smtClean="0"/>
              <a:t>Availability of local funds</a:t>
            </a:r>
          </a:p>
          <a:p>
            <a:r>
              <a:rPr lang="en-GB" sz="2800" dirty="0" smtClean="0"/>
              <a:t>Availability of local volunteers</a:t>
            </a:r>
          </a:p>
        </p:txBody>
      </p:sp>
      <p:pic>
        <p:nvPicPr>
          <p:cNvPr id="4" name="Picture 3" descr="logo long.jpg"/>
          <p:cNvPicPr>
            <a:picLocks noChangeAspect="1"/>
          </p:cNvPicPr>
          <p:nvPr/>
        </p:nvPicPr>
        <p:blipFill>
          <a:blip r:embed="rId2" cstate="print"/>
          <a:stretch>
            <a:fillRect/>
          </a:stretch>
        </p:blipFill>
        <p:spPr>
          <a:xfrm>
            <a:off x="0" y="5805264"/>
            <a:ext cx="2952327" cy="885698"/>
          </a:xfrm>
          <a:prstGeom prst="rect">
            <a:avLst/>
          </a:prstGeom>
        </p:spPr>
      </p:pic>
      <p:sp>
        <p:nvSpPr>
          <p:cNvPr id="5" name="TextBox 4"/>
          <p:cNvSpPr txBox="1"/>
          <p:nvPr/>
        </p:nvSpPr>
        <p:spPr>
          <a:xfrm>
            <a:off x="4211960" y="5949280"/>
            <a:ext cx="4752528" cy="646331"/>
          </a:xfrm>
          <a:prstGeom prst="rect">
            <a:avLst/>
          </a:prstGeom>
          <a:noFill/>
        </p:spPr>
        <p:txBody>
          <a:bodyPr wrap="square" rtlCol="0">
            <a:spAutoFit/>
          </a:bodyPr>
          <a:lstStyle/>
          <a:p>
            <a:pPr indent="0">
              <a:buNone/>
            </a:pPr>
            <a:r>
              <a:rPr lang="en-GB" dirty="0" smtClean="0"/>
              <a:t>No elderly person in the UK should be alone on Christmas Day unless they want to be.</a:t>
            </a:r>
          </a:p>
        </p:txBody>
      </p:sp>
    </p:spTree>
    <p:extLst>
      <p:ext uri="{BB962C8B-B14F-4D97-AF65-F5344CB8AC3E}">
        <p14:creationId xmlns:p14="http://schemas.microsoft.com/office/powerpoint/2010/main" val="265663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a:xfrm>
            <a:off x="457200" y="1600201"/>
            <a:ext cx="8229600" cy="4277072"/>
          </a:xfrm>
        </p:spPr>
        <p:txBody>
          <a:bodyPr>
            <a:normAutofit fontScale="70000" lnSpcReduction="20000"/>
          </a:bodyPr>
          <a:lstStyle/>
          <a:p>
            <a:pPr marL="342900" lvl="1" indent="-342900">
              <a:buNone/>
            </a:pPr>
            <a:r>
              <a:rPr lang="en-GB" sz="3200" dirty="0" smtClean="0"/>
              <a:t>The size of the problem - w</a:t>
            </a:r>
            <a:r>
              <a:rPr lang="en-GB" dirty="0" smtClean="0"/>
              <a:t>e need to do more</a:t>
            </a:r>
          </a:p>
          <a:p>
            <a:pPr lvl="1"/>
            <a:r>
              <a:rPr lang="en-GB" dirty="0" smtClean="0"/>
              <a:t>Web</a:t>
            </a:r>
          </a:p>
          <a:p>
            <a:pPr lvl="1"/>
            <a:r>
              <a:rPr lang="en-GB" dirty="0" smtClean="0"/>
              <a:t>Awareness and Motivation</a:t>
            </a:r>
          </a:p>
          <a:p>
            <a:pPr lvl="1"/>
            <a:r>
              <a:rPr lang="en-GB" dirty="0" smtClean="0"/>
              <a:t>Support</a:t>
            </a:r>
          </a:p>
          <a:p>
            <a:pPr>
              <a:buNone/>
            </a:pPr>
            <a:endParaRPr lang="en-GB" dirty="0" smtClean="0"/>
          </a:p>
          <a:p>
            <a:pPr>
              <a:buNone/>
            </a:pPr>
            <a:r>
              <a:rPr lang="en-GB" dirty="0" smtClean="0"/>
              <a:t>Why is this so hard?</a:t>
            </a:r>
          </a:p>
          <a:p>
            <a:r>
              <a:rPr lang="en-GB" dirty="0" smtClean="0"/>
              <a:t>Timing – only once a year, lack of focus rest of year</a:t>
            </a:r>
          </a:p>
          <a:p>
            <a:r>
              <a:rPr lang="en-GB" dirty="0" smtClean="0"/>
              <a:t>Availability of organisers – for different delivery mechanisms</a:t>
            </a:r>
          </a:p>
          <a:p>
            <a:r>
              <a:rPr lang="en-GB" dirty="0" smtClean="0"/>
              <a:t>Reaching out to those in need</a:t>
            </a:r>
          </a:p>
          <a:p>
            <a:pPr lvl="1"/>
            <a:r>
              <a:rPr lang="en-GB" dirty="0" smtClean="0"/>
              <a:t>Alone </a:t>
            </a:r>
            <a:r>
              <a:rPr lang="en-GB" dirty="0" err="1" smtClean="0"/>
              <a:t>vs</a:t>
            </a:r>
            <a:r>
              <a:rPr lang="en-GB" dirty="0" smtClean="0"/>
              <a:t> lonely</a:t>
            </a:r>
          </a:p>
          <a:p>
            <a:pPr lvl="1"/>
            <a:r>
              <a:rPr lang="en-GB" dirty="0" smtClean="0"/>
              <a:t>Charity </a:t>
            </a:r>
            <a:r>
              <a:rPr lang="en-GB" dirty="0" err="1" smtClean="0"/>
              <a:t>vs</a:t>
            </a:r>
            <a:r>
              <a:rPr lang="en-GB" dirty="0" smtClean="0"/>
              <a:t> companionship</a:t>
            </a:r>
          </a:p>
          <a:p>
            <a:pPr lvl="1"/>
            <a:r>
              <a:rPr lang="en-GB" dirty="0" smtClean="0"/>
              <a:t>Collaboration to ensure Christmas Day ‘covered’</a:t>
            </a:r>
          </a:p>
          <a:p>
            <a:pPr lvl="1"/>
            <a:r>
              <a:rPr lang="en-GB" dirty="0" smtClean="0"/>
              <a:t>Measuring need and impact (including legacy)</a:t>
            </a:r>
          </a:p>
          <a:p>
            <a:pPr lvl="1"/>
            <a:endParaRPr lang="en-GB" dirty="0" smtClean="0"/>
          </a:p>
          <a:p>
            <a:endParaRPr lang="en-GB" dirty="0"/>
          </a:p>
        </p:txBody>
      </p:sp>
      <p:pic>
        <p:nvPicPr>
          <p:cNvPr id="4" name="Picture 3" descr="logo long.jpg"/>
          <p:cNvPicPr>
            <a:picLocks noChangeAspect="1"/>
          </p:cNvPicPr>
          <p:nvPr/>
        </p:nvPicPr>
        <p:blipFill>
          <a:blip r:embed="rId2" cstate="print"/>
          <a:stretch>
            <a:fillRect/>
          </a:stretch>
        </p:blipFill>
        <p:spPr>
          <a:xfrm>
            <a:off x="0" y="5805264"/>
            <a:ext cx="2952327" cy="885698"/>
          </a:xfrm>
          <a:prstGeom prst="rect">
            <a:avLst/>
          </a:prstGeom>
        </p:spPr>
      </p:pic>
      <p:sp>
        <p:nvSpPr>
          <p:cNvPr id="5" name="TextBox 4"/>
          <p:cNvSpPr txBox="1"/>
          <p:nvPr/>
        </p:nvSpPr>
        <p:spPr>
          <a:xfrm>
            <a:off x="4211960" y="5949280"/>
            <a:ext cx="4752528" cy="646331"/>
          </a:xfrm>
          <a:prstGeom prst="rect">
            <a:avLst/>
          </a:prstGeom>
          <a:noFill/>
        </p:spPr>
        <p:txBody>
          <a:bodyPr wrap="square" rtlCol="0">
            <a:spAutoFit/>
          </a:bodyPr>
          <a:lstStyle/>
          <a:p>
            <a:pPr indent="0">
              <a:buNone/>
            </a:pPr>
            <a:r>
              <a:rPr lang="en-GB" dirty="0" smtClean="0"/>
              <a:t>No elderly person in the UK should be alone on Christmas Day unless they want to be.</a:t>
            </a:r>
          </a:p>
        </p:txBody>
      </p:sp>
    </p:spTree>
    <p:extLst>
      <p:ext uri="{BB962C8B-B14F-4D97-AF65-F5344CB8AC3E}">
        <p14:creationId xmlns:p14="http://schemas.microsoft.com/office/powerpoint/2010/main" val="53900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 calcmode="lin" valueType="num">
                                      <p:cBhvr additive="base">
                                        <p:cTn id="3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long.jpg"/>
          <p:cNvPicPr>
            <a:picLocks noChangeAspect="1"/>
          </p:cNvPicPr>
          <p:nvPr/>
        </p:nvPicPr>
        <p:blipFill>
          <a:blip r:embed="rId2" cstate="print"/>
          <a:stretch>
            <a:fillRect/>
          </a:stretch>
        </p:blipFill>
        <p:spPr>
          <a:xfrm>
            <a:off x="1403648" y="836712"/>
            <a:ext cx="6624736" cy="1987421"/>
          </a:xfrm>
          <a:prstGeom prst="rect">
            <a:avLst/>
          </a:prstGeom>
        </p:spPr>
      </p:pic>
      <p:sp>
        <p:nvSpPr>
          <p:cNvPr id="5" name="TextBox 4"/>
          <p:cNvSpPr txBox="1"/>
          <p:nvPr/>
        </p:nvSpPr>
        <p:spPr>
          <a:xfrm>
            <a:off x="899592" y="3645024"/>
            <a:ext cx="7560840" cy="1938992"/>
          </a:xfrm>
          <a:prstGeom prst="rect">
            <a:avLst/>
          </a:prstGeom>
          <a:noFill/>
        </p:spPr>
        <p:txBody>
          <a:bodyPr wrap="square" rtlCol="0">
            <a:spAutoFit/>
          </a:bodyPr>
          <a:lstStyle/>
          <a:p>
            <a:pPr indent="0" algn="ctr">
              <a:buNone/>
            </a:pPr>
            <a:r>
              <a:rPr lang="en-GB" sz="4000" dirty="0" smtClean="0"/>
              <a:t>No elderly person in the UK should be alone on Christmas Day unless they want to be.</a:t>
            </a:r>
          </a:p>
        </p:txBody>
      </p:sp>
    </p:spTree>
    <p:extLst>
      <p:ext uri="{BB962C8B-B14F-4D97-AF65-F5344CB8AC3E}">
        <p14:creationId xmlns:p14="http://schemas.microsoft.com/office/powerpoint/2010/main" val="2124451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5727700"/>
            <a:ext cx="9132887"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8"/>
          <p:cNvSpPr>
            <a:spLocks noChangeArrowheads="1"/>
          </p:cNvSpPr>
          <p:nvPr/>
        </p:nvSpPr>
        <p:spPr bwMode="auto">
          <a:xfrm>
            <a:off x="277811" y="1195372"/>
            <a:ext cx="85344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3000"/>
              </a:spcAft>
            </a:pPr>
            <a:r>
              <a:rPr lang="en-GB" sz="4800" b="1" dirty="0" smtClean="0"/>
              <a:t>Table Discussion</a:t>
            </a:r>
          </a:p>
          <a:p>
            <a:pPr marL="514350" indent="-514350">
              <a:spcAft>
                <a:spcPts val="1800"/>
              </a:spcAft>
              <a:buFont typeface="+mj-lt"/>
              <a:buAutoNum type="arabicPeriod"/>
            </a:pPr>
            <a:r>
              <a:rPr lang="en-GB" sz="2700" dirty="0" smtClean="0"/>
              <a:t>What </a:t>
            </a:r>
            <a:r>
              <a:rPr lang="en-GB" sz="2700" dirty="0"/>
              <a:t>did you do over Christmas 2013? What went </a:t>
            </a:r>
            <a:r>
              <a:rPr lang="en-GB" sz="2700" dirty="0" smtClean="0"/>
              <a:t>well?</a:t>
            </a:r>
          </a:p>
          <a:p>
            <a:pPr marL="514350" indent="-514350">
              <a:spcAft>
                <a:spcPts val="1800"/>
              </a:spcAft>
              <a:buFont typeface="+mj-lt"/>
              <a:buAutoNum type="arabicPeriod"/>
            </a:pPr>
            <a:r>
              <a:rPr lang="en-GB" sz="2700" dirty="0" smtClean="0"/>
              <a:t>What </a:t>
            </a:r>
            <a:r>
              <a:rPr lang="en-GB" sz="2700" dirty="0"/>
              <a:t>were the challenges that you faced as a service provider? </a:t>
            </a:r>
            <a:r>
              <a:rPr lang="en-GB" sz="2700" b="1" i="1" dirty="0" smtClean="0"/>
              <a:t>Or</a:t>
            </a:r>
            <a:r>
              <a:rPr lang="en-GB" sz="2700" dirty="0" smtClean="0"/>
              <a:t> </a:t>
            </a:r>
            <a:r>
              <a:rPr lang="en-GB" sz="2700" dirty="0"/>
              <a:t>What were your concerns for older people you could not support over </a:t>
            </a:r>
            <a:r>
              <a:rPr lang="en-GB" sz="2700" dirty="0" smtClean="0"/>
              <a:t>Christmas?</a:t>
            </a:r>
          </a:p>
          <a:p>
            <a:pPr marL="514350" indent="-514350">
              <a:spcAft>
                <a:spcPts val="1800"/>
              </a:spcAft>
              <a:buFont typeface="+mj-lt"/>
              <a:buAutoNum type="arabicPeriod"/>
            </a:pPr>
            <a:r>
              <a:rPr lang="en-GB" sz="2700" dirty="0" smtClean="0"/>
              <a:t>What </a:t>
            </a:r>
            <a:r>
              <a:rPr lang="en-GB" sz="2700" dirty="0"/>
              <a:t>lessons did you learn</a:t>
            </a:r>
            <a:r>
              <a:rPr lang="en-GB" sz="2700" dirty="0" smtClean="0"/>
              <a:t>?</a:t>
            </a:r>
            <a:endParaRPr lang="en-GB" sz="2700" dirty="0"/>
          </a:p>
        </p:txBody>
      </p:sp>
      <p:pic>
        <p:nvPicPr>
          <p:cNvPr id="8" name="Picture 26" descr="CELlog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0374" y="116294"/>
            <a:ext cx="1721557" cy="105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S:\PROGRAMMES\FULFILLING POTENTIAL\Campaign to End Loneliness\CtEL - all files\COMMUNICATIONS\Logos and Design\Campaign partner logos\Independent age\IA logo Nov 20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38" y="260648"/>
            <a:ext cx="2520280" cy="7630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9512" y="6077406"/>
            <a:ext cx="6984056" cy="430887"/>
          </a:xfrm>
          <a:prstGeom prst="rect">
            <a:avLst/>
          </a:prstGeom>
          <a:noFill/>
        </p:spPr>
        <p:txBody>
          <a:bodyPr wrap="square" rtlCol="0">
            <a:spAutoFit/>
          </a:bodyPr>
          <a:lstStyle/>
          <a:p>
            <a:r>
              <a:rPr lang="en-GB" sz="2200" dirty="0" smtClean="0">
                <a:latin typeface="LayarBahtera Doomsday Condensed" pitchFamily="34" charset="0"/>
              </a:rPr>
              <a:t>#</a:t>
            </a:r>
            <a:r>
              <a:rPr lang="en-GB" sz="2200" dirty="0" err="1" smtClean="0">
                <a:latin typeface="LayarBahtera Doomsday Condensed" pitchFamily="34" charset="0"/>
              </a:rPr>
              <a:t>ChristmasAlone</a:t>
            </a:r>
            <a:r>
              <a:rPr lang="en-GB" sz="2200" dirty="0" smtClean="0">
                <a:latin typeface="LayarBahtera Doomsday Condensed" pitchFamily="34" charset="0"/>
              </a:rPr>
              <a:t> / @</a:t>
            </a:r>
            <a:r>
              <a:rPr lang="en-GB" sz="2200" dirty="0" err="1" smtClean="0">
                <a:latin typeface="LayarBahtera Doomsday Condensed" pitchFamily="34" charset="0"/>
              </a:rPr>
              <a:t>EndLonelinessUK</a:t>
            </a:r>
            <a:r>
              <a:rPr lang="en-GB" sz="2200" dirty="0" smtClean="0">
                <a:latin typeface="LayarBahtera Doomsday Condensed" pitchFamily="34" charset="0"/>
              </a:rPr>
              <a:t> / @</a:t>
            </a:r>
            <a:r>
              <a:rPr lang="en-GB" sz="2200" dirty="0" err="1" smtClean="0">
                <a:latin typeface="LayarBahtera Doomsday Condensed" pitchFamily="34" charset="0"/>
              </a:rPr>
              <a:t>IndependentAge</a:t>
            </a:r>
            <a:endParaRPr lang="en-GB" sz="2200" dirty="0">
              <a:latin typeface="LayarBahtera Doomsday Condensed" pitchFamily="34" charset="0"/>
            </a:endParaRPr>
          </a:p>
        </p:txBody>
      </p:sp>
    </p:spTree>
    <p:extLst>
      <p:ext uri="{BB962C8B-B14F-4D97-AF65-F5344CB8AC3E}">
        <p14:creationId xmlns:p14="http://schemas.microsoft.com/office/powerpoint/2010/main" val="1068911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5727700"/>
            <a:ext cx="9132887"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8"/>
          <p:cNvSpPr>
            <a:spLocks noChangeArrowheads="1"/>
          </p:cNvSpPr>
          <p:nvPr/>
        </p:nvSpPr>
        <p:spPr bwMode="auto">
          <a:xfrm>
            <a:off x="297531" y="2060848"/>
            <a:ext cx="8534400"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1800"/>
              </a:spcAft>
            </a:pPr>
            <a:r>
              <a:rPr lang="en-GB" sz="5500" b="1" dirty="0" smtClean="0"/>
              <a:t>Ian Richards</a:t>
            </a:r>
          </a:p>
          <a:p>
            <a:pPr algn="ctr">
              <a:spcAft>
                <a:spcPts val="1800"/>
              </a:spcAft>
            </a:pPr>
            <a:r>
              <a:rPr lang="en-GB" sz="5500" b="1" i="1" dirty="0" smtClean="0"/>
              <a:t>Crisis at Christmas</a:t>
            </a:r>
            <a:endParaRPr lang="en-GB" sz="5500" b="1" dirty="0" smtClean="0"/>
          </a:p>
        </p:txBody>
      </p:sp>
      <p:pic>
        <p:nvPicPr>
          <p:cNvPr id="10" name="Picture 2" descr="S:\PROGRAMMES\FULFILLING POTENTIAL\Campaign to End Loneliness\CtEL - all files\COMMUNICATIONS\Logos and Design\Campaign partner logos\Independent age\IA logo Nov 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37" y="260648"/>
            <a:ext cx="3567531"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CELlogo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116294"/>
            <a:ext cx="2171699" cy="132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9512" y="6077406"/>
            <a:ext cx="6984056" cy="430887"/>
          </a:xfrm>
          <a:prstGeom prst="rect">
            <a:avLst/>
          </a:prstGeom>
          <a:noFill/>
        </p:spPr>
        <p:txBody>
          <a:bodyPr wrap="square" rtlCol="0">
            <a:spAutoFit/>
          </a:bodyPr>
          <a:lstStyle/>
          <a:p>
            <a:r>
              <a:rPr lang="en-GB" sz="2200" dirty="0" smtClean="0">
                <a:latin typeface="LayarBahtera Doomsday Condensed" pitchFamily="34" charset="0"/>
              </a:rPr>
              <a:t>#</a:t>
            </a:r>
            <a:r>
              <a:rPr lang="en-GB" sz="2200" dirty="0" err="1" smtClean="0">
                <a:latin typeface="LayarBahtera Doomsday Condensed" pitchFamily="34" charset="0"/>
              </a:rPr>
              <a:t>ChristmasAlone</a:t>
            </a:r>
            <a:r>
              <a:rPr lang="en-GB" sz="2200" dirty="0" smtClean="0">
                <a:latin typeface="LayarBahtera Doomsday Condensed" pitchFamily="34" charset="0"/>
              </a:rPr>
              <a:t> / @</a:t>
            </a:r>
            <a:r>
              <a:rPr lang="en-GB" sz="2200" dirty="0" err="1" smtClean="0">
                <a:latin typeface="LayarBahtera Doomsday Condensed" pitchFamily="34" charset="0"/>
              </a:rPr>
              <a:t>EndLonelinessUK</a:t>
            </a:r>
            <a:r>
              <a:rPr lang="en-GB" sz="2200" dirty="0" smtClean="0">
                <a:latin typeface="LayarBahtera Doomsday Condensed" pitchFamily="34" charset="0"/>
              </a:rPr>
              <a:t> / @</a:t>
            </a:r>
            <a:r>
              <a:rPr lang="en-GB" sz="2200" dirty="0" err="1" smtClean="0">
                <a:latin typeface="LayarBahtera Doomsday Condensed" pitchFamily="34" charset="0"/>
              </a:rPr>
              <a:t>IndependentAge</a:t>
            </a:r>
            <a:endParaRPr lang="en-GB" sz="2200" dirty="0">
              <a:latin typeface="LayarBahtera Doomsday Condensed" pitchFamily="34" charset="0"/>
            </a:endParaRPr>
          </a:p>
        </p:txBody>
      </p:sp>
    </p:spTree>
    <p:extLst>
      <p:ext uri="{BB962C8B-B14F-4D97-AF65-F5344CB8AC3E}">
        <p14:creationId xmlns:p14="http://schemas.microsoft.com/office/powerpoint/2010/main" val="1962784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5727700"/>
            <a:ext cx="9132887"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8"/>
          <p:cNvSpPr>
            <a:spLocks noChangeArrowheads="1"/>
          </p:cNvSpPr>
          <p:nvPr/>
        </p:nvSpPr>
        <p:spPr bwMode="auto">
          <a:xfrm>
            <a:off x="297531" y="2060848"/>
            <a:ext cx="85344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1800"/>
              </a:spcAft>
            </a:pPr>
            <a:r>
              <a:rPr lang="en-GB" sz="5500" b="1" dirty="0"/>
              <a:t>Natasha </a:t>
            </a:r>
            <a:r>
              <a:rPr lang="en-GB" sz="5500" b="1" dirty="0" smtClean="0"/>
              <a:t>Singarayer</a:t>
            </a:r>
          </a:p>
          <a:p>
            <a:pPr algn="ctr">
              <a:spcAft>
                <a:spcPts val="1800"/>
              </a:spcAft>
            </a:pPr>
            <a:r>
              <a:rPr lang="en-GB" sz="5500" b="1" i="1" dirty="0" smtClean="0"/>
              <a:t>The Abbeyfield Society</a:t>
            </a:r>
            <a:endParaRPr lang="en-GB" sz="5500" b="1" dirty="0" smtClean="0"/>
          </a:p>
        </p:txBody>
      </p:sp>
      <p:pic>
        <p:nvPicPr>
          <p:cNvPr id="10" name="Picture 2" descr="S:\PROGRAMMES\FULFILLING POTENTIAL\Campaign to End Loneliness\CtEL - all files\COMMUNICATIONS\Logos and Design\Campaign partner logos\Independent age\IA logo Nov 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37" y="260648"/>
            <a:ext cx="3567531"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CELlogo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116294"/>
            <a:ext cx="2171699" cy="132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9512" y="6077406"/>
            <a:ext cx="6984056" cy="430887"/>
          </a:xfrm>
          <a:prstGeom prst="rect">
            <a:avLst/>
          </a:prstGeom>
          <a:noFill/>
        </p:spPr>
        <p:txBody>
          <a:bodyPr wrap="square" rtlCol="0">
            <a:spAutoFit/>
          </a:bodyPr>
          <a:lstStyle/>
          <a:p>
            <a:r>
              <a:rPr lang="en-GB" sz="2200" dirty="0" smtClean="0">
                <a:latin typeface="LayarBahtera Doomsday Condensed" pitchFamily="34" charset="0"/>
              </a:rPr>
              <a:t>#</a:t>
            </a:r>
            <a:r>
              <a:rPr lang="en-GB" sz="2200" dirty="0" err="1" smtClean="0">
                <a:latin typeface="LayarBahtera Doomsday Condensed" pitchFamily="34" charset="0"/>
              </a:rPr>
              <a:t>ChristmasAlone</a:t>
            </a:r>
            <a:r>
              <a:rPr lang="en-GB" sz="2200" dirty="0" smtClean="0">
                <a:latin typeface="LayarBahtera Doomsday Condensed" pitchFamily="34" charset="0"/>
              </a:rPr>
              <a:t> / @</a:t>
            </a:r>
            <a:r>
              <a:rPr lang="en-GB" sz="2200" dirty="0" err="1" smtClean="0">
                <a:latin typeface="LayarBahtera Doomsday Condensed" pitchFamily="34" charset="0"/>
              </a:rPr>
              <a:t>EndLonelinessUK</a:t>
            </a:r>
            <a:r>
              <a:rPr lang="en-GB" sz="2200" dirty="0" smtClean="0">
                <a:latin typeface="LayarBahtera Doomsday Condensed" pitchFamily="34" charset="0"/>
              </a:rPr>
              <a:t> / @</a:t>
            </a:r>
            <a:r>
              <a:rPr lang="en-GB" sz="2200" dirty="0" err="1" smtClean="0">
                <a:latin typeface="LayarBahtera Doomsday Condensed" pitchFamily="34" charset="0"/>
              </a:rPr>
              <a:t>IndependentAge</a:t>
            </a:r>
            <a:endParaRPr lang="en-GB" sz="2200" dirty="0">
              <a:latin typeface="LayarBahtera Doomsday Condensed" pitchFamily="34" charset="0"/>
            </a:endParaRPr>
          </a:p>
        </p:txBody>
      </p:sp>
    </p:spTree>
    <p:extLst>
      <p:ext uri="{BB962C8B-B14F-4D97-AF65-F5344CB8AC3E}">
        <p14:creationId xmlns:p14="http://schemas.microsoft.com/office/powerpoint/2010/main" val="3622118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Lifetime_Richard_Carr-Gomm_01.jpg"/>
          <p:cNvPicPr>
            <a:picLocks noChangeAspect="1"/>
          </p:cNvPicPr>
          <p:nvPr/>
        </p:nvPicPr>
        <p:blipFill>
          <a:blip r:embed="rId3"/>
          <a:stretch>
            <a:fillRect/>
          </a:stretch>
        </p:blipFill>
        <p:spPr>
          <a:xfrm>
            <a:off x="2465196" y="1066800"/>
            <a:ext cx="3630804" cy="3304032"/>
          </a:xfrm>
          <a:prstGeom prst="rect">
            <a:avLst/>
          </a:prstGeom>
        </p:spPr>
      </p:pic>
      <p:sp>
        <p:nvSpPr>
          <p:cNvPr id="10" name="TextBox 9"/>
          <p:cNvSpPr txBox="1"/>
          <p:nvPr/>
        </p:nvSpPr>
        <p:spPr>
          <a:xfrm>
            <a:off x="304800" y="4572000"/>
            <a:ext cx="8534400" cy="1615827"/>
          </a:xfrm>
          <a:prstGeom prst="rect">
            <a:avLst/>
          </a:prstGeom>
          <a:noFill/>
        </p:spPr>
        <p:txBody>
          <a:bodyPr wrap="square" rtlCol="0">
            <a:spAutoFit/>
          </a:bodyPr>
          <a:lstStyle/>
          <a:p>
            <a:pPr algn="ctr"/>
            <a:r>
              <a:rPr lang="en-US" sz="2600" dirty="0" smtClean="0"/>
              <a:t>“I saw single elderly people sitting on park benches or looking out of windows, coming out of public libraries or walking aimlessly down the streets.”  </a:t>
            </a:r>
          </a:p>
          <a:p>
            <a:pPr algn="ctr"/>
            <a:r>
              <a:rPr lang="en-US" sz="2000" dirty="0" smtClean="0"/>
              <a:t>Richard Carr-Gomm on why he bought first Abbeyfield House in 1956</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1373"/>
            <a:ext cx="621823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34029"/>
            <a:ext cx="9144000" cy="44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463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C19EB2D-CDFB-43FC-8F6F-F56717A43CD1}" type="slidenum">
              <a:rPr lang="en-US" smtClean="0"/>
              <a:pPr/>
              <a:t>27</a:t>
            </a:fld>
            <a:endParaRPr lang="en-US" dirty="0"/>
          </a:p>
        </p:txBody>
      </p:sp>
      <p:sp>
        <p:nvSpPr>
          <p:cNvPr id="5" name="Rectangle 4"/>
          <p:cNvSpPr/>
          <p:nvPr/>
        </p:nvSpPr>
        <p:spPr>
          <a:xfrm>
            <a:off x="304800" y="990600"/>
            <a:ext cx="8534400" cy="5016758"/>
          </a:xfrm>
          <a:prstGeom prst="rect">
            <a:avLst/>
          </a:prstGeom>
        </p:spPr>
        <p:txBody>
          <a:bodyPr wrap="square">
            <a:spAutoFit/>
          </a:bodyPr>
          <a:lstStyle/>
          <a:p>
            <a:pPr marL="270000" algn="ctr">
              <a:spcBef>
                <a:spcPts val="1200"/>
              </a:spcBef>
              <a:buClr>
                <a:schemeClr val="accent6"/>
              </a:buClr>
              <a:buFont typeface="Wingdings" charset="2"/>
              <a:buChar char="ü"/>
            </a:pPr>
            <a:endParaRPr lang="en-GB" sz="2000" dirty="0" smtClean="0"/>
          </a:p>
          <a:p>
            <a:pPr marL="270000" lvl="1">
              <a:spcBef>
                <a:spcPts val="1200"/>
              </a:spcBef>
              <a:buClr>
                <a:schemeClr val="accent6"/>
              </a:buClr>
              <a:buFont typeface="Wingdings" charset="2"/>
              <a:buChar char="ü"/>
            </a:pPr>
            <a:r>
              <a:rPr lang="en-GB" sz="2000" dirty="0" smtClean="0"/>
              <a:t>528 houses throughout the UK </a:t>
            </a:r>
          </a:p>
          <a:p>
            <a:pPr marL="270000" lvl="1">
              <a:spcBef>
                <a:spcPts val="1200"/>
              </a:spcBef>
              <a:buClr>
                <a:schemeClr val="accent6"/>
              </a:buClr>
              <a:buFont typeface="Wingdings" charset="2"/>
              <a:buChar char="ü"/>
            </a:pPr>
            <a:r>
              <a:rPr lang="en-GB" sz="2000" dirty="0" smtClean="0"/>
              <a:t>104 international houses in 13 countries </a:t>
            </a:r>
          </a:p>
          <a:p>
            <a:pPr marL="270000" lvl="1">
              <a:spcBef>
                <a:spcPts val="1200"/>
              </a:spcBef>
              <a:buClr>
                <a:schemeClr val="accent6"/>
              </a:buClr>
              <a:buFont typeface="Wingdings" charset="2"/>
              <a:buChar char="ü"/>
            </a:pPr>
            <a:r>
              <a:rPr lang="en-GB" sz="2000" dirty="0" smtClean="0"/>
              <a:t>Over 8000 older people living in a supported family atmosphere </a:t>
            </a:r>
          </a:p>
          <a:p>
            <a:pPr marL="270000" lvl="1">
              <a:spcBef>
                <a:spcPts val="1200"/>
              </a:spcBef>
              <a:buClr>
                <a:schemeClr val="accent6"/>
              </a:buClr>
              <a:buFont typeface="Wingdings" charset="2"/>
              <a:buChar char="ü"/>
            </a:pPr>
            <a:r>
              <a:rPr lang="en-GB" sz="2000" dirty="0" smtClean="0"/>
              <a:t>Range of accommodation from sheltered housing to dementia care  </a:t>
            </a:r>
          </a:p>
          <a:p>
            <a:pPr marL="270000" lvl="1">
              <a:spcBef>
                <a:spcPts val="1200"/>
              </a:spcBef>
              <a:buClr>
                <a:schemeClr val="accent6"/>
              </a:buClr>
              <a:buFont typeface="Wingdings" charset="2"/>
              <a:buChar char="ü"/>
            </a:pPr>
            <a:r>
              <a:rPr lang="en-GB" sz="2000" dirty="0" smtClean="0"/>
              <a:t>Approximately 9000 volunteers </a:t>
            </a:r>
          </a:p>
          <a:p>
            <a:pPr marL="270000" lvl="1">
              <a:spcBef>
                <a:spcPts val="1200"/>
              </a:spcBef>
              <a:buClr>
                <a:schemeClr val="accent6"/>
              </a:buClr>
              <a:buFont typeface="Wingdings" charset="2"/>
              <a:buChar char="ü"/>
            </a:pPr>
            <a:r>
              <a:rPr lang="en-GB" sz="2000" dirty="0" smtClean="0"/>
              <a:t>Abbeyfield In top 30 UK charities for volunteer numbers</a:t>
            </a:r>
          </a:p>
          <a:p>
            <a:pPr marL="270000" lvl="1">
              <a:spcBef>
                <a:spcPts val="1200"/>
              </a:spcBef>
              <a:buClr>
                <a:schemeClr val="accent6"/>
              </a:buClr>
              <a:buFont typeface="Wingdings" charset="2"/>
              <a:buChar char="ü"/>
            </a:pPr>
            <a:r>
              <a:rPr lang="en-GB" sz="2000" dirty="0" smtClean="0"/>
              <a:t>Multiple award winning:  </a:t>
            </a:r>
          </a:p>
          <a:p>
            <a:pPr marL="270000" lvl="1">
              <a:spcBef>
                <a:spcPts val="1200"/>
              </a:spcBef>
              <a:buClr>
                <a:schemeClr val="accent6"/>
              </a:buClr>
            </a:pPr>
            <a:r>
              <a:rPr lang="en-GB" sz="2000" dirty="0" smtClean="0"/>
              <a:t>	Best UK Dementia Care Home 2012, Best UK Care Home 2010</a:t>
            </a:r>
          </a:p>
          <a:p>
            <a:pPr marL="270000" lvl="1">
              <a:spcBef>
                <a:spcPts val="1200"/>
              </a:spcBef>
              <a:buClr>
                <a:schemeClr val="accent6"/>
              </a:buClr>
              <a:buFont typeface="Wingdings" charset="2"/>
              <a:buChar char="ü"/>
            </a:pPr>
            <a:r>
              <a:rPr lang="en-GB" sz="2000" dirty="0" smtClean="0"/>
              <a:t>Times Appeal Charity 2013</a:t>
            </a:r>
          </a:p>
          <a:p>
            <a:pPr lvl="0"/>
            <a:endParaRPr lang="en-GB" sz="2000"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4029"/>
            <a:ext cx="9144000" cy="44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0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8992"/>
            <a:ext cx="62182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848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C19EB2D-CDFB-43FC-8F6F-F56717A43CD1}" type="slidenum">
              <a:rPr lang="en-US" smtClean="0"/>
              <a:pPr/>
              <a:t>28</a:t>
            </a:fld>
            <a:endParaRPr lang="en-US" dirty="0"/>
          </a:p>
        </p:txBody>
      </p:sp>
      <p:sp>
        <p:nvSpPr>
          <p:cNvPr id="5" name="Rectangle 4"/>
          <p:cNvSpPr/>
          <p:nvPr/>
        </p:nvSpPr>
        <p:spPr>
          <a:xfrm>
            <a:off x="304800" y="990600"/>
            <a:ext cx="8534400" cy="4708981"/>
          </a:xfrm>
          <a:prstGeom prst="rect">
            <a:avLst/>
          </a:prstGeom>
        </p:spPr>
        <p:txBody>
          <a:bodyPr wrap="square">
            <a:spAutoFit/>
          </a:bodyPr>
          <a:lstStyle/>
          <a:p>
            <a:pPr algn="ctr">
              <a:buFont typeface="Arial" pitchFamily="34" charset="0"/>
              <a:buChar char="•"/>
            </a:pPr>
            <a:endParaRPr lang="en-GB" sz="2000" dirty="0" smtClean="0"/>
          </a:p>
          <a:p>
            <a:pPr>
              <a:buClr>
                <a:schemeClr val="accent6"/>
              </a:buClr>
              <a:buFont typeface="Wingdings" charset="2"/>
              <a:buChar char="ü"/>
            </a:pPr>
            <a:r>
              <a:rPr lang="en-GB" sz="2000" dirty="0" smtClean="0"/>
              <a:t> Coping at Christmas is an annual Abbeyfield campaign aimed at older 	people who would otherwise be alone over the festive period</a:t>
            </a:r>
          </a:p>
          <a:p>
            <a:pPr>
              <a:buClr>
                <a:schemeClr val="accent6"/>
              </a:buClr>
              <a:buFont typeface="Wingdings" charset="2"/>
              <a:buChar char="ü"/>
            </a:pPr>
            <a:endParaRPr lang="en-GB" sz="2000" dirty="0" smtClean="0"/>
          </a:p>
          <a:p>
            <a:pPr>
              <a:buClr>
                <a:schemeClr val="accent6"/>
              </a:buClr>
              <a:buFont typeface="Wingdings" charset="2"/>
              <a:buChar char="ü"/>
            </a:pPr>
            <a:r>
              <a:rPr lang="en-GB" sz="2000" dirty="0" smtClean="0"/>
              <a:t> In 2013, 130 Abbeyfield houses and homes up and down the UK 	opened their doors to over 55’s</a:t>
            </a:r>
          </a:p>
          <a:p>
            <a:pPr>
              <a:buClr>
                <a:schemeClr val="accent6"/>
              </a:buClr>
              <a:buFont typeface="Wingdings" charset="2"/>
              <a:buChar char="ü"/>
            </a:pPr>
            <a:endParaRPr lang="en-GB" sz="2000" dirty="0" smtClean="0"/>
          </a:p>
          <a:p>
            <a:pPr>
              <a:buClr>
                <a:schemeClr val="accent6"/>
              </a:buClr>
              <a:buFont typeface="Wingdings" charset="2"/>
              <a:buChar char="ü"/>
            </a:pPr>
            <a:r>
              <a:rPr lang="en-GB" sz="2000" dirty="0" smtClean="0"/>
              <a:t> Abbeyfield served hundreds of free Christmas dinners and up to a 	hundred older people stayed overnight in guest rooms</a:t>
            </a:r>
          </a:p>
          <a:p>
            <a:pPr>
              <a:buClr>
                <a:schemeClr val="accent6"/>
              </a:buClr>
              <a:buFont typeface="Wingdings" charset="2"/>
              <a:buChar char="ü"/>
            </a:pPr>
            <a:endParaRPr lang="en-GB" sz="2000" dirty="0" smtClean="0"/>
          </a:p>
          <a:p>
            <a:pPr>
              <a:buClr>
                <a:schemeClr val="accent6"/>
              </a:buClr>
              <a:buFont typeface="Wingdings" charset="2"/>
              <a:buChar char="ü"/>
            </a:pPr>
            <a:r>
              <a:rPr lang="en-GB" sz="2000" dirty="0" smtClean="0"/>
              <a:t>  Abbeyfield’s Coping campaign was part-funded by a £25,000 donation 	from Royal Mail </a:t>
            </a:r>
          </a:p>
          <a:p>
            <a:pPr>
              <a:buClr>
                <a:schemeClr val="accent6"/>
              </a:buClr>
              <a:buFont typeface="Wingdings" charset="2"/>
              <a:buChar char="ü"/>
            </a:pPr>
            <a:endParaRPr lang="en-GB" sz="2000" dirty="0" smtClean="0"/>
          </a:p>
          <a:p>
            <a:pPr>
              <a:buClr>
                <a:schemeClr val="accent6"/>
              </a:buClr>
              <a:buFont typeface="Wingdings" charset="2"/>
              <a:buChar char="ü"/>
            </a:pPr>
            <a:r>
              <a:rPr lang="en-GB" sz="2000" dirty="0" smtClean="0"/>
              <a:t>  Nearly 1000 Abbeyfield volunteers and staff were the life and soul of 	the Coping Campaign </a:t>
            </a:r>
            <a:r>
              <a:rPr lang="en-US" sz="2000" dirty="0" smtClean="0"/>
              <a:t>–</a:t>
            </a:r>
            <a:r>
              <a:rPr lang="en-GB" sz="2000" dirty="0" smtClean="0"/>
              <a:t> without them it could not have happened.</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34029"/>
            <a:ext cx="9144000" cy="44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0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78992"/>
            <a:ext cx="62182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346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Amanda and Barbara said....</a:t>
            </a:r>
            <a:endParaRPr lang="en-GB" dirty="0"/>
          </a:p>
        </p:txBody>
      </p:sp>
      <p:sp>
        <p:nvSpPr>
          <p:cNvPr id="3" name="Slide Number Placeholder 2"/>
          <p:cNvSpPr>
            <a:spLocks noGrp="1"/>
          </p:cNvSpPr>
          <p:nvPr>
            <p:ph type="sldNum" sz="quarter" idx="10"/>
          </p:nvPr>
        </p:nvSpPr>
        <p:spPr/>
        <p:txBody>
          <a:bodyPr/>
          <a:lstStyle/>
          <a:p>
            <a:fld id="{EC19EB2D-CDFB-43FC-8F6F-F56717A43CD1}" type="slidenum">
              <a:rPr lang="en-US" smtClean="0"/>
              <a:pPr/>
              <a:t>29</a:t>
            </a:fld>
            <a:endParaRPr lang="en-US" dirty="0"/>
          </a:p>
        </p:txBody>
      </p:sp>
      <p:pic>
        <p:nvPicPr>
          <p:cNvPr id="6" name="Picture 5"/>
          <p:cNvPicPr/>
          <p:nvPr/>
        </p:nvPicPr>
        <p:blipFill>
          <a:blip r:embed="rId3"/>
          <a:srcRect/>
          <a:stretch>
            <a:fillRect/>
          </a:stretch>
        </p:blipFill>
        <p:spPr bwMode="auto">
          <a:xfrm>
            <a:off x="6660232" y="0"/>
            <a:ext cx="760834" cy="659219"/>
          </a:xfrm>
          <a:prstGeom prst="rect">
            <a:avLst/>
          </a:prstGeom>
          <a:noFill/>
          <a:ln w="9525">
            <a:noFill/>
            <a:miter lim="800000"/>
            <a:headEnd/>
            <a:tailEnd/>
          </a:ln>
        </p:spPr>
      </p:pic>
      <p:pic>
        <p:nvPicPr>
          <p:cNvPr id="7" name="Cope Campaign_Barbara_short_edit.mp4">
            <a:hlinkClick r:id="" action="ppaction://media"/>
          </p:cNvPr>
          <p:cNvPicPr/>
          <p:nvPr>
            <a:videoFile r:link="rId1"/>
          </p:nvPr>
        </p:nvPicPr>
        <p:blipFill>
          <a:blip r:embed="rId4"/>
          <a:stretch>
            <a:fillRect/>
          </a:stretch>
        </p:blipFill>
        <p:spPr>
          <a:xfrm>
            <a:off x="0" y="857250"/>
            <a:ext cx="9144000" cy="5143500"/>
          </a:xfrm>
          <a:prstGeom prst="rect">
            <a:avLst/>
          </a:prstGeom>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34029"/>
            <a:ext cx="9144000" cy="44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90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78992"/>
            <a:ext cx="62182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7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7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5729288"/>
            <a:ext cx="9123362"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itle 6"/>
          <p:cNvSpPr>
            <a:spLocks noGrp="1"/>
          </p:cNvSpPr>
          <p:nvPr>
            <p:ph type="title"/>
          </p:nvPr>
        </p:nvSpPr>
        <p:spPr>
          <a:xfrm>
            <a:off x="468313" y="304800"/>
            <a:ext cx="8229600" cy="1143000"/>
          </a:xfrm>
        </p:spPr>
        <p:txBody>
          <a:bodyPr/>
          <a:lstStyle/>
          <a:p>
            <a:pPr algn="l"/>
            <a:r>
              <a:rPr lang="en-GB" sz="2800" b="1" smtClean="0"/>
              <a:t>What is loneliness?</a:t>
            </a:r>
          </a:p>
        </p:txBody>
      </p:sp>
      <p:sp>
        <p:nvSpPr>
          <p:cNvPr id="5124" name="Content Placeholder 7"/>
          <p:cNvSpPr>
            <a:spLocks noGrp="1"/>
          </p:cNvSpPr>
          <p:nvPr>
            <p:ph idx="1"/>
          </p:nvPr>
        </p:nvSpPr>
        <p:spPr>
          <a:xfrm>
            <a:off x="468313" y="1295400"/>
            <a:ext cx="8229600" cy="4191000"/>
          </a:xfrm>
        </p:spPr>
        <p:txBody>
          <a:bodyPr/>
          <a:lstStyle/>
          <a:p>
            <a:pPr>
              <a:spcBef>
                <a:spcPct val="0"/>
              </a:spcBef>
              <a:spcAft>
                <a:spcPts val="600"/>
              </a:spcAft>
            </a:pPr>
            <a:r>
              <a:rPr lang="en-GB" sz="2000" b="1" smtClean="0"/>
              <a:t>Loneliness:</a:t>
            </a:r>
            <a:r>
              <a:rPr lang="en-GB" sz="2000" smtClean="0"/>
              <a:t> The unwelcome feeling of a gap between the social connections we want and the ones we have. It can be:</a:t>
            </a:r>
          </a:p>
          <a:p>
            <a:pPr lvl="1">
              <a:spcBef>
                <a:spcPct val="0"/>
              </a:spcBef>
              <a:spcAft>
                <a:spcPts val="600"/>
              </a:spcAft>
              <a:buFont typeface="Arial" pitchFamily="34" charset="0"/>
              <a:buChar char="•"/>
            </a:pPr>
            <a:r>
              <a:rPr lang="en-GB" sz="2000" smtClean="0"/>
              <a:t>Social or emotional</a:t>
            </a:r>
          </a:p>
          <a:p>
            <a:pPr lvl="1">
              <a:spcBef>
                <a:spcPct val="0"/>
              </a:spcBef>
              <a:spcAft>
                <a:spcPts val="600"/>
              </a:spcAft>
              <a:buFont typeface="Arial" pitchFamily="34" charset="0"/>
              <a:buChar char="•"/>
            </a:pPr>
            <a:r>
              <a:rPr lang="en-GB" sz="2000" smtClean="0"/>
              <a:t>Transient, situational or chronic</a:t>
            </a:r>
          </a:p>
          <a:p>
            <a:pPr>
              <a:spcBef>
                <a:spcPct val="0"/>
              </a:spcBef>
              <a:spcAft>
                <a:spcPts val="600"/>
              </a:spcAft>
            </a:pPr>
            <a:endParaRPr lang="en-GB" sz="2000" b="1" smtClean="0"/>
          </a:p>
          <a:p>
            <a:pPr>
              <a:spcBef>
                <a:spcPct val="0"/>
              </a:spcBef>
              <a:spcAft>
                <a:spcPts val="600"/>
              </a:spcAft>
            </a:pPr>
            <a:r>
              <a:rPr lang="en-GB" sz="2000" b="1" smtClean="0"/>
              <a:t>Social isolation: </a:t>
            </a:r>
            <a:r>
              <a:rPr lang="en-GB" sz="2000" smtClean="0"/>
              <a:t>is objective – a measure of contacts or interactions </a:t>
            </a:r>
          </a:p>
          <a:p>
            <a:pPr>
              <a:spcBef>
                <a:spcPct val="0"/>
              </a:spcBef>
              <a:spcAft>
                <a:spcPts val="600"/>
              </a:spcAft>
            </a:pPr>
            <a:endParaRPr lang="en-GB" sz="2000" b="1" smtClean="0"/>
          </a:p>
          <a:p>
            <a:pPr>
              <a:spcBef>
                <a:spcPct val="0"/>
              </a:spcBef>
              <a:spcAft>
                <a:spcPts val="600"/>
              </a:spcAft>
            </a:pPr>
            <a:r>
              <a:rPr lang="en-GB" sz="2000" b="1" smtClean="0"/>
              <a:t>Solitude</a:t>
            </a:r>
            <a:r>
              <a:rPr lang="en-GB" sz="2000" smtClean="0"/>
              <a:t>:  “Language... has created the word "loneliness" to express the pain of being alone.  And it has created the word "solitude" to express the glory of being alone.” [Paul Johannes Tillich]</a:t>
            </a:r>
          </a:p>
          <a:p>
            <a:endParaRPr lang="en-GB" sz="2000" smtClean="0"/>
          </a:p>
        </p:txBody>
      </p:sp>
    </p:spTree>
    <p:extLst>
      <p:ext uri="{BB962C8B-B14F-4D97-AF65-F5344CB8AC3E}">
        <p14:creationId xmlns:p14="http://schemas.microsoft.com/office/powerpoint/2010/main" val="990208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Slide Number Placeholder 5"/>
          <p:cNvSpPr>
            <a:spLocks noGrp="1"/>
          </p:cNvSpPr>
          <p:nvPr>
            <p:ph type="sldNum" sz="quarter" idx="12"/>
          </p:nvPr>
        </p:nvSpPr>
        <p:spPr bwMode="auto">
          <a:noFill/>
          <a:ln>
            <a:miter lim="800000"/>
            <a:headEnd/>
            <a:tailEnd/>
          </a:ln>
        </p:spPr>
        <p:txBody>
          <a:bodyPr/>
          <a:lstStyle/>
          <a:p>
            <a:fld id="{9A08BA45-57B4-403C-8722-D6A0B608CDA4}" type="slidenum">
              <a:rPr lang="en-US"/>
              <a:pPr/>
              <a:t>30</a:t>
            </a:fld>
            <a:endParaRPr lang="en-US" dirty="0"/>
          </a:p>
        </p:txBody>
      </p:sp>
      <p:pic>
        <p:nvPicPr>
          <p:cNvPr id="13" name="Content Placeholder 12" descr="Screen Shot 2014-02-20 at 08.59.21.jpg"/>
          <p:cNvPicPr>
            <a:picLocks noGrp="1" noChangeAspect="1"/>
          </p:cNvPicPr>
          <p:nvPr>
            <p:ph sz="half" idx="10"/>
          </p:nvPr>
        </p:nvPicPr>
        <p:blipFill>
          <a:blip r:embed="rId3"/>
          <a:srcRect t="-915" b="-915"/>
          <a:stretch>
            <a:fillRect/>
          </a:stretch>
        </p:blipFill>
        <p:spPr>
          <a:xfrm>
            <a:off x="609600" y="914400"/>
            <a:ext cx="5486400" cy="5486400"/>
          </a:xfrm>
        </p:spPr>
      </p:pic>
      <p:sp>
        <p:nvSpPr>
          <p:cNvPr id="14" name="TextBox 13"/>
          <p:cNvSpPr txBox="1"/>
          <p:nvPr/>
        </p:nvSpPr>
        <p:spPr>
          <a:xfrm>
            <a:off x="6400800" y="4352835"/>
            <a:ext cx="2362200" cy="1200329"/>
          </a:xfrm>
          <a:prstGeom prst="rect">
            <a:avLst/>
          </a:prstGeom>
          <a:noFill/>
        </p:spPr>
        <p:txBody>
          <a:bodyPr wrap="square" rtlCol="0">
            <a:spAutoFit/>
          </a:bodyPr>
          <a:lstStyle/>
          <a:p>
            <a:pPr>
              <a:buClr>
                <a:schemeClr val="accent6"/>
              </a:buClr>
              <a:buFont typeface="Wingdings" charset="2"/>
              <a:buChar char="ü"/>
            </a:pPr>
            <a:r>
              <a:rPr lang="en-US" dirty="0" smtClean="0"/>
              <a:t> 26 broadcast</a:t>
            </a:r>
          </a:p>
          <a:p>
            <a:pPr>
              <a:buClr>
                <a:schemeClr val="accent6"/>
              </a:buClr>
              <a:buFont typeface="Wingdings" charset="2"/>
              <a:buChar char="ü"/>
            </a:pPr>
            <a:r>
              <a:rPr lang="en-US" dirty="0" smtClean="0"/>
              <a:t> 80 print articles</a:t>
            </a:r>
          </a:p>
          <a:p>
            <a:pPr>
              <a:buClr>
                <a:schemeClr val="accent6"/>
              </a:buClr>
              <a:buFont typeface="Wingdings" charset="2"/>
              <a:buChar char="ü"/>
            </a:pPr>
            <a:r>
              <a:rPr lang="en-US" dirty="0" smtClean="0"/>
              <a:t>Times feature</a:t>
            </a:r>
          </a:p>
          <a:p>
            <a:pPr>
              <a:buClr>
                <a:schemeClr val="accent6"/>
              </a:buClr>
              <a:buFont typeface="Wingdings" charset="2"/>
              <a:buChar char="ü"/>
            </a:pPr>
            <a:r>
              <a:rPr lang="en-US" dirty="0" smtClean="0"/>
              <a:t>10 MP visits</a:t>
            </a:r>
            <a:endParaRPr lang="en-US"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34029"/>
            <a:ext cx="9144000" cy="44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971" y="105979"/>
            <a:ext cx="62007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189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GB" sz="2400" b="1" dirty="0" smtClean="0"/>
              <a:t>Volunteer enquiries increased by 297% this year.</a:t>
            </a:r>
            <a:endParaRPr lang="en-GB" sz="2400" b="1" dirty="0"/>
          </a:p>
        </p:txBody>
      </p:sp>
      <p:sp>
        <p:nvSpPr>
          <p:cNvPr id="5" name="Content Placeholder 4"/>
          <p:cNvSpPr>
            <a:spLocks noGrp="1"/>
          </p:cNvSpPr>
          <p:nvPr>
            <p:ph sz="half" idx="11"/>
          </p:nvPr>
        </p:nvSpPr>
        <p:spPr>
          <a:xfrm>
            <a:off x="467544" y="2057400"/>
            <a:ext cx="8295456" cy="2883768"/>
          </a:xfrm>
        </p:spPr>
        <p:txBody>
          <a:bodyPr/>
          <a:lstStyle/>
          <a:p>
            <a:pPr>
              <a:buFont typeface="Arial" pitchFamily="34" charset="0"/>
              <a:buChar char="•"/>
            </a:pPr>
            <a:r>
              <a:rPr lang="en-GB" sz="2400" dirty="0" smtClean="0"/>
              <a:t>Within this year’s campaign, Abbeyfield gained</a:t>
            </a:r>
            <a:r>
              <a:rPr lang="en-GB" sz="2400" b="1" dirty="0" smtClean="0"/>
              <a:t> 92 </a:t>
            </a:r>
            <a:r>
              <a:rPr lang="en-GB" sz="2400" dirty="0" smtClean="0"/>
              <a:t>volunteer enquiries – considerably more than 2012’s </a:t>
            </a:r>
            <a:r>
              <a:rPr lang="en-GB" sz="2400" b="1" dirty="0" smtClean="0"/>
              <a:t>31</a:t>
            </a:r>
            <a:r>
              <a:rPr lang="en-GB" sz="2400" dirty="0" smtClean="0"/>
              <a:t> enquiries.</a:t>
            </a:r>
            <a:br>
              <a:rPr lang="en-GB" sz="2400" dirty="0" smtClean="0"/>
            </a:br>
            <a:endParaRPr lang="en-GB" sz="2400" dirty="0" smtClean="0"/>
          </a:p>
          <a:p>
            <a:pPr algn="ctr">
              <a:buFont typeface="Arial" pitchFamily="34" charset="0"/>
              <a:buChar char="•"/>
            </a:pPr>
            <a:r>
              <a:rPr lang="en-GB" sz="2400" b="1" dirty="0" smtClean="0"/>
              <a:t>Ten </a:t>
            </a:r>
            <a:r>
              <a:rPr lang="en-GB" sz="2400" dirty="0" smtClean="0"/>
              <a:t>of this year’s volunteers have expressed interest in becoming long term volunteers with Abbeyfield, as a direct result of the Coping initiative.</a:t>
            </a:r>
            <a:endParaRPr lang="en-GB" sz="2400" dirty="0"/>
          </a:p>
        </p:txBody>
      </p:sp>
      <p:sp>
        <p:nvSpPr>
          <p:cNvPr id="6" name="Slide Number Placeholder 5"/>
          <p:cNvSpPr>
            <a:spLocks noGrp="1"/>
          </p:cNvSpPr>
          <p:nvPr>
            <p:ph type="sldNum" sz="quarter" idx="12"/>
          </p:nvPr>
        </p:nvSpPr>
        <p:spPr/>
        <p:txBody>
          <a:bodyPr/>
          <a:lstStyle/>
          <a:p>
            <a:fld id="{E595EEC6-74C8-4832-A425-0BCEDDB4FCCB}" type="slidenum">
              <a:rPr lang="en-US" smtClean="0"/>
              <a:pPr/>
              <a:t>31</a:t>
            </a:fld>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4029"/>
            <a:ext cx="9144000" cy="44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0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78992"/>
            <a:ext cx="62182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085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fld id="{EC19EB2D-CDFB-43FC-8F6F-F56717A43CD1}" type="slidenum">
              <a:rPr lang="en-US" smtClean="0"/>
              <a:pPr/>
              <a:t>32</a:t>
            </a:fld>
            <a:endParaRPr lang="en-US" dirty="0"/>
          </a:p>
        </p:txBody>
      </p:sp>
      <p:sp>
        <p:nvSpPr>
          <p:cNvPr id="1025" name="Rectangle 1"/>
          <p:cNvSpPr>
            <a:spLocks noChangeArrowheads="1"/>
          </p:cNvSpPr>
          <p:nvPr/>
        </p:nvSpPr>
        <p:spPr bwMode="auto">
          <a:xfrm>
            <a:off x="683568" y="1300119"/>
            <a:ext cx="5976664" cy="4154983"/>
          </a:xfrm>
          <a:prstGeom prst="rect">
            <a:avLst/>
          </a:prstGeom>
          <a:ln>
            <a:solidFill>
              <a:srgbClr val="D74720"/>
            </a:solidFill>
            <a:prstDash val="sysDot"/>
            <a:headEnd/>
            <a:tailEnd/>
          </a:ln>
          <a:effectLst>
            <a:glow rad="228600">
              <a:srgbClr val="D74720">
                <a:alpha val="40000"/>
              </a:srgb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i="1" u="none" strike="noStrike" cap="none" normalizeH="0" baseline="0" dirty="0" smtClean="0">
                <a:ln>
                  <a:noFill/>
                </a:ln>
                <a:solidFill>
                  <a:schemeClr val="tx1"/>
                </a:solidFill>
                <a:effectLst/>
                <a:latin typeface="Arial" pitchFamily="34" charset="0"/>
                <a:ea typeface="Calibri" pitchFamily="34" charset="0"/>
                <a:cs typeface="Arial" pitchFamily="34" charset="0"/>
              </a:rPr>
              <a:t>“Then a woman from Abbeyfield in Accrington rang and said I could go there for Boxing Day.”</a:t>
            </a:r>
            <a:r>
              <a:rPr lang="en-GB" sz="2400" i="1" dirty="0" smtClean="0">
                <a:latin typeface="Arial" pitchFamily="34" charset="0"/>
                <a:cs typeface="Arial" pitchFamily="34" charset="0"/>
              </a:rPr>
              <a:t/>
            </a:r>
            <a:br>
              <a:rPr lang="en-GB" sz="2400" i="1" dirty="0" smtClean="0">
                <a:latin typeface="Arial" pitchFamily="34" charset="0"/>
                <a:cs typeface="Arial" pitchFamily="34" charset="0"/>
              </a:rPr>
            </a:br>
            <a:r>
              <a:rPr kumimoji="0" lang="en-GB" sz="2400" i="1" u="none" strike="noStrike" cap="none" normalizeH="0" baseline="0" dirty="0" smtClean="0">
                <a:ln>
                  <a:noFill/>
                </a:ln>
                <a:solidFill>
                  <a:schemeClr val="tx1"/>
                </a:solidFill>
                <a:effectLst/>
                <a:latin typeface="Arial" pitchFamily="34" charset="0"/>
                <a:ea typeface="Calibri" pitchFamily="34" charset="0"/>
                <a:cs typeface="Arial" pitchFamily="34" charset="0"/>
              </a:rPr>
              <a:t>“She picked me up and took me over. I went there on New Year’s Day as well. </a:t>
            </a:r>
            <a:endParaRPr kumimoji="0" lang="en-GB" sz="2400" i="1"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i="1" u="none" strike="noStrike" cap="none" normalizeH="0" baseline="0" dirty="0" smtClean="0">
                <a:ln>
                  <a:noFill/>
                </a:ln>
                <a:solidFill>
                  <a:schemeClr val="tx1"/>
                </a:solidFill>
                <a:effectLst/>
                <a:latin typeface="Arial" pitchFamily="34" charset="0"/>
                <a:ea typeface="Calibri" pitchFamily="34" charset="0"/>
                <a:cs typeface="Arial" pitchFamily="34" charset="0"/>
              </a:rPr>
              <a:t>Out of the darkness these strangers came to shine a light into a very dark place. </a:t>
            </a:r>
            <a:endParaRPr kumimoji="0" lang="en-GB" sz="2400" i="1"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i="1" u="none" strike="noStrike" cap="none" normalizeH="0" baseline="0" dirty="0" smtClean="0">
                <a:ln>
                  <a:noFill/>
                </a:ln>
                <a:solidFill>
                  <a:schemeClr val="tx1"/>
                </a:solidFill>
                <a:effectLst/>
                <a:latin typeface="Arial" pitchFamily="34" charset="0"/>
                <a:ea typeface="Calibri" pitchFamily="34" charset="0"/>
                <a:cs typeface="Arial" pitchFamily="34" charset="0"/>
              </a:rPr>
              <a:t>They were all so very kind to me and they really do make a difference.” </a:t>
            </a:r>
            <a:r>
              <a:rPr kumimoji="0" lang="en-GB"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 Irene Newington</a:t>
            </a:r>
            <a:r>
              <a:rPr kumimoji="0" lang="en-GB" sz="2400" i="0" u="none" strike="noStrike" cap="none" normalizeH="0" dirty="0" smtClean="0">
                <a:ln>
                  <a:noFill/>
                </a:ln>
                <a:solidFill>
                  <a:schemeClr val="tx1"/>
                </a:solidFill>
                <a:effectLst/>
                <a:latin typeface="Arial" pitchFamily="34" charset="0"/>
                <a:ea typeface="Calibri" pitchFamily="34" charset="0"/>
                <a:cs typeface="Arial" pitchFamily="34" charset="0"/>
              </a:rPr>
              <a:t/>
            </a:r>
            <a:br>
              <a:rPr kumimoji="0" lang="en-GB" sz="2400" i="0" u="none" strike="noStrike" cap="none" normalizeH="0" dirty="0" smtClean="0">
                <a:ln>
                  <a:noFill/>
                </a:ln>
                <a:solidFill>
                  <a:schemeClr val="tx1"/>
                </a:solidFill>
                <a:effectLst/>
                <a:latin typeface="Arial" pitchFamily="34" charset="0"/>
                <a:ea typeface="Calibri" pitchFamily="34" charset="0"/>
                <a:cs typeface="Arial" pitchFamily="34" charset="0"/>
              </a:rPr>
            </a:br>
            <a:endParaRPr kumimoji="0" lang="en-GB" sz="2400" i="0" u="none" strike="noStrike" cap="none" normalizeH="0" dirty="0" smtClean="0">
              <a:ln>
                <a:noFill/>
              </a:ln>
              <a:solidFill>
                <a:schemeClr val="tx1"/>
              </a:solidFill>
              <a:effectLst/>
              <a:latin typeface="Arial" pitchFamily="34" charset="0"/>
              <a:ea typeface="Calibri" pitchFamily="34" charset="0"/>
              <a:cs typeface="Arial" pitchFamily="34" charset="0"/>
            </a:endParaRPr>
          </a:p>
        </p:txBody>
      </p:sp>
      <p:pic>
        <p:nvPicPr>
          <p:cNvPr id="1026" name="Picture 2"/>
          <p:cNvPicPr>
            <a:picLocks noChangeAspect="1" noChangeArrowheads="1"/>
          </p:cNvPicPr>
          <p:nvPr/>
        </p:nvPicPr>
        <p:blipFill>
          <a:blip r:embed="rId3"/>
          <a:srcRect/>
          <a:stretch>
            <a:fillRect/>
          </a:stretch>
        </p:blipFill>
        <p:spPr bwMode="auto">
          <a:xfrm>
            <a:off x="2699792" y="5485350"/>
            <a:ext cx="2426568" cy="308836"/>
          </a:xfrm>
          <a:prstGeom prst="rect">
            <a:avLst/>
          </a:prstGeom>
          <a:noFill/>
          <a:ln w="9525">
            <a:noFill/>
            <a:miter lim="800000"/>
            <a:headEnd/>
            <a:tailEnd/>
          </a:ln>
        </p:spPr>
      </p:pic>
      <p:pic>
        <p:nvPicPr>
          <p:cNvPr id="8" name="Picture 2"/>
          <p:cNvPicPr>
            <a:picLocks noChangeAspect="1" noChangeArrowheads="1"/>
          </p:cNvPicPr>
          <p:nvPr/>
        </p:nvPicPr>
        <p:blipFill>
          <a:blip r:embed="rId4"/>
          <a:srcRect/>
          <a:stretch>
            <a:fillRect/>
          </a:stretch>
        </p:blipFill>
        <p:spPr bwMode="auto">
          <a:xfrm>
            <a:off x="6948264" y="2708920"/>
            <a:ext cx="1714500" cy="1714500"/>
          </a:xfrm>
          <a:prstGeom prst="rect">
            <a:avLst/>
          </a:prstGeom>
          <a:noFill/>
          <a:ln w="9525">
            <a:noFill/>
            <a:miter lim="800000"/>
            <a:headEnd/>
            <a:tailEnd/>
          </a:ln>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34029"/>
            <a:ext cx="9144000" cy="44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78992"/>
            <a:ext cx="62182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551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5727700"/>
            <a:ext cx="9132887"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8"/>
          <p:cNvSpPr>
            <a:spLocks noChangeArrowheads="1"/>
          </p:cNvSpPr>
          <p:nvPr/>
        </p:nvSpPr>
        <p:spPr bwMode="auto">
          <a:xfrm>
            <a:off x="277811" y="1195372"/>
            <a:ext cx="85344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3000"/>
              </a:spcAft>
            </a:pPr>
            <a:r>
              <a:rPr lang="en-GB" sz="4800" b="1" dirty="0" smtClean="0"/>
              <a:t>Table Discussion</a:t>
            </a:r>
          </a:p>
          <a:p>
            <a:pPr marL="514350" indent="-514350">
              <a:spcAft>
                <a:spcPts val="3000"/>
              </a:spcAft>
              <a:buFont typeface="+mj-lt"/>
              <a:buAutoNum type="arabicPeriod"/>
            </a:pPr>
            <a:r>
              <a:rPr lang="en-GB" sz="2700" dirty="0" smtClean="0"/>
              <a:t>What opportunities might Christmas present to my service, or the older people that I work with?</a:t>
            </a:r>
            <a:endParaRPr lang="en-GB" sz="2700" dirty="0"/>
          </a:p>
          <a:p>
            <a:pPr marL="514350" indent="-514350">
              <a:spcAft>
                <a:spcPts val="3000"/>
              </a:spcAft>
              <a:buFont typeface="+mj-lt"/>
              <a:buAutoNum type="arabicPeriod"/>
            </a:pPr>
            <a:r>
              <a:rPr lang="en-GB" sz="2700" dirty="0" smtClean="0"/>
              <a:t>What </a:t>
            </a:r>
            <a:r>
              <a:rPr lang="en-GB" sz="2700" dirty="0"/>
              <a:t>one thing can I do now to take advantage of these?</a:t>
            </a:r>
          </a:p>
        </p:txBody>
      </p:sp>
      <p:pic>
        <p:nvPicPr>
          <p:cNvPr id="8" name="Picture 26" descr="CELlog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0374" y="116294"/>
            <a:ext cx="1721557" cy="105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S:\PROGRAMMES\FULFILLING POTENTIAL\Campaign to End Loneliness\CtEL - all files\COMMUNICATIONS\Logos and Design\Campaign partner logos\Independent age\IA logo Nov 20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38" y="260648"/>
            <a:ext cx="2520280" cy="7630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9512" y="6077406"/>
            <a:ext cx="6984056" cy="430887"/>
          </a:xfrm>
          <a:prstGeom prst="rect">
            <a:avLst/>
          </a:prstGeom>
          <a:noFill/>
        </p:spPr>
        <p:txBody>
          <a:bodyPr wrap="square" rtlCol="0">
            <a:spAutoFit/>
          </a:bodyPr>
          <a:lstStyle/>
          <a:p>
            <a:r>
              <a:rPr lang="en-GB" sz="2200" dirty="0" smtClean="0">
                <a:latin typeface="LayarBahtera Doomsday Condensed" pitchFamily="34" charset="0"/>
              </a:rPr>
              <a:t>#</a:t>
            </a:r>
            <a:r>
              <a:rPr lang="en-GB" sz="2200" dirty="0" err="1" smtClean="0">
                <a:latin typeface="LayarBahtera Doomsday Condensed" pitchFamily="34" charset="0"/>
              </a:rPr>
              <a:t>ChristmasAlone</a:t>
            </a:r>
            <a:r>
              <a:rPr lang="en-GB" sz="2200" dirty="0" smtClean="0">
                <a:latin typeface="LayarBahtera Doomsday Condensed" pitchFamily="34" charset="0"/>
              </a:rPr>
              <a:t> / @</a:t>
            </a:r>
            <a:r>
              <a:rPr lang="en-GB" sz="2200" dirty="0" err="1" smtClean="0">
                <a:latin typeface="LayarBahtera Doomsday Condensed" pitchFamily="34" charset="0"/>
              </a:rPr>
              <a:t>EndLonelinessUK</a:t>
            </a:r>
            <a:r>
              <a:rPr lang="en-GB" sz="2200" dirty="0" smtClean="0">
                <a:latin typeface="LayarBahtera Doomsday Condensed" pitchFamily="34" charset="0"/>
              </a:rPr>
              <a:t> / @</a:t>
            </a:r>
            <a:r>
              <a:rPr lang="en-GB" sz="2200" dirty="0" err="1" smtClean="0">
                <a:latin typeface="LayarBahtera Doomsday Condensed" pitchFamily="34" charset="0"/>
              </a:rPr>
              <a:t>IndependentAge</a:t>
            </a:r>
            <a:endParaRPr lang="en-GB" sz="2200" dirty="0">
              <a:latin typeface="LayarBahtera Doomsday Condensed" pitchFamily="34" charset="0"/>
            </a:endParaRPr>
          </a:p>
        </p:txBody>
      </p:sp>
    </p:spTree>
    <p:extLst>
      <p:ext uri="{BB962C8B-B14F-4D97-AF65-F5344CB8AC3E}">
        <p14:creationId xmlns:p14="http://schemas.microsoft.com/office/powerpoint/2010/main" val="4260401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5727700"/>
            <a:ext cx="9132887"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8"/>
          <p:cNvSpPr>
            <a:spLocks noChangeArrowheads="1"/>
          </p:cNvSpPr>
          <p:nvPr/>
        </p:nvSpPr>
        <p:spPr bwMode="auto">
          <a:xfrm>
            <a:off x="297531" y="2060848"/>
            <a:ext cx="85344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1800"/>
              </a:spcAft>
            </a:pPr>
            <a:r>
              <a:rPr lang="en-GB" sz="5500" b="1" dirty="0" smtClean="0"/>
              <a:t>Dr Tracy Collins</a:t>
            </a:r>
          </a:p>
          <a:p>
            <a:pPr algn="ctr">
              <a:spcAft>
                <a:spcPts val="1800"/>
              </a:spcAft>
            </a:pPr>
            <a:r>
              <a:rPr lang="en-GB" sz="5500" b="1" i="1" dirty="0" smtClean="0"/>
              <a:t>University of Salford</a:t>
            </a:r>
            <a:endParaRPr lang="en-GB" sz="5500" b="1" dirty="0" smtClean="0"/>
          </a:p>
        </p:txBody>
      </p:sp>
      <p:pic>
        <p:nvPicPr>
          <p:cNvPr id="10" name="Picture 2" descr="S:\PROGRAMMES\FULFILLING POTENTIAL\Campaign to End Loneliness\CtEL - all files\COMMUNICATIONS\Logos and Design\Campaign partner logos\Independent age\IA logo Nov 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37" y="260648"/>
            <a:ext cx="3567531"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CELlogo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116294"/>
            <a:ext cx="2171699" cy="132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9512" y="6077406"/>
            <a:ext cx="6984056" cy="430887"/>
          </a:xfrm>
          <a:prstGeom prst="rect">
            <a:avLst/>
          </a:prstGeom>
          <a:noFill/>
        </p:spPr>
        <p:txBody>
          <a:bodyPr wrap="square" rtlCol="0">
            <a:spAutoFit/>
          </a:bodyPr>
          <a:lstStyle/>
          <a:p>
            <a:r>
              <a:rPr lang="en-GB" sz="2200" dirty="0" smtClean="0">
                <a:latin typeface="LayarBahtera Doomsday Condensed" pitchFamily="34" charset="0"/>
              </a:rPr>
              <a:t>#</a:t>
            </a:r>
            <a:r>
              <a:rPr lang="en-GB" sz="2200" dirty="0" err="1" smtClean="0">
                <a:latin typeface="LayarBahtera Doomsday Condensed" pitchFamily="34" charset="0"/>
              </a:rPr>
              <a:t>ChristmasAlone</a:t>
            </a:r>
            <a:r>
              <a:rPr lang="en-GB" sz="2200" dirty="0" smtClean="0">
                <a:latin typeface="LayarBahtera Doomsday Condensed" pitchFamily="34" charset="0"/>
              </a:rPr>
              <a:t> / @</a:t>
            </a:r>
            <a:r>
              <a:rPr lang="en-GB" sz="2200" dirty="0" err="1" smtClean="0">
                <a:latin typeface="LayarBahtera Doomsday Condensed" pitchFamily="34" charset="0"/>
              </a:rPr>
              <a:t>EndLonelinessUK</a:t>
            </a:r>
            <a:r>
              <a:rPr lang="en-GB" sz="2200" dirty="0" smtClean="0">
                <a:latin typeface="LayarBahtera Doomsday Condensed" pitchFamily="34" charset="0"/>
              </a:rPr>
              <a:t> / @</a:t>
            </a:r>
            <a:r>
              <a:rPr lang="en-GB" sz="2200" dirty="0" err="1" smtClean="0">
                <a:latin typeface="LayarBahtera Doomsday Condensed" pitchFamily="34" charset="0"/>
              </a:rPr>
              <a:t>IndependentAge</a:t>
            </a:r>
            <a:endParaRPr lang="en-GB" sz="2200" dirty="0">
              <a:latin typeface="LayarBahtera Doomsday Condensed" pitchFamily="34" charset="0"/>
            </a:endParaRPr>
          </a:p>
        </p:txBody>
      </p:sp>
    </p:spTree>
    <p:extLst>
      <p:ext uri="{BB962C8B-B14F-4D97-AF65-F5344CB8AC3E}">
        <p14:creationId xmlns:p14="http://schemas.microsoft.com/office/powerpoint/2010/main" val="3494677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1" y="-9879"/>
            <a:ext cx="2225607" cy="68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title"/>
          </p:nvPr>
        </p:nvSpPr>
        <p:spPr bwMode="auto">
          <a:xfrm>
            <a:off x="2057400" y="609600"/>
            <a:ext cx="6400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dirty="0" smtClean="0"/>
              <a:t>Context of the study</a:t>
            </a:r>
          </a:p>
        </p:txBody>
      </p:sp>
      <p:sp>
        <p:nvSpPr>
          <p:cNvPr id="4099" name="Rectangle 3"/>
          <p:cNvSpPr>
            <a:spLocks noGrp="1" noChangeArrowheads="1"/>
          </p:cNvSpPr>
          <p:nvPr>
            <p:ph type="body" idx="1"/>
          </p:nvPr>
        </p:nvSpPr>
        <p:spPr bwMode="auto">
          <a:xfrm>
            <a:off x="755650" y="1916113"/>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Char char="•"/>
            </a:pPr>
            <a:r>
              <a:rPr lang="en-GB" sz="2800" dirty="0" smtClean="0">
                <a:cs typeface="Times New Roman" pitchFamily="18" charset="0"/>
              </a:rPr>
              <a:t>Widowhood in later life is more common for older women than older men (</a:t>
            </a:r>
            <a:r>
              <a:rPr lang="en-GB" sz="2800" dirty="0" err="1" smtClean="0">
                <a:cs typeface="Times New Roman" pitchFamily="18" charset="0"/>
              </a:rPr>
              <a:t>Hirst</a:t>
            </a:r>
            <a:r>
              <a:rPr lang="en-GB" sz="2800" dirty="0" smtClean="0">
                <a:cs typeface="Times New Roman" pitchFamily="18" charset="0"/>
              </a:rPr>
              <a:t> &amp; </a:t>
            </a:r>
            <a:r>
              <a:rPr lang="en-GB" sz="2800" dirty="0" err="1" smtClean="0">
                <a:cs typeface="Times New Roman" pitchFamily="18" charset="0"/>
              </a:rPr>
              <a:t>Corden</a:t>
            </a:r>
            <a:r>
              <a:rPr lang="en-GB" sz="2800" dirty="0" smtClean="0">
                <a:cs typeface="Times New Roman" pitchFamily="18" charset="0"/>
              </a:rPr>
              <a:t>, 2010) </a:t>
            </a:r>
          </a:p>
          <a:p>
            <a:pPr eaLnBrk="1" hangingPunct="1">
              <a:buFontTx/>
              <a:buChar char="•"/>
            </a:pPr>
            <a:r>
              <a:rPr lang="en-GB" sz="2800" dirty="0" smtClean="0">
                <a:cs typeface="Times New Roman" pitchFamily="18" charset="0"/>
              </a:rPr>
              <a:t>Social networks and social support are thought to help buffer such events and ease subsequent transitions (</a:t>
            </a:r>
            <a:r>
              <a:rPr lang="en-GB" sz="2800" dirty="0" err="1" smtClean="0">
                <a:cs typeface="Times New Roman" pitchFamily="18" charset="0"/>
              </a:rPr>
              <a:t>Momtaz</a:t>
            </a:r>
            <a:r>
              <a:rPr lang="en-GB" sz="2800" dirty="0" smtClean="0">
                <a:cs typeface="Times New Roman" pitchFamily="18" charset="0"/>
              </a:rPr>
              <a:t> et al., 2009) </a:t>
            </a:r>
          </a:p>
          <a:p>
            <a:pPr eaLnBrk="1" hangingPunct="1"/>
            <a:endParaRPr lang="en-GB" dirty="0" smtClean="0">
              <a:cs typeface="Times New Roman" pitchFamily="18" charset="0"/>
            </a:endParaRPr>
          </a:p>
          <a:p>
            <a:pPr eaLnBrk="1" hangingPunct="1"/>
            <a:endParaRPr lang="en-GB" dirty="0" smtClean="0">
              <a:cs typeface="Times New Roman" pitchFamily="18" charset="0"/>
            </a:endParaRPr>
          </a:p>
        </p:txBody>
      </p:sp>
    </p:spTree>
    <p:extLst>
      <p:ext uri="{BB962C8B-B14F-4D97-AF65-F5344CB8AC3E}">
        <p14:creationId xmlns:p14="http://schemas.microsoft.com/office/powerpoint/2010/main" val="1969065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1" y="-9879"/>
            <a:ext cx="2225607" cy="68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2"/>
          <p:cNvSpPr>
            <a:spLocks noGrp="1" noChangeArrowheads="1"/>
          </p:cNvSpPr>
          <p:nvPr>
            <p:ph type="title"/>
          </p:nvPr>
        </p:nvSpPr>
        <p:spPr bwMode="auto">
          <a:xfrm>
            <a:off x="2133600" y="609600"/>
            <a:ext cx="6324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mtClean="0"/>
              <a:t>Context of the study</a:t>
            </a:r>
          </a:p>
        </p:txBody>
      </p:sp>
      <p:sp>
        <p:nvSpPr>
          <p:cNvPr id="5123"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Char char="•"/>
            </a:pPr>
            <a:r>
              <a:rPr lang="en-GB" sz="2800" smtClean="0">
                <a:cs typeface="Times New Roman" pitchFamily="18" charset="0"/>
              </a:rPr>
              <a:t>Lack of longitudinal qualitative research exploring the personal communities of older widows experiencing transition in contemporary Britain (Collins, 2011)</a:t>
            </a:r>
          </a:p>
          <a:p>
            <a:pPr eaLnBrk="1" hangingPunct="1">
              <a:spcBef>
                <a:spcPct val="0"/>
              </a:spcBef>
              <a:buFontTx/>
              <a:buChar char="•"/>
            </a:pPr>
            <a:r>
              <a:rPr lang="en-GB" sz="2800" smtClean="0"/>
              <a:t>I was particularly interested in older women’s personal communities and social practices and if and how they change during widowhood</a:t>
            </a:r>
            <a:endParaRPr lang="en-US" sz="2800" smtClean="0"/>
          </a:p>
          <a:p>
            <a:pPr eaLnBrk="1" hangingPunct="1">
              <a:buFontTx/>
              <a:buChar char="•"/>
            </a:pPr>
            <a:endParaRPr lang="en-GB" smtClean="0">
              <a:cs typeface="Times New Roman" pitchFamily="18" charset="0"/>
            </a:endParaRPr>
          </a:p>
          <a:p>
            <a:pPr eaLnBrk="1" hangingPunct="1">
              <a:buFontTx/>
              <a:buChar char="•"/>
            </a:pPr>
            <a:endParaRPr lang="en-GB" smtClean="0">
              <a:cs typeface="Times New Roman" pitchFamily="18" charset="0"/>
            </a:endParaRPr>
          </a:p>
          <a:p>
            <a:endParaRPr lang="en-GB" smtClean="0"/>
          </a:p>
        </p:txBody>
      </p:sp>
    </p:spTree>
    <p:extLst>
      <p:ext uri="{BB962C8B-B14F-4D97-AF65-F5344CB8AC3E}">
        <p14:creationId xmlns:p14="http://schemas.microsoft.com/office/powerpoint/2010/main" val="8696318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1" y="-9879"/>
            <a:ext cx="2225607" cy="68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Rectangle 2050"/>
          <p:cNvSpPr>
            <a:spLocks noGrp="1" noChangeArrowheads="1"/>
          </p:cNvSpPr>
          <p:nvPr>
            <p:ph type="title"/>
          </p:nvPr>
        </p:nvSpPr>
        <p:spPr bwMode="auto">
          <a:xfrm>
            <a:off x="2133600" y="609600"/>
            <a:ext cx="6324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mtClean="0"/>
              <a:t>Study design</a:t>
            </a:r>
          </a:p>
        </p:txBody>
      </p:sp>
      <p:sp>
        <p:nvSpPr>
          <p:cNvPr id="6147" name="Rectangle 2051"/>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Char char="•"/>
            </a:pPr>
            <a:r>
              <a:rPr lang="en-GB" sz="2400" smtClean="0"/>
              <a:t>Methodological approach – qualitative framework, longitudinal design</a:t>
            </a:r>
          </a:p>
          <a:p>
            <a:pPr eaLnBrk="1" hangingPunct="1">
              <a:lnSpc>
                <a:spcPct val="90000"/>
              </a:lnSpc>
              <a:buFontTx/>
              <a:buChar char="•"/>
            </a:pPr>
            <a:r>
              <a:rPr lang="en-GB" sz="2400" smtClean="0"/>
              <a:t>Purposive sample – 26 older widows, widowed between 1 and 3 years (transitional phase)</a:t>
            </a:r>
          </a:p>
          <a:p>
            <a:pPr eaLnBrk="1" hangingPunct="1">
              <a:lnSpc>
                <a:spcPct val="90000"/>
              </a:lnSpc>
              <a:buFontTx/>
              <a:buChar char="•"/>
            </a:pPr>
            <a:r>
              <a:rPr lang="en-GB" sz="2400" smtClean="0"/>
              <a:t>Method – series of three in depth interviews conducted over eighteen months, including the use of personal community diagrams to identify the structure of social networks, and Christmas and Christmas cards to further explore social relationships and practices</a:t>
            </a:r>
          </a:p>
          <a:p>
            <a:pPr eaLnBrk="1" hangingPunct="1">
              <a:lnSpc>
                <a:spcPct val="90000"/>
              </a:lnSpc>
              <a:buFontTx/>
              <a:buChar char="•"/>
            </a:pPr>
            <a:r>
              <a:rPr lang="en-GB" sz="2400" smtClean="0"/>
              <a:t>Analysis – thematic analysis of interview transcripts and content analysis of diagrams </a:t>
            </a:r>
            <a:endParaRPr lang="en-GB" sz="2800" smtClean="0"/>
          </a:p>
        </p:txBody>
      </p:sp>
    </p:spTree>
    <p:extLst>
      <p:ext uri="{BB962C8B-B14F-4D97-AF65-F5344CB8AC3E}">
        <p14:creationId xmlns:p14="http://schemas.microsoft.com/office/powerpoint/2010/main" val="1634115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1" y="-9879"/>
            <a:ext cx="2225607" cy="68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Rectangle 2"/>
          <p:cNvSpPr>
            <a:spLocks noGrp="1" noChangeArrowheads="1"/>
          </p:cNvSpPr>
          <p:nvPr>
            <p:ph type="title"/>
          </p:nvPr>
        </p:nvSpPr>
        <p:spPr bwMode="auto">
          <a:xfrm>
            <a:off x="2057400" y="609600"/>
            <a:ext cx="6619056"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dirty="0" smtClean="0"/>
              <a:t>Positive experiences of Christmas</a:t>
            </a:r>
          </a:p>
        </p:txBody>
      </p:sp>
      <p:sp>
        <p:nvSpPr>
          <p:cNvPr id="7171"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dirty="0" smtClean="0"/>
              <a:t>	</a:t>
            </a:r>
            <a:r>
              <a:rPr lang="en-GB" sz="2800" dirty="0" smtClean="0">
                <a:latin typeface="AdvOT6af9549b" charset="0"/>
              </a:rPr>
              <a:t>Christmas as a reference point demonstrates a remembering of the past but also a looking to the future (Collins, 2013). The older widows experiences ranged from the positive to the negative</a:t>
            </a:r>
          </a:p>
        </p:txBody>
      </p:sp>
      <p:pic>
        <p:nvPicPr>
          <p:cNvPr id="7172" name="Picture 5" descr="C:\Documents and Settings\HLS226\Local Settings\Temporary Internet Files\Content.IE5\2OYYMDI1\MP90039958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932238"/>
            <a:ext cx="2178050"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522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1" y="-9879"/>
            <a:ext cx="2225607" cy="68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2"/>
          <p:cNvSpPr>
            <a:spLocks noGrp="1" noChangeArrowheads="1"/>
          </p:cNvSpPr>
          <p:nvPr>
            <p:ph type="title"/>
          </p:nvPr>
        </p:nvSpPr>
        <p:spPr bwMode="auto">
          <a:xfrm>
            <a:off x="2057400" y="609600"/>
            <a:ext cx="6400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mtClean="0"/>
              <a:t>Family and friends</a:t>
            </a:r>
          </a:p>
        </p:txBody>
      </p:sp>
      <p:sp>
        <p:nvSpPr>
          <p:cNvPr id="819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0"/>
              </a:spcBef>
              <a:buFontTx/>
              <a:buChar char="•"/>
            </a:pPr>
            <a:r>
              <a:rPr lang="en-GB" sz="2800" smtClean="0"/>
              <a:t>Many of the women gave accounts of a very special time of year, where close family, particularly intergenerational ties, and their kinship roles were positively reinforced, helping to ease their transition</a:t>
            </a:r>
          </a:p>
          <a:p>
            <a:pPr eaLnBrk="1" hangingPunct="1">
              <a:lnSpc>
                <a:spcPct val="90000"/>
              </a:lnSpc>
              <a:spcBef>
                <a:spcPct val="0"/>
              </a:spcBef>
              <a:buFontTx/>
              <a:buChar char="•"/>
            </a:pPr>
            <a:r>
              <a:rPr lang="en-GB" sz="2800" smtClean="0"/>
              <a:t>The continuity of friendships was also apparent with friends featuring in the celebrations of some of the older widows and in the exchange of cards of many of the older widows</a:t>
            </a:r>
            <a:endParaRPr lang="en-GB" sz="2800" smtClean="0">
              <a:latin typeface="AdvOT6af9549b" charset="0"/>
            </a:endParaRPr>
          </a:p>
        </p:txBody>
      </p:sp>
    </p:spTree>
    <p:extLst>
      <p:ext uri="{BB962C8B-B14F-4D97-AF65-F5344CB8AC3E}">
        <p14:creationId xmlns:p14="http://schemas.microsoft.com/office/powerpoint/2010/main" val="970703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581400"/>
            <a:ext cx="25908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25"/>
          <p:cNvSpPr txBox="1">
            <a:spLocks noChangeArrowheads="1"/>
          </p:cNvSpPr>
          <p:nvPr/>
        </p:nvSpPr>
        <p:spPr bwMode="auto">
          <a:xfrm>
            <a:off x="5334000" y="63246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lvl="1" algn="r" eaLnBrk="1" hangingPunct="1">
              <a:spcBef>
                <a:spcPct val="50000"/>
              </a:spcBef>
            </a:pPr>
            <a:r>
              <a:rPr lang="en-US" sz="2000">
                <a:solidFill>
                  <a:schemeClr val="bg1"/>
                </a:solidFill>
                <a:ea typeface="ＭＳ Ｐゴシック" pitchFamily="34" charset="-128"/>
              </a:rPr>
              <a:t>www.campaigntoendloneliness.org.uk</a:t>
            </a:r>
            <a:endParaRPr lang="en-US" sz="2000">
              <a:ea typeface="ＭＳ Ｐゴシック" pitchFamily="34" charset="-128"/>
            </a:endParaRPr>
          </a:p>
        </p:txBody>
      </p:sp>
      <p:sp>
        <p:nvSpPr>
          <p:cNvPr id="6148" name="TextBox 5"/>
          <p:cNvSpPr txBox="1">
            <a:spLocks noChangeArrowheads="1"/>
          </p:cNvSpPr>
          <p:nvPr/>
        </p:nvSpPr>
        <p:spPr bwMode="auto">
          <a:xfrm>
            <a:off x="457200" y="15240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GB"/>
          </a:p>
        </p:txBody>
      </p:sp>
      <p:pic>
        <p:nvPicPr>
          <p:cNvPr id="61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5729288"/>
            <a:ext cx="9123362"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2" descr="S:\PROGRAMMES\FULFILLING POTENTIAL\Campaign to End Loneliness\CtEL - photos\Campain Infographics\Campaign Infographics\Collected RGB\CTEL_Facts-1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0" y="1066800"/>
            <a:ext cx="301625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 descr="S:\PROGRAMMES\FULFILLING POTENTIAL\Campaign to End Loneliness\CtEL - photos\Campain Infographics\Campaign Infographics\Collected RGB\CTEL_Facts-0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914400"/>
            <a:ext cx="6621463"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4" descr="S:\PROGRAMMES\FULFILLING POTENTIAL\Campaign to End Loneliness\CtEL - photos\Campain Infographics\Campaign Infographics\Collected RGB\CTEL_Facts-1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424113"/>
            <a:ext cx="2514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5025" y="2335213"/>
            <a:ext cx="14382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4" name="TextBox 1"/>
          <p:cNvSpPr txBox="1">
            <a:spLocks noChangeArrowheads="1"/>
          </p:cNvSpPr>
          <p:nvPr/>
        </p:nvSpPr>
        <p:spPr bwMode="auto">
          <a:xfrm>
            <a:off x="2676525" y="2568575"/>
            <a:ext cx="1831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sz="1600" b="1"/>
              <a:t>Over half (51%) of all people aged 75 and over live alone (ONS, 2010)</a:t>
            </a:r>
          </a:p>
        </p:txBody>
      </p:sp>
      <p:pic>
        <p:nvPicPr>
          <p:cNvPr id="6155"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3962400"/>
            <a:ext cx="1516063"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6" name="TextBox 14"/>
          <p:cNvSpPr txBox="1">
            <a:spLocks noChangeArrowheads="1"/>
          </p:cNvSpPr>
          <p:nvPr/>
        </p:nvSpPr>
        <p:spPr bwMode="auto">
          <a:xfrm>
            <a:off x="4495800" y="4038600"/>
            <a:ext cx="188753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sz="1500" b="1"/>
              <a:t>A higher % of women than men report feeling lonely “some of the time” or “often” (ONS, 2013)</a:t>
            </a:r>
          </a:p>
        </p:txBody>
      </p:sp>
      <p:sp>
        <p:nvSpPr>
          <p:cNvPr id="6157" name="Rectangle 14"/>
          <p:cNvSpPr>
            <a:spLocks noGrp="1"/>
          </p:cNvSpPr>
          <p:nvPr>
            <p:ph type="title" idx="4294967295"/>
          </p:nvPr>
        </p:nvSpPr>
        <p:spPr>
          <a:xfrm>
            <a:off x="457200" y="274638"/>
            <a:ext cx="8001000" cy="792162"/>
          </a:xfrm>
        </p:spPr>
        <p:txBody>
          <a:bodyPr/>
          <a:lstStyle/>
          <a:p>
            <a:pPr algn="l"/>
            <a:r>
              <a:rPr lang="en-GB" sz="2800" b="1" smtClean="0"/>
              <a:t>Loneliness in the UK</a:t>
            </a:r>
          </a:p>
        </p:txBody>
      </p:sp>
    </p:spTree>
    <p:extLst>
      <p:ext uri="{BB962C8B-B14F-4D97-AF65-F5344CB8AC3E}">
        <p14:creationId xmlns:p14="http://schemas.microsoft.com/office/powerpoint/2010/main" val="3415743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1" y="-9879"/>
            <a:ext cx="2225607" cy="68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p:cNvSpPr>
            <a:spLocks noGrp="1" noChangeArrowheads="1"/>
          </p:cNvSpPr>
          <p:nvPr>
            <p:ph type="title"/>
          </p:nvPr>
        </p:nvSpPr>
        <p:spPr bwMode="auto">
          <a:xfrm>
            <a:off x="2057400" y="609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mtClean="0"/>
              <a:t>Organisations	 </a:t>
            </a:r>
          </a:p>
        </p:txBody>
      </p:sp>
      <p:sp>
        <p:nvSpPr>
          <p:cNvPr id="9219" name="Rectangle 3"/>
          <p:cNvSpPr>
            <a:spLocks noGrp="1" noChangeArrowheads="1"/>
          </p:cNvSpPr>
          <p:nvPr>
            <p:ph type="body" idx="1"/>
          </p:nvPr>
        </p:nvSpPr>
        <p:spPr bwMode="auto">
          <a:xfrm>
            <a:off x="899592" y="1700808"/>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lnSpc>
                <a:spcPct val="90000"/>
              </a:lnSpc>
              <a:buFontTx/>
              <a:buChar char="•"/>
            </a:pPr>
            <a:r>
              <a:rPr lang="en-GB" sz="2800" dirty="0" smtClean="0">
                <a:latin typeface="AdvOT6af9549b" charset="0"/>
              </a:rPr>
              <a:t>The importance of continuous ties with organisations, such as voluntary agencies and the Church, was also apparent for many of the older widows. These associations ranged from the relatively super</a:t>
            </a:r>
            <a:r>
              <a:rPr lang="en-GB" sz="2800" dirty="0" smtClean="0">
                <a:latin typeface="AdvOT6af9549b+fb" charset="0"/>
              </a:rPr>
              <a:t>fi</a:t>
            </a:r>
            <a:r>
              <a:rPr lang="en-GB" sz="2800" dirty="0" smtClean="0">
                <a:latin typeface="AdvOT6af9549b" charset="0"/>
              </a:rPr>
              <a:t>cial to being more </a:t>
            </a:r>
            <a:r>
              <a:rPr lang="en-GB" sz="2800" dirty="0" smtClean="0"/>
              <a:t>‘</a:t>
            </a:r>
            <a:r>
              <a:rPr lang="en-GB" sz="2800" dirty="0" smtClean="0">
                <a:latin typeface="AdvOT6af9549b" charset="0"/>
              </a:rPr>
              <a:t>friend-like</a:t>
            </a:r>
            <a:r>
              <a:rPr lang="en-GB" sz="2800" dirty="0" smtClean="0"/>
              <a:t>’</a:t>
            </a:r>
            <a:r>
              <a:rPr lang="en-GB" sz="2800" dirty="0" smtClean="0">
                <a:latin typeface="AdvTT2a1c7c1f+20" charset="0"/>
              </a:rPr>
              <a:t> </a:t>
            </a:r>
            <a:r>
              <a:rPr lang="en-GB" sz="2800" dirty="0" smtClean="0">
                <a:latin typeface="AdvOT6af9549b" charset="0"/>
              </a:rPr>
              <a:t>in nature. </a:t>
            </a:r>
          </a:p>
          <a:p>
            <a:pPr>
              <a:lnSpc>
                <a:spcPct val="90000"/>
              </a:lnSpc>
              <a:buFontTx/>
              <a:buChar char="•"/>
            </a:pPr>
            <a:r>
              <a:rPr lang="en-GB" sz="2800" dirty="0" smtClean="0">
                <a:latin typeface="AdvOT6af9549b" charset="0"/>
              </a:rPr>
              <a:t>For Veronica, who is childless, attending various churches and associating with different people has led to the formation of some supportive friendships in widowhood, providing local support in the absence of family</a:t>
            </a:r>
          </a:p>
          <a:p>
            <a:pPr>
              <a:lnSpc>
                <a:spcPct val="90000"/>
              </a:lnSpc>
            </a:pPr>
            <a:endParaRPr lang="en-GB" sz="2800" dirty="0" smtClean="0">
              <a:latin typeface="AdvOT6af9549b" charset="0"/>
            </a:endParaRPr>
          </a:p>
          <a:p>
            <a:pPr>
              <a:lnSpc>
                <a:spcPct val="90000"/>
              </a:lnSpc>
            </a:pPr>
            <a:endParaRPr lang="en-GB" sz="2800" dirty="0" smtClean="0">
              <a:latin typeface="AdvOT6af9549b" charset="0"/>
            </a:endParaRPr>
          </a:p>
        </p:txBody>
      </p:sp>
    </p:spTree>
    <p:extLst>
      <p:ext uri="{BB962C8B-B14F-4D97-AF65-F5344CB8AC3E}">
        <p14:creationId xmlns:p14="http://schemas.microsoft.com/office/powerpoint/2010/main" val="40757380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1" y="-9879"/>
            <a:ext cx="2225607" cy="68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2" name="Rectangle 2"/>
          <p:cNvSpPr>
            <a:spLocks noGrp="1" noChangeArrowheads="1"/>
          </p:cNvSpPr>
          <p:nvPr>
            <p:ph type="title"/>
          </p:nvPr>
        </p:nvSpPr>
        <p:spPr bwMode="auto">
          <a:xfrm>
            <a:off x="2057400" y="609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smtClean="0"/>
              <a:t>Personal continuity and activation</a:t>
            </a:r>
          </a:p>
        </p:txBody>
      </p:sp>
      <p:sp>
        <p:nvSpPr>
          <p:cNvPr id="10243" name="Rectangle 3"/>
          <p:cNvSpPr>
            <a:spLocks noGrp="1" noChangeArrowheads="1"/>
          </p:cNvSpPr>
          <p:nvPr>
            <p:ph type="body" idx="1"/>
          </p:nvPr>
        </p:nvSpPr>
        <p:spPr bwMode="auto">
          <a:xfrm>
            <a:off x="685800" y="1981200"/>
            <a:ext cx="7772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90000"/>
              </a:lnSpc>
              <a:defRPr/>
            </a:pPr>
            <a:r>
              <a:rPr lang="en-GB" sz="2800" dirty="0" smtClean="0">
                <a:latin typeface="AdvOT6af9549b" charset="0"/>
              </a:rPr>
              <a:t>	Rather than be on her own, Veronica, who was not invited to her sister</a:t>
            </a:r>
            <a:r>
              <a:rPr lang="en-GB" sz="2800" dirty="0" smtClean="0"/>
              <a:t>’</a:t>
            </a:r>
            <a:r>
              <a:rPr lang="en-GB" sz="2800" dirty="0" smtClean="0">
                <a:latin typeface="AdvOT6af9549b" charset="0"/>
              </a:rPr>
              <a:t>s Christmas celebrations, explained how she took the initiative and created her own special day:</a:t>
            </a:r>
          </a:p>
          <a:p>
            <a:pPr>
              <a:lnSpc>
                <a:spcPct val="90000"/>
              </a:lnSpc>
              <a:defRPr/>
            </a:pPr>
            <a:r>
              <a:rPr lang="en-GB" sz="2800" dirty="0" smtClean="0">
                <a:latin typeface="AdvOT6af9549b" charset="0"/>
              </a:rPr>
              <a:t>	</a:t>
            </a:r>
            <a:r>
              <a:rPr lang="en-GB" sz="2800" i="1" dirty="0" smtClean="0">
                <a:solidFill>
                  <a:schemeClr val="bg1">
                    <a:lumMod val="50000"/>
                  </a:schemeClr>
                </a:solidFill>
              </a:rPr>
              <a:t>‘</a:t>
            </a:r>
            <a:r>
              <a:rPr lang="en-GB" sz="2800" i="1" dirty="0" smtClean="0">
                <a:solidFill>
                  <a:schemeClr val="bg1">
                    <a:lumMod val="50000"/>
                  </a:schemeClr>
                </a:solidFill>
                <a:latin typeface="AdvOT6af9549b" charset="0"/>
              </a:rPr>
              <a:t>I thought to myself </a:t>
            </a:r>
            <a:r>
              <a:rPr lang="en-GB" sz="2800" i="1" dirty="0" smtClean="0">
                <a:solidFill>
                  <a:schemeClr val="bg1">
                    <a:lumMod val="50000"/>
                  </a:schemeClr>
                </a:solidFill>
              </a:rPr>
              <a:t>‘</a:t>
            </a:r>
            <a:r>
              <a:rPr lang="en-GB" sz="2800" i="1" dirty="0" smtClean="0">
                <a:solidFill>
                  <a:schemeClr val="bg1">
                    <a:lumMod val="50000"/>
                  </a:schemeClr>
                </a:solidFill>
                <a:latin typeface="AdvOT6af9549b" charset="0"/>
              </a:rPr>
              <a:t>Well I</a:t>
            </a:r>
            <a:r>
              <a:rPr lang="en-GB" sz="2800" i="1" dirty="0" smtClean="0">
                <a:solidFill>
                  <a:schemeClr val="bg1">
                    <a:lumMod val="50000"/>
                  </a:schemeClr>
                </a:solidFill>
              </a:rPr>
              <a:t>’</a:t>
            </a:r>
            <a:r>
              <a:rPr lang="en-GB" sz="2800" i="1" dirty="0" smtClean="0">
                <a:solidFill>
                  <a:schemeClr val="bg1">
                    <a:lumMod val="50000"/>
                  </a:schemeClr>
                </a:solidFill>
                <a:latin typeface="AdvOT6af9549b" charset="0"/>
              </a:rPr>
              <a:t>m going to have to spend Christmas on my own then</a:t>
            </a:r>
            <a:r>
              <a:rPr lang="en-GB" sz="2800" i="1" dirty="0" smtClean="0">
                <a:solidFill>
                  <a:schemeClr val="bg1">
                    <a:lumMod val="50000"/>
                  </a:schemeClr>
                </a:solidFill>
              </a:rPr>
              <a:t>’</a:t>
            </a:r>
            <a:r>
              <a:rPr lang="en-GB" sz="2800" i="1" dirty="0" smtClean="0">
                <a:solidFill>
                  <a:schemeClr val="bg1">
                    <a:lumMod val="50000"/>
                  </a:schemeClr>
                </a:solidFill>
                <a:latin typeface="AdvOT6af9549b" charset="0"/>
              </a:rPr>
              <a:t>, and I thought </a:t>
            </a:r>
            <a:r>
              <a:rPr lang="en-GB" sz="2800" i="1" dirty="0" smtClean="0">
                <a:solidFill>
                  <a:schemeClr val="bg1">
                    <a:lumMod val="50000"/>
                  </a:schemeClr>
                </a:solidFill>
              </a:rPr>
              <a:t>‘</a:t>
            </a:r>
            <a:r>
              <a:rPr lang="en-GB" sz="2800" i="1" dirty="0" smtClean="0">
                <a:solidFill>
                  <a:schemeClr val="bg1">
                    <a:lumMod val="50000"/>
                  </a:schemeClr>
                </a:solidFill>
                <a:latin typeface="AdvOT6af9549b" charset="0"/>
              </a:rPr>
              <a:t>Well you are not Veronica, because you can invite people</a:t>
            </a:r>
            <a:r>
              <a:rPr lang="en-GB" sz="2800" i="1" dirty="0" smtClean="0">
                <a:solidFill>
                  <a:schemeClr val="bg1">
                    <a:lumMod val="50000"/>
                  </a:schemeClr>
                </a:solidFill>
              </a:rPr>
              <a:t>’</a:t>
            </a:r>
            <a:r>
              <a:rPr lang="en-GB" sz="2800" i="1" dirty="0" smtClean="0">
                <a:solidFill>
                  <a:schemeClr val="bg1">
                    <a:lumMod val="50000"/>
                  </a:schemeClr>
                </a:solidFill>
                <a:latin typeface="AdvOT6af9549b" charset="0"/>
              </a:rPr>
              <a:t>. I invited two friends, who live just at the back here and go to church </a:t>
            </a:r>
            <a:r>
              <a:rPr lang="en-GB" sz="2800" i="1" dirty="0" smtClean="0">
                <a:solidFill>
                  <a:schemeClr val="bg1">
                    <a:lumMod val="50000"/>
                  </a:schemeClr>
                </a:solidFill>
                <a:latin typeface="AdvP4C4E59" charset="0"/>
              </a:rPr>
              <a:t>. . . </a:t>
            </a:r>
            <a:r>
              <a:rPr lang="en-GB" sz="2800" i="1" dirty="0" smtClean="0">
                <a:solidFill>
                  <a:schemeClr val="bg1">
                    <a:lumMod val="50000"/>
                  </a:schemeClr>
                </a:solidFill>
                <a:latin typeface="AdvOT6af9549b" charset="0"/>
              </a:rPr>
              <a:t>I wasn</a:t>
            </a:r>
            <a:r>
              <a:rPr lang="en-GB" sz="2800" i="1" dirty="0" smtClean="0">
                <a:solidFill>
                  <a:schemeClr val="bg1">
                    <a:lumMod val="50000"/>
                  </a:schemeClr>
                </a:solidFill>
              </a:rPr>
              <a:t>’</a:t>
            </a:r>
            <a:r>
              <a:rPr lang="en-GB" sz="2800" i="1" dirty="0" smtClean="0">
                <a:solidFill>
                  <a:schemeClr val="bg1">
                    <a:lumMod val="50000"/>
                  </a:schemeClr>
                </a:solidFill>
                <a:latin typeface="AdvOT6af9549b" charset="0"/>
              </a:rPr>
              <a:t>t moping, thinking </a:t>
            </a:r>
            <a:r>
              <a:rPr lang="en-GB" sz="2800" i="1" dirty="0" smtClean="0">
                <a:solidFill>
                  <a:schemeClr val="bg1">
                    <a:lumMod val="50000"/>
                  </a:schemeClr>
                </a:solidFill>
              </a:rPr>
              <a:t>‘</a:t>
            </a:r>
            <a:r>
              <a:rPr lang="en-GB" sz="2800" i="1" dirty="0" smtClean="0">
                <a:solidFill>
                  <a:schemeClr val="bg1">
                    <a:lumMod val="50000"/>
                  </a:schemeClr>
                </a:solidFill>
                <a:latin typeface="AdvOT6af9549b" charset="0"/>
              </a:rPr>
              <a:t>Oh nobody wants me</a:t>
            </a:r>
            <a:r>
              <a:rPr lang="en-GB" sz="2800" i="1" dirty="0" smtClean="0">
                <a:solidFill>
                  <a:schemeClr val="bg1">
                    <a:lumMod val="50000"/>
                  </a:schemeClr>
                </a:solidFill>
              </a:rPr>
              <a:t>’</a:t>
            </a:r>
            <a:r>
              <a:rPr lang="en-GB" sz="2800" i="1" dirty="0" smtClean="0">
                <a:solidFill>
                  <a:schemeClr val="bg1">
                    <a:lumMod val="50000"/>
                  </a:schemeClr>
                </a:solidFill>
                <a:latin typeface="AdvOT6af9549b" charset="0"/>
              </a:rPr>
              <a:t>, I sort of made an effort</a:t>
            </a:r>
            <a:r>
              <a:rPr lang="en-GB" sz="2800" i="1" dirty="0" smtClean="0">
                <a:solidFill>
                  <a:schemeClr val="bg1">
                    <a:lumMod val="50000"/>
                  </a:schemeClr>
                </a:solidFill>
              </a:rPr>
              <a:t>’</a:t>
            </a:r>
            <a:endParaRPr lang="en-GB" sz="2800" i="1" dirty="0" smtClean="0">
              <a:solidFill>
                <a:schemeClr val="bg1">
                  <a:lumMod val="50000"/>
                </a:schemeClr>
              </a:solidFill>
              <a:latin typeface="AdvOT6af9549b" charset="0"/>
            </a:endParaRPr>
          </a:p>
        </p:txBody>
      </p:sp>
    </p:spTree>
    <p:extLst>
      <p:ext uri="{BB962C8B-B14F-4D97-AF65-F5344CB8AC3E}">
        <p14:creationId xmlns:p14="http://schemas.microsoft.com/office/powerpoint/2010/main" val="41161677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1" y="-9879"/>
            <a:ext cx="2225607" cy="68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Rectangle 2"/>
          <p:cNvSpPr>
            <a:spLocks noGrp="1" noChangeArrowheads="1"/>
          </p:cNvSpPr>
          <p:nvPr>
            <p:ph type="title"/>
          </p:nvPr>
        </p:nvSpPr>
        <p:spPr bwMode="auto">
          <a:xfrm>
            <a:off x="2057400" y="609600"/>
            <a:ext cx="6400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smtClean="0"/>
              <a:t>Christmas as a catalyst for change</a:t>
            </a:r>
          </a:p>
        </p:txBody>
      </p:sp>
      <p:sp>
        <p:nvSpPr>
          <p:cNvPr id="11267"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mtClean="0">
                <a:latin typeface="AdvOT6af9549b" charset="0"/>
              </a:rPr>
              <a:t>	</a:t>
            </a:r>
            <a:r>
              <a:rPr lang="en-GB" sz="2800" smtClean="0">
                <a:latin typeface="AdvOT6af9549b" charset="0"/>
              </a:rPr>
              <a:t>The Christmas and New Year period seemed to signify personal change for many of the women, motivating an engagement in new activities, such as voluntary work, or a change in approach to long-established practices, for example, some women went away for Christmas with friends or organisations</a:t>
            </a:r>
          </a:p>
        </p:txBody>
      </p:sp>
      <p:sp>
        <p:nvSpPr>
          <p:cNvPr id="11268" name="Rectangle 4"/>
          <p:cNvSpPr>
            <a:spLocks noChangeArrowheads="1"/>
          </p:cNvSpPr>
          <p:nvPr/>
        </p:nvSpPr>
        <p:spPr bwMode="auto">
          <a:xfrm>
            <a:off x="2286000" y="200818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en-GB">
              <a:solidFill>
                <a:srgbClr val="000000"/>
              </a:solidFill>
              <a:latin typeface="AdvOT6af9549b" charset="0"/>
            </a:endParaRPr>
          </a:p>
        </p:txBody>
      </p:sp>
    </p:spTree>
    <p:extLst>
      <p:ext uri="{BB962C8B-B14F-4D97-AF65-F5344CB8AC3E}">
        <p14:creationId xmlns:p14="http://schemas.microsoft.com/office/powerpoint/2010/main" val="36578628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1" y="-9879"/>
            <a:ext cx="2225607" cy="68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0" name="Rectangle 2"/>
          <p:cNvSpPr>
            <a:spLocks noGrp="1" noChangeArrowheads="1"/>
          </p:cNvSpPr>
          <p:nvPr>
            <p:ph type="title"/>
          </p:nvPr>
        </p:nvSpPr>
        <p:spPr bwMode="auto">
          <a:xfrm>
            <a:off x="2057400" y="609600"/>
            <a:ext cx="6691064"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dirty="0" smtClean="0"/>
              <a:t>Negative experiences of Christmas</a:t>
            </a:r>
          </a:p>
        </p:txBody>
      </p:sp>
      <p:sp>
        <p:nvSpPr>
          <p:cNvPr id="12291"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spcBef>
                <a:spcPct val="0"/>
              </a:spcBef>
            </a:pPr>
            <a:r>
              <a:rPr lang="en-GB" sz="2800" dirty="0" smtClean="0">
                <a:latin typeface="FrutigerLTStd-LightItalic" charset="0"/>
              </a:rPr>
              <a:t>However, Christmas </a:t>
            </a:r>
            <a:r>
              <a:rPr lang="en-GB" sz="2800" dirty="0" smtClean="0">
                <a:latin typeface="FrutigerLTStd-LightItalic" charset="0"/>
              </a:rPr>
              <a:t>can be an isolating and excluding experience for </a:t>
            </a:r>
            <a:r>
              <a:rPr lang="en-GB" sz="2800" dirty="0" smtClean="0">
                <a:latin typeface="FrutigerLTStd-LightItalic" charset="0"/>
              </a:rPr>
              <a:t>some older </a:t>
            </a:r>
            <a:r>
              <a:rPr lang="en-GB" sz="2800" dirty="0" smtClean="0">
                <a:latin typeface="FrutigerLTStd-LightItalic" charset="0"/>
              </a:rPr>
              <a:t>widows, compounded by multiple challenges such as: </a:t>
            </a:r>
          </a:p>
          <a:p>
            <a:pPr eaLnBrk="1" hangingPunct="1">
              <a:spcBef>
                <a:spcPct val="0"/>
              </a:spcBef>
              <a:buFontTx/>
              <a:buChar char="•"/>
            </a:pPr>
            <a:r>
              <a:rPr lang="en-GB" sz="2800" dirty="0" smtClean="0">
                <a:latin typeface="FrutigerLTStd-LightItalic" charset="0"/>
              </a:rPr>
              <a:t>family friction</a:t>
            </a:r>
          </a:p>
          <a:p>
            <a:pPr eaLnBrk="1" hangingPunct="1">
              <a:spcBef>
                <a:spcPct val="0"/>
              </a:spcBef>
              <a:buFontTx/>
              <a:buChar char="•"/>
            </a:pPr>
            <a:r>
              <a:rPr lang="en-GB" sz="2800" dirty="0" smtClean="0">
                <a:latin typeface="FrutigerLTStd-LightItalic" charset="0"/>
              </a:rPr>
              <a:t>personal dependence</a:t>
            </a:r>
          </a:p>
          <a:p>
            <a:pPr eaLnBrk="1" hangingPunct="1">
              <a:spcBef>
                <a:spcPct val="0"/>
              </a:spcBef>
              <a:buFontTx/>
              <a:buChar char="•"/>
            </a:pPr>
            <a:r>
              <a:rPr lang="en-GB" sz="2800" dirty="0" smtClean="0">
                <a:latin typeface="FrutigerLTStd-LightItalic" charset="0"/>
              </a:rPr>
              <a:t>increasing frailty</a:t>
            </a:r>
          </a:p>
          <a:p>
            <a:pPr eaLnBrk="1" hangingPunct="1">
              <a:spcBef>
                <a:spcPct val="0"/>
              </a:spcBef>
              <a:buFontTx/>
              <a:buChar char="•"/>
            </a:pPr>
            <a:r>
              <a:rPr lang="en-GB" sz="2800" dirty="0" smtClean="0">
                <a:latin typeface="FrutigerLTStd-LightItalic" charset="0"/>
              </a:rPr>
              <a:t>a growing sense of passivity as established roles and relationships alter or are lost (Collins, 2014)</a:t>
            </a:r>
          </a:p>
          <a:p>
            <a:pPr eaLnBrk="1" hangingPunct="1">
              <a:spcBef>
                <a:spcPct val="0"/>
              </a:spcBef>
            </a:pPr>
            <a:endParaRPr lang="en-GB" i="1" dirty="0" smtClean="0">
              <a:latin typeface="FrutigerLTStd-LightItalic" charset="0"/>
            </a:endParaRPr>
          </a:p>
        </p:txBody>
      </p:sp>
    </p:spTree>
    <p:extLst>
      <p:ext uri="{BB962C8B-B14F-4D97-AF65-F5344CB8AC3E}">
        <p14:creationId xmlns:p14="http://schemas.microsoft.com/office/powerpoint/2010/main" val="3482300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1" y="-9879"/>
            <a:ext cx="2225607" cy="68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2"/>
          <p:cNvSpPr>
            <a:spLocks noGrp="1" noChangeArrowheads="1"/>
          </p:cNvSpPr>
          <p:nvPr>
            <p:ph type="title"/>
          </p:nvPr>
        </p:nvSpPr>
        <p:spPr bwMode="auto">
          <a:xfrm>
            <a:off x="2057400" y="609600"/>
            <a:ext cx="6400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mtClean="0"/>
              <a:t>Social exclusion</a:t>
            </a:r>
          </a:p>
        </p:txBody>
      </p:sp>
      <p:sp>
        <p:nvSpPr>
          <p:cNvPr id="13315" name="Rectangle 3"/>
          <p:cNvSpPr>
            <a:spLocks noGrp="1" noChangeArrowheads="1"/>
          </p:cNvSpPr>
          <p:nvPr>
            <p:ph type="body" idx="1"/>
          </p:nvPr>
        </p:nvSpPr>
        <p:spPr bwMode="auto">
          <a:xfrm>
            <a:off x="685800" y="1981200"/>
            <a:ext cx="7772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90000"/>
              </a:lnSpc>
              <a:spcBef>
                <a:spcPct val="50000"/>
              </a:spcBef>
              <a:defRPr/>
            </a:pPr>
            <a:r>
              <a:rPr lang="en-GB" sz="2400" dirty="0" smtClean="0">
                <a:latin typeface="TimesLTStd-Roman" charset="0"/>
              </a:rPr>
              <a:t>	</a:t>
            </a:r>
            <a:r>
              <a:rPr lang="en-GB" sz="2800" dirty="0" smtClean="0">
                <a:latin typeface="TimesLTStd-Roman" charset="0"/>
              </a:rPr>
              <a:t>For Mary, family friction between her four adult children, compounded by her being housebound, culminated in her spending Christmas alone at home:</a:t>
            </a:r>
          </a:p>
          <a:p>
            <a:pPr>
              <a:lnSpc>
                <a:spcPct val="90000"/>
              </a:lnSpc>
              <a:spcBef>
                <a:spcPct val="50000"/>
              </a:spcBef>
              <a:defRPr/>
            </a:pPr>
            <a:r>
              <a:rPr lang="en-GB" sz="2800" dirty="0" smtClean="0">
                <a:latin typeface="TimesLTStd-Roman" charset="0"/>
              </a:rPr>
              <a:t>	</a:t>
            </a:r>
            <a:r>
              <a:rPr lang="en-GB" sz="2800" i="1" dirty="0" smtClean="0">
                <a:solidFill>
                  <a:schemeClr val="bg1">
                    <a:lumMod val="50000"/>
                  </a:schemeClr>
                </a:solidFill>
                <a:latin typeface="TimesLTStd-Roman" charset="0"/>
              </a:rPr>
              <a:t>‘I was here all on my own on </a:t>
            </a:r>
            <a:r>
              <a:rPr lang="en-GB" sz="2800" i="1" dirty="0">
                <a:solidFill>
                  <a:schemeClr val="bg1">
                    <a:lumMod val="50000"/>
                  </a:schemeClr>
                </a:solidFill>
                <a:latin typeface="TimesLTStd-Roman" charset="0"/>
              </a:rPr>
              <a:t>C</a:t>
            </a:r>
            <a:r>
              <a:rPr lang="en-GB" sz="2800" i="1" dirty="0" smtClean="0">
                <a:solidFill>
                  <a:schemeClr val="bg1">
                    <a:lumMod val="50000"/>
                  </a:schemeClr>
                </a:solidFill>
                <a:latin typeface="TimesLTStd-Roman" charset="0"/>
              </a:rPr>
              <a:t>hristmas day…and the same with new year. I didn’t go anywhere, I was here, you know, so I was glad when they’d both gone…Christmas and the new year, you know. So I just had the television on, to pass the time away, you know.’</a:t>
            </a:r>
            <a:endParaRPr lang="en-GB" sz="2800" i="1" dirty="0" smtClean="0">
              <a:solidFill>
                <a:schemeClr val="bg1">
                  <a:lumMod val="50000"/>
                </a:schemeClr>
              </a:solidFill>
              <a:latin typeface="FrutigerLTStd-Bold" charset="0"/>
            </a:endParaRPr>
          </a:p>
          <a:p>
            <a:pPr>
              <a:lnSpc>
                <a:spcPct val="90000"/>
              </a:lnSpc>
              <a:defRPr/>
            </a:pPr>
            <a:endParaRPr lang="en-GB" sz="2800" b="1" dirty="0" smtClean="0">
              <a:solidFill>
                <a:schemeClr val="accent2"/>
              </a:solidFill>
              <a:latin typeface="FrutigerLTStd-Bold" charset="0"/>
            </a:endParaRPr>
          </a:p>
        </p:txBody>
      </p:sp>
    </p:spTree>
    <p:extLst>
      <p:ext uri="{BB962C8B-B14F-4D97-AF65-F5344CB8AC3E}">
        <p14:creationId xmlns:p14="http://schemas.microsoft.com/office/powerpoint/2010/main" val="5812584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1" y="-9879"/>
            <a:ext cx="2225607" cy="68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Rectangle 2"/>
          <p:cNvSpPr>
            <a:spLocks noGrp="1" noChangeArrowheads="1"/>
          </p:cNvSpPr>
          <p:nvPr>
            <p:ph type="title"/>
          </p:nvPr>
        </p:nvSpPr>
        <p:spPr bwMode="auto">
          <a:xfrm>
            <a:off x="1981200" y="609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mtClean="0"/>
              <a:t>Cultural exclusion</a:t>
            </a:r>
          </a:p>
        </p:txBody>
      </p:sp>
      <p:sp>
        <p:nvSpPr>
          <p:cNvPr id="14339" name="Rectangle 3"/>
          <p:cNvSpPr>
            <a:spLocks noGrp="1" noChangeArrowheads="1"/>
          </p:cNvSpPr>
          <p:nvPr>
            <p:ph type="body" idx="1"/>
          </p:nvPr>
        </p:nvSpPr>
        <p:spPr bwMode="auto">
          <a:xfrm>
            <a:off x="685800" y="1981200"/>
            <a:ext cx="7772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GB" sz="2800" dirty="0" smtClean="0">
                <a:solidFill>
                  <a:srgbClr val="000000"/>
                </a:solidFill>
              </a:rPr>
              <a:t>	Mary’s social and cultural exclusion was starkly illustrated as she described her Christmas meal, which is vastly different to that which many people in Britain enjoy on Christmas Day:</a:t>
            </a:r>
          </a:p>
          <a:p>
            <a:pPr>
              <a:defRPr/>
            </a:pPr>
            <a:r>
              <a:rPr lang="en-GB" sz="2800" dirty="0" smtClean="0">
                <a:solidFill>
                  <a:srgbClr val="000000"/>
                </a:solidFill>
              </a:rPr>
              <a:t>	</a:t>
            </a:r>
            <a:r>
              <a:rPr lang="en-GB" sz="2800" i="1" dirty="0" smtClean="0">
                <a:solidFill>
                  <a:schemeClr val="bg1">
                    <a:lumMod val="50000"/>
                  </a:schemeClr>
                </a:solidFill>
              </a:rPr>
              <a:t>‘…I had a tin of vegetable soup on Christmas day for my dinner, with a mince pie, and I had a tin of tomato soup and a mince pie on Boxing day.’</a:t>
            </a:r>
            <a:endParaRPr lang="en-GB" sz="2800" i="1" dirty="0" smtClean="0">
              <a:solidFill>
                <a:schemeClr val="bg1">
                  <a:lumMod val="50000"/>
                </a:schemeClr>
              </a:solidFill>
              <a:latin typeface="FrutigerLTStd-Bold" charset="0"/>
            </a:endParaRPr>
          </a:p>
        </p:txBody>
      </p:sp>
    </p:spTree>
    <p:extLst>
      <p:ext uri="{BB962C8B-B14F-4D97-AF65-F5344CB8AC3E}">
        <p14:creationId xmlns:p14="http://schemas.microsoft.com/office/powerpoint/2010/main" val="34124805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1" y="-9879"/>
            <a:ext cx="2225607" cy="68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Rectangle 2"/>
          <p:cNvSpPr>
            <a:spLocks noGrp="1" noChangeArrowheads="1"/>
          </p:cNvSpPr>
          <p:nvPr>
            <p:ph type="title"/>
          </p:nvPr>
        </p:nvSpPr>
        <p:spPr bwMode="auto">
          <a:xfrm>
            <a:off x="2057400" y="609600"/>
            <a:ext cx="6400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n-GB" smtClean="0"/>
              <a:t>Implications for future Christmas events</a:t>
            </a:r>
          </a:p>
        </p:txBody>
      </p:sp>
      <p:sp>
        <p:nvSpPr>
          <p:cNvPr id="15363" name="Rectangle 3"/>
          <p:cNvSpPr>
            <a:spLocks noGrp="1" noChangeArrowheads="1"/>
          </p:cNvSpPr>
          <p:nvPr>
            <p:ph type="body" idx="1"/>
          </p:nvPr>
        </p:nvSpPr>
        <p:spPr bwMode="auto">
          <a:xfrm>
            <a:off x="914400" y="2438400"/>
            <a:ext cx="75438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dirty="0" smtClean="0">
                <a:cs typeface="Times New Roman" pitchFamily="18" charset="0"/>
              </a:rPr>
              <a:t>Christmas </a:t>
            </a:r>
            <a:r>
              <a:rPr lang="en-GB" dirty="0" smtClean="0">
                <a:cs typeface="Times New Roman" pitchFamily="18" charset="0"/>
              </a:rPr>
              <a:t>events have the potential to bring older people together and provide an opportunity for people to develop friendships throughout the year </a:t>
            </a:r>
          </a:p>
          <a:p>
            <a:pPr eaLnBrk="1" hangingPunct="1"/>
            <a:endParaRPr lang="en-GB" dirty="0" smtClean="0">
              <a:cs typeface="Times New Roman" pitchFamily="18" charset="0"/>
            </a:endParaRPr>
          </a:p>
        </p:txBody>
      </p:sp>
      <p:pic>
        <p:nvPicPr>
          <p:cNvPr id="15364" name="Picture 5" descr="C:\Documents and Settings\HLS226\Local Settings\Temporary Internet Files\Content.IE5\2OYYMDI1\MP90044834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395788"/>
            <a:ext cx="3265488"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6246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1" y="-9879"/>
            <a:ext cx="2225607" cy="68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Rectangle 2"/>
          <p:cNvSpPr>
            <a:spLocks noGrp="1" noChangeArrowheads="1"/>
          </p:cNvSpPr>
          <p:nvPr>
            <p:ph type="title"/>
          </p:nvPr>
        </p:nvSpPr>
        <p:spPr bwMode="auto">
          <a:xfrm>
            <a:off x="2057400" y="609600"/>
            <a:ext cx="6400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dirty="0" smtClean="0"/>
              <a:t>Implications for future Christmas events</a:t>
            </a:r>
          </a:p>
        </p:txBody>
      </p:sp>
      <p:sp>
        <p:nvSpPr>
          <p:cNvPr id="16387" name="Rectangle 3"/>
          <p:cNvSpPr>
            <a:spLocks noGrp="1" noChangeArrowheads="1"/>
          </p:cNvSpPr>
          <p:nvPr>
            <p:ph type="body" idx="1"/>
          </p:nvPr>
        </p:nvSpPr>
        <p:spPr bwMode="auto">
          <a:xfrm>
            <a:off x="762000" y="2362200"/>
            <a:ext cx="76962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p>
            <a:pPr>
              <a:lnSpc>
                <a:spcPct val="90000"/>
              </a:lnSpc>
              <a:spcBef>
                <a:spcPts val="1800"/>
              </a:spcBef>
              <a:buFontTx/>
              <a:buChar char="•"/>
            </a:pPr>
            <a:r>
              <a:rPr lang="en-GB" sz="2800" dirty="0" smtClean="0"/>
              <a:t>Work collaboratively with older people, local services and organisations (ensure older people know about an event in their community and can be actively involved)</a:t>
            </a:r>
          </a:p>
          <a:p>
            <a:pPr>
              <a:lnSpc>
                <a:spcPct val="90000"/>
              </a:lnSpc>
              <a:spcBef>
                <a:spcPts val="1800"/>
              </a:spcBef>
              <a:buFontTx/>
              <a:buChar char="•"/>
            </a:pPr>
            <a:r>
              <a:rPr lang="en-GB" sz="2800" dirty="0" smtClean="0"/>
              <a:t>Consider how to engage ‘harder to reach’ older people</a:t>
            </a:r>
          </a:p>
          <a:p>
            <a:pPr>
              <a:lnSpc>
                <a:spcPct val="90000"/>
              </a:lnSpc>
              <a:spcBef>
                <a:spcPts val="1800"/>
              </a:spcBef>
              <a:buFontTx/>
              <a:buChar char="•"/>
            </a:pPr>
            <a:r>
              <a:rPr lang="en-GB" sz="2800" dirty="0" smtClean="0"/>
              <a:t>Possible challenges: transport, mobility, stigma, lack of confidence, family friction/obligation, gender, culture</a:t>
            </a:r>
          </a:p>
          <a:p>
            <a:pPr>
              <a:lnSpc>
                <a:spcPct val="90000"/>
              </a:lnSpc>
              <a:spcBef>
                <a:spcPts val="1800"/>
              </a:spcBef>
              <a:buFontTx/>
              <a:buChar char="•"/>
            </a:pPr>
            <a:r>
              <a:rPr lang="en-GB" sz="2800" dirty="0" smtClean="0"/>
              <a:t>Intergenerational events – future event involving students at the university…</a:t>
            </a:r>
          </a:p>
        </p:txBody>
      </p:sp>
    </p:spTree>
    <p:extLst>
      <p:ext uri="{BB962C8B-B14F-4D97-AF65-F5344CB8AC3E}">
        <p14:creationId xmlns:p14="http://schemas.microsoft.com/office/powerpoint/2010/main" val="15265593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1" y="-9879"/>
            <a:ext cx="2225607" cy="68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Char char="•"/>
            </a:pPr>
            <a:r>
              <a:rPr lang="en-GB" sz="2800" dirty="0" smtClean="0"/>
              <a:t>Listening events, working with older people and local/national organisations – establishing the need, ‘joined up working’</a:t>
            </a:r>
          </a:p>
          <a:p>
            <a:pPr>
              <a:buFontTx/>
              <a:buChar char="•"/>
            </a:pPr>
            <a:r>
              <a:rPr lang="en-GB" sz="2800" dirty="0" smtClean="0"/>
              <a:t>Exploring older peoples experiences of events through in depth interviews, focus groups and/or surveys, questionnaires – adding to the evidence base</a:t>
            </a:r>
          </a:p>
          <a:p>
            <a:endParaRPr lang="en-GB" dirty="0" smtClean="0"/>
          </a:p>
        </p:txBody>
      </p:sp>
      <p:sp>
        <p:nvSpPr>
          <p:cNvPr id="6" name="Rectangle 2"/>
          <p:cNvSpPr txBox="1">
            <a:spLocks noChangeArrowheads="1"/>
          </p:cNvSpPr>
          <p:nvPr/>
        </p:nvSpPr>
        <p:spPr bwMode="auto">
          <a:xfrm>
            <a:off x="2057400" y="609600"/>
            <a:ext cx="64008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Evaluation</a:t>
            </a:r>
            <a:endParaRPr lang="en-GB" dirty="0" smtClean="0"/>
          </a:p>
        </p:txBody>
      </p:sp>
    </p:spTree>
    <p:extLst>
      <p:ext uri="{BB962C8B-B14F-4D97-AF65-F5344CB8AC3E}">
        <p14:creationId xmlns:p14="http://schemas.microsoft.com/office/powerpoint/2010/main" val="33761290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1" y="-9879"/>
            <a:ext cx="2225607" cy="68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spcBef>
                <a:spcPts val="1800"/>
              </a:spcBef>
              <a:buFontTx/>
              <a:buChar char="•"/>
            </a:pPr>
            <a:r>
              <a:rPr lang="en-GB" sz="2000" dirty="0" smtClean="0"/>
              <a:t>Plan for evaluation prior to or early in an initiative - if successful, what expect to see? What measures/indicators available?</a:t>
            </a:r>
          </a:p>
          <a:p>
            <a:pPr>
              <a:spcBef>
                <a:spcPts val="1800"/>
              </a:spcBef>
              <a:buFontTx/>
              <a:buChar char="•"/>
            </a:pPr>
            <a:r>
              <a:rPr lang="en-GB" sz="2000" dirty="0" smtClean="0"/>
              <a:t>Important to consider WHO/WHAT will be impacted on; HOW they will benefit; through WHAT mechanisms; under WHAT conditions/circumstances</a:t>
            </a:r>
          </a:p>
          <a:p>
            <a:pPr>
              <a:spcBef>
                <a:spcPts val="1800"/>
              </a:spcBef>
              <a:buFontTx/>
              <a:buChar char="•"/>
            </a:pPr>
            <a:r>
              <a:rPr lang="en-GB" sz="2000" dirty="0" smtClean="0"/>
              <a:t>Evaluate structures, process, outcomes and impact – note context</a:t>
            </a:r>
          </a:p>
          <a:p>
            <a:pPr>
              <a:spcBef>
                <a:spcPts val="1800"/>
              </a:spcBef>
              <a:buFontTx/>
              <a:buChar char="•"/>
            </a:pPr>
            <a:r>
              <a:rPr lang="en-GB" sz="2000" dirty="0" smtClean="0"/>
              <a:t>Be mindful of immediate, short and long-term impacts, unexpected impacts, (perceived) positive and negative impacts</a:t>
            </a:r>
          </a:p>
          <a:p>
            <a:pPr>
              <a:spcBef>
                <a:spcPts val="1800"/>
              </a:spcBef>
              <a:buFontTx/>
              <a:buChar char="•"/>
            </a:pPr>
            <a:r>
              <a:rPr lang="en-GB" sz="2000" dirty="0" smtClean="0"/>
              <a:t>Participatory evaluation allows for formative feedback to inform change/improvement and promotes ownership</a:t>
            </a:r>
          </a:p>
          <a:p>
            <a:pPr>
              <a:spcBef>
                <a:spcPts val="1800"/>
              </a:spcBef>
              <a:buFontTx/>
              <a:buChar char="•"/>
            </a:pPr>
            <a:r>
              <a:rPr lang="en-GB" sz="2000" dirty="0" smtClean="0"/>
              <a:t>Need to engage stakeholders early and plan processes (service design, research design) with them early </a:t>
            </a:r>
          </a:p>
        </p:txBody>
      </p:sp>
      <p:sp>
        <p:nvSpPr>
          <p:cNvPr id="6" name="Rectangle 2"/>
          <p:cNvSpPr txBox="1">
            <a:spLocks noChangeArrowheads="1"/>
          </p:cNvSpPr>
          <p:nvPr/>
        </p:nvSpPr>
        <p:spPr bwMode="auto">
          <a:xfrm>
            <a:off x="2057400" y="609600"/>
            <a:ext cx="64008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Evaluation</a:t>
            </a:r>
            <a:endParaRPr lang="en-GB" dirty="0" smtClean="0"/>
          </a:p>
        </p:txBody>
      </p:sp>
    </p:spTree>
    <p:extLst>
      <p:ext uri="{BB962C8B-B14F-4D97-AF65-F5344CB8AC3E}">
        <p14:creationId xmlns:p14="http://schemas.microsoft.com/office/powerpoint/2010/main" val="50178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5729288"/>
            <a:ext cx="9123362"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itle 6"/>
          <p:cNvSpPr>
            <a:spLocks noGrp="1"/>
          </p:cNvSpPr>
          <p:nvPr>
            <p:ph type="title"/>
          </p:nvPr>
        </p:nvSpPr>
        <p:spPr>
          <a:xfrm>
            <a:off x="533400" y="274638"/>
            <a:ext cx="8153400" cy="1143000"/>
          </a:xfrm>
        </p:spPr>
        <p:txBody>
          <a:bodyPr/>
          <a:lstStyle/>
          <a:p>
            <a:pPr algn="l"/>
            <a:r>
              <a:rPr lang="en-GB" sz="2800" b="1" smtClean="0"/>
              <a:t>Loneliness and health: The evidence</a:t>
            </a:r>
          </a:p>
        </p:txBody>
      </p:sp>
      <p:sp>
        <p:nvSpPr>
          <p:cNvPr id="7172" name="Content Placeholder 7"/>
          <p:cNvSpPr>
            <a:spLocks noGrp="1"/>
          </p:cNvSpPr>
          <p:nvPr>
            <p:ph sz="half" idx="1"/>
          </p:nvPr>
        </p:nvSpPr>
        <p:spPr>
          <a:xfrm>
            <a:off x="457200" y="1219200"/>
            <a:ext cx="8077200" cy="4510088"/>
          </a:xfrm>
        </p:spPr>
        <p:txBody>
          <a:bodyPr>
            <a:normAutofit/>
          </a:bodyPr>
          <a:lstStyle/>
          <a:p>
            <a:pPr marL="0" indent="0">
              <a:buFont typeface="Arial" charset="0"/>
              <a:buNone/>
              <a:defRPr/>
            </a:pPr>
            <a:r>
              <a:rPr lang="en-GB" sz="2000" b="1" dirty="0" smtClean="0"/>
              <a:t>Loneliness has negative effects on health. </a:t>
            </a:r>
            <a:r>
              <a:rPr lang="en-GB" sz="2000" b="1" dirty="0" smtClean="0"/>
              <a:t>It</a:t>
            </a:r>
            <a:r>
              <a:rPr lang="en-GB" sz="2000" dirty="0" smtClean="0"/>
              <a:t>:</a:t>
            </a:r>
            <a:endParaRPr lang="en-GB" sz="2000" dirty="0" smtClean="0"/>
          </a:p>
          <a:p>
            <a:pPr>
              <a:spcBef>
                <a:spcPts val="1200"/>
              </a:spcBef>
              <a:buFont typeface="Arial" charset="0"/>
              <a:buChar char="•"/>
              <a:defRPr/>
            </a:pPr>
            <a:r>
              <a:rPr lang="en-GB" sz="2000" dirty="0" smtClean="0"/>
              <a:t>Increases risk of depression (Green et al, 1992)</a:t>
            </a:r>
          </a:p>
          <a:p>
            <a:pPr>
              <a:spcBef>
                <a:spcPts val="1200"/>
              </a:spcBef>
              <a:buFont typeface="Arial" charset="0"/>
              <a:buChar char="•"/>
              <a:defRPr/>
            </a:pPr>
            <a:r>
              <a:rPr lang="en-GB" sz="2000" dirty="0"/>
              <a:t>A</a:t>
            </a:r>
            <a:r>
              <a:rPr lang="en-GB" sz="2000" dirty="0" smtClean="0"/>
              <a:t>ffects biological stress mechanisms (Steptoe et al., 2004)</a:t>
            </a:r>
          </a:p>
          <a:p>
            <a:pPr>
              <a:spcBef>
                <a:spcPts val="1200"/>
              </a:spcBef>
              <a:buFont typeface="Arial" charset="0"/>
              <a:buChar char="•"/>
              <a:defRPr/>
            </a:pPr>
            <a:r>
              <a:rPr lang="en-GB" sz="2000" dirty="0" smtClean="0"/>
              <a:t>Is linked </a:t>
            </a:r>
            <a:r>
              <a:rPr lang="en-GB" sz="2000" dirty="0"/>
              <a:t>to an 64% increased risk of developing clinical dementia (Holwerda et al, 2012)</a:t>
            </a:r>
          </a:p>
          <a:p>
            <a:pPr>
              <a:spcBef>
                <a:spcPts val="1200"/>
              </a:spcBef>
              <a:buFont typeface="Arial" charset="0"/>
              <a:buChar char="•"/>
              <a:defRPr/>
            </a:pPr>
            <a:r>
              <a:rPr lang="en-GB" sz="2000" dirty="0" smtClean="0"/>
              <a:t>Makes people more likely to rate their health as poor (Stickley et al., 2013; Kaasa, 1998)</a:t>
            </a:r>
          </a:p>
          <a:p>
            <a:pPr>
              <a:spcBef>
                <a:spcPts val="1200"/>
              </a:spcBef>
              <a:buFont typeface="Arial" charset="0"/>
              <a:buChar char="•"/>
              <a:defRPr/>
            </a:pPr>
            <a:r>
              <a:rPr lang="en-GB" sz="2000" dirty="0" smtClean="0"/>
              <a:t>Is an equivalent risk factor for early mortality to smoking 15 cigarettes a day, and has a greater impact than other risk factors such as physical inactivity and obesity. (Holt-Lunstad, 2010)</a:t>
            </a:r>
          </a:p>
          <a:p>
            <a:pPr>
              <a:spcBef>
                <a:spcPts val="1200"/>
              </a:spcBef>
              <a:buFont typeface="Arial" charset="0"/>
              <a:buChar char="•"/>
              <a:defRPr/>
            </a:pPr>
            <a:r>
              <a:rPr lang="en-GB" sz="2000" dirty="0" smtClean="0"/>
              <a:t>Increases </a:t>
            </a:r>
            <a:r>
              <a:rPr lang="en-GB" sz="2000" dirty="0"/>
              <a:t>the risk of high blood pressure (Hawkley et al, 2010)</a:t>
            </a:r>
          </a:p>
          <a:p>
            <a:pPr>
              <a:buFont typeface="Arial" charset="0"/>
              <a:buChar char="•"/>
              <a:defRPr/>
            </a:pPr>
            <a:endParaRPr lang="en-GB" sz="2000" dirty="0"/>
          </a:p>
          <a:p>
            <a:pPr marL="342900" lvl="1" indent="-342900">
              <a:spcAft>
                <a:spcPts val="1200"/>
              </a:spcAft>
              <a:buFont typeface="Arial" charset="0"/>
              <a:buChar char="•"/>
              <a:defRPr/>
            </a:pPr>
            <a:endParaRPr lang="en-GB" sz="900" dirty="0" smtClean="0"/>
          </a:p>
          <a:p>
            <a:pPr>
              <a:buFont typeface="Arial" charset="0"/>
              <a:buChar char="•"/>
              <a:defRPr/>
            </a:pPr>
            <a:endParaRPr lang="en-GB" sz="900" dirty="0" smtClean="0"/>
          </a:p>
        </p:txBody>
      </p:sp>
      <p:pic>
        <p:nvPicPr>
          <p:cNvPr id="819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52400"/>
            <a:ext cx="2828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1744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1" y="-9879"/>
            <a:ext cx="2225607" cy="68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spcBef>
                <a:spcPts val="1800"/>
              </a:spcBef>
              <a:buFontTx/>
              <a:buChar char="•"/>
            </a:pPr>
            <a:r>
              <a:rPr lang="en-GB" sz="2000" dirty="0" smtClean="0"/>
              <a:t>Would you agree to take part in a project/study for ugly people?</a:t>
            </a:r>
          </a:p>
          <a:p>
            <a:pPr>
              <a:spcBef>
                <a:spcPts val="1800"/>
              </a:spcBef>
              <a:buFontTx/>
              <a:buChar char="•"/>
            </a:pPr>
            <a:r>
              <a:rPr lang="en-GB" sz="2000" dirty="0" smtClean="0"/>
              <a:t>So why would someone want to identify themselves/be identified as lonely/isolated?</a:t>
            </a:r>
          </a:p>
          <a:p>
            <a:pPr>
              <a:spcBef>
                <a:spcPts val="1800"/>
              </a:spcBef>
              <a:buFontTx/>
              <a:buChar char="•"/>
            </a:pPr>
            <a:r>
              <a:rPr lang="en-GB" sz="2000" dirty="0" smtClean="0"/>
              <a:t>Should we be asking people what language to use e.g. people who would like greater social networks; people who want to get out and about more; people who want more company or contact with others in their lives?</a:t>
            </a:r>
          </a:p>
          <a:p>
            <a:pPr>
              <a:spcBef>
                <a:spcPts val="1800"/>
              </a:spcBef>
              <a:buFontTx/>
              <a:buChar char="•"/>
            </a:pPr>
            <a:r>
              <a:rPr lang="en-GB" sz="2000" dirty="0" smtClean="0"/>
              <a:t>Involving the public and others with a relevant view/perspective in study design can help us use the right language; identify and recruit participants into ‘loneliness’ research</a:t>
            </a:r>
          </a:p>
          <a:p>
            <a:pPr>
              <a:spcBef>
                <a:spcPts val="1800"/>
              </a:spcBef>
              <a:buFontTx/>
              <a:buChar char="•"/>
            </a:pPr>
            <a:r>
              <a:rPr lang="en-GB" sz="2000" dirty="0" smtClean="0"/>
              <a:t>On-going </a:t>
            </a:r>
            <a:r>
              <a:rPr lang="en-GB" sz="2000" dirty="0" smtClean="0"/>
              <a:t>involvement can enhance the research process e.g. older adults as co-researchers (as experienced in the Saying Hello study – Big Lottery) see </a:t>
            </a:r>
            <a:r>
              <a:rPr lang="en-GB" sz="2000" dirty="0" smtClean="0">
                <a:solidFill>
                  <a:srgbClr val="0000FF"/>
                </a:solidFill>
                <a:hlinkClick r:id="rId3"/>
              </a:rPr>
              <a:t>http://usir.salford.ac.uk/12873/</a:t>
            </a:r>
            <a:r>
              <a:rPr lang="en-GB" sz="2000" dirty="0" smtClean="0">
                <a:solidFill>
                  <a:srgbClr val="0000FF"/>
                </a:solidFill>
              </a:rPr>
              <a:t> </a:t>
            </a:r>
            <a:r>
              <a:rPr lang="en-GB" sz="2000" dirty="0" smtClean="0"/>
              <a:t>and </a:t>
            </a:r>
            <a:r>
              <a:rPr lang="en-GB" sz="2000" dirty="0" smtClean="0">
                <a:hlinkClick r:id="rId4"/>
              </a:rPr>
              <a:t>http://usir.salford.ac.uk/12871/</a:t>
            </a:r>
            <a:endParaRPr lang="en-GB" sz="2000" dirty="0" smtClean="0"/>
          </a:p>
        </p:txBody>
      </p:sp>
      <p:sp>
        <p:nvSpPr>
          <p:cNvPr id="6" name="Rectangle 2"/>
          <p:cNvSpPr txBox="1">
            <a:spLocks noChangeArrowheads="1"/>
          </p:cNvSpPr>
          <p:nvPr/>
        </p:nvSpPr>
        <p:spPr bwMode="auto">
          <a:xfrm>
            <a:off x="2057400" y="609600"/>
            <a:ext cx="64008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Evaluation</a:t>
            </a:r>
            <a:endParaRPr lang="en-GB" dirty="0" smtClean="0"/>
          </a:p>
        </p:txBody>
      </p:sp>
    </p:spTree>
    <p:extLst>
      <p:ext uri="{BB962C8B-B14F-4D97-AF65-F5344CB8AC3E}">
        <p14:creationId xmlns:p14="http://schemas.microsoft.com/office/powerpoint/2010/main" val="3902566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1" y="-9879"/>
            <a:ext cx="2225607" cy="68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2" name="Rectangle 1026"/>
          <p:cNvSpPr>
            <a:spLocks noGrp="1" noChangeArrowheads="1"/>
          </p:cNvSpPr>
          <p:nvPr>
            <p:ph type="title" idx="4294967295"/>
          </p:nvPr>
        </p:nvSpPr>
        <p:spPr bwMode="auto">
          <a:xfrm>
            <a:off x="2133600" y="609600"/>
            <a:ext cx="6324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Further research	</a:t>
            </a:r>
          </a:p>
        </p:txBody>
      </p:sp>
      <p:sp>
        <p:nvSpPr>
          <p:cNvPr id="20483" name="Rectangle 1027"/>
          <p:cNvSpPr>
            <a:spLocks noGrp="1" noChangeArrowheads="1"/>
          </p:cNvSpPr>
          <p:nvPr>
            <p:ph type="body" idx="4294967295"/>
          </p:nvPr>
        </p:nvSpPr>
        <p:spPr bwMode="auto">
          <a:xfrm>
            <a:off x="755650" y="1916113"/>
            <a:ext cx="7772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2800" dirty="0" smtClean="0"/>
              <a:t>Post </a:t>
            </a:r>
            <a:r>
              <a:rPr lang="en-GB" sz="2800" dirty="0" smtClean="0"/>
              <a:t>doctoral research with older widowers to explore gender differences, including the characteristics of social relationships and practices, during transition</a:t>
            </a:r>
          </a:p>
        </p:txBody>
      </p:sp>
      <p:pic>
        <p:nvPicPr>
          <p:cNvPr id="20484" name="Picture 4" descr="C:\Documents and Settings\HLS226\Local Settings\Temporary Internet Files\Content.IE5\D5I3M0C2\MP90044829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683000"/>
            <a:ext cx="1944688"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163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1" y="-9879"/>
            <a:ext cx="2225607" cy="68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0" name="Rectangle 2050"/>
          <p:cNvSpPr>
            <a:spLocks noGrp="1" noChangeArrowheads="1"/>
          </p:cNvSpPr>
          <p:nvPr>
            <p:ph type="title"/>
          </p:nvPr>
        </p:nvSpPr>
        <p:spPr bwMode="auto">
          <a:xfrm>
            <a:off x="2057400" y="609600"/>
            <a:ext cx="6400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dirty="0" smtClean="0"/>
              <a:t>References </a:t>
            </a:r>
          </a:p>
        </p:txBody>
      </p:sp>
      <p:sp>
        <p:nvSpPr>
          <p:cNvPr id="20483" name="Rectangle 2051"/>
          <p:cNvSpPr>
            <a:spLocks noGrp="1" noChangeArrowheads="1"/>
          </p:cNvSpPr>
          <p:nvPr>
            <p:ph type="body" idx="1"/>
          </p:nvPr>
        </p:nvSpPr>
        <p:spPr bwMode="auto">
          <a:xfrm>
            <a:off x="683568" y="1628800"/>
            <a:ext cx="7772400" cy="44721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lnSpc>
                <a:spcPct val="80000"/>
              </a:lnSpc>
              <a:spcBef>
                <a:spcPts val="1200"/>
              </a:spcBef>
              <a:defRPr/>
            </a:pPr>
            <a:r>
              <a:rPr lang="en-GB" sz="1800" dirty="0" smtClean="0">
                <a:cs typeface="Times New Roman" pitchFamily="18" charset="0"/>
              </a:rPr>
              <a:t>Collins</a:t>
            </a:r>
            <a:r>
              <a:rPr lang="en-GB" sz="1800" dirty="0" smtClean="0">
                <a:cs typeface="Times New Roman" pitchFamily="18" charset="0"/>
              </a:rPr>
              <a:t>, T. </a:t>
            </a:r>
            <a:r>
              <a:rPr lang="en-GB" sz="1800" dirty="0" smtClean="0">
                <a:cs typeface="Times New Roman" pitchFamily="18" charset="0"/>
              </a:rPr>
              <a:t>2011. </a:t>
            </a:r>
            <a:r>
              <a:rPr lang="en-GB" sz="1800" i="1" dirty="0" smtClean="0">
                <a:cs typeface="Times New Roman" pitchFamily="18" charset="0"/>
              </a:rPr>
              <a:t>Managing transition: a longitudinal study of personal communities in later life widowhood</a:t>
            </a:r>
            <a:r>
              <a:rPr lang="en-GB" sz="1800" dirty="0" smtClean="0">
                <a:cs typeface="Times New Roman" pitchFamily="18" charset="0"/>
              </a:rPr>
              <a:t>. PhD, </a:t>
            </a:r>
            <a:r>
              <a:rPr lang="en-GB" sz="1800" dirty="0" err="1" smtClean="0">
                <a:cs typeface="Times New Roman" pitchFamily="18" charset="0"/>
              </a:rPr>
              <a:t>Keele</a:t>
            </a:r>
            <a:r>
              <a:rPr lang="en-GB" sz="1800" dirty="0" smtClean="0">
                <a:cs typeface="Times New Roman" pitchFamily="18" charset="0"/>
              </a:rPr>
              <a:t> University. </a:t>
            </a:r>
            <a:r>
              <a:rPr lang="en-GB" sz="1800" dirty="0" smtClean="0"/>
              <a:t>Available at   </a:t>
            </a:r>
            <a:r>
              <a:rPr lang="en-GB" sz="1800" dirty="0" smtClean="0">
                <a:solidFill>
                  <a:schemeClr val="bg1">
                    <a:lumMod val="50000"/>
                  </a:schemeClr>
                </a:solidFill>
                <a:hlinkClick r:id="rId3"/>
              </a:rPr>
              <a:t>http://usir.salford.ac.uk/15823</a:t>
            </a:r>
            <a:r>
              <a:rPr lang="en-GB" sz="1800" dirty="0" smtClean="0">
                <a:solidFill>
                  <a:schemeClr val="bg1">
                    <a:lumMod val="50000"/>
                  </a:schemeClr>
                </a:solidFill>
                <a:hlinkClick r:id="rId3"/>
              </a:rPr>
              <a:t>/</a:t>
            </a:r>
            <a:endParaRPr lang="en-GB" sz="1800" dirty="0" smtClean="0">
              <a:solidFill>
                <a:schemeClr val="bg1">
                  <a:lumMod val="50000"/>
                </a:schemeClr>
              </a:solidFill>
            </a:endParaRPr>
          </a:p>
          <a:p>
            <a:pPr eaLnBrk="1" hangingPunct="1">
              <a:lnSpc>
                <a:spcPct val="80000"/>
              </a:lnSpc>
              <a:spcBef>
                <a:spcPts val="1200"/>
              </a:spcBef>
              <a:defRPr/>
            </a:pPr>
            <a:r>
              <a:rPr lang="en-GB" sz="1800" dirty="0" smtClean="0"/>
              <a:t>Collins</a:t>
            </a:r>
            <a:r>
              <a:rPr lang="en-GB" sz="1800" dirty="0" smtClean="0"/>
              <a:t>, T. </a:t>
            </a:r>
            <a:r>
              <a:rPr lang="en-GB" sz="1800" dirty="0" smtClean="0"/>
              <a:t>2013. Remembering the past, looking to the future: Christmas as a symbol of change in later life widowhood. </a:t>
            </a:r>
            <a:r>
              <a:rPr lang="en-GB" sz="1800" i="1" dirty="0" smtClean="0"/>
              <a:t>Ageing and Society, </a:t>
            </a:r>
            <a:r>
              <a:rPr lang="en-GB" sz="1800" dirty="0" smtClean="0"/>
              <a:t>Available on CJO 2013 DOI: </a:t>
            </a:r>
            <a:r>
              <a:rPr lang="en-GB" sz="1800" dirty="0" smtClean="0"/>
              <a:t>10.1017/SO144686X13000329</a:t>
            </a:r>
            <a:endParaRPr lang="en-GB" sz="1800" dirty="0" smtClean="0"/>
          </a:p>
          <a:p>
            <a:pPr eaLnBrk="1" hangingPunct="1">
              <a:lnSpc>
                <a:spcPct val="80000"/>
              </a:lnSpc>
              <a:spcBef>
                <a:spcPts val="1200"/>
              </a:spcBef>
              <a:defRPr/>
            </a:pPr>
            <a:r>
              <a:rPr lang="en-GB" sz="1800" dirty="0" smtClean="0"/>
              <a:t>Collins</a:t>
            </a:r>
            <a:r>
              <a:rPr lang="en-GB" sz="1800" dirty="0" smtClean="0"/>
              <a:t>, T. </a:t>
            </a:r>
            <a:r>
              <a:rPr lang="en-GB" sz="1800" dirty="0" smtClean="0"/>
              <a:t>2014. Managing widowhood in later life: the challenges encountered. International Journal of Therapy and Rehabilitation, Vol. 21, </a:t>
            </a:r>
            <a:r>
              <a:rPr lang="en-GB" sz="1800" dirty="0" err="1" smtClean="0"/>
              <a:t>Iss</a:t>
            </a:r>
            <a:r>
              <a:rPr lang="en-GB" sz="1800" dirty="0" smtClean="0"/>
              <a:t>. 2, 05 Feb 2014, </a:t>
            </a:r>
            <a:r>
              <a:rPr lang="en-GB" sz="1800" dirty="0" err="1" smtClean="0"/>
              <a:t>pp</a:t>
            </a:r>
            <a:r>
              <a:rPr lang="en-GB" sz="1800" dirty="0" smtClean="0"/>
              <a:t> 69 </a:t>
            </a:r>
            <a:r>
              <a:rPr lang="en-GB" sz="1800" dirty="0" smtClean="0"/>
              <a:t>– 76</a:t>
            </a:r>
            <a:endParaRPr lang="en-GB" sz="1800" dirty="0"/>
          </a:p>
          <a:p>
            <a:pPr>
              <a:lnSpc>
                <a:spcPct val="80000"/>
              </a:lnSpc>
              <a:spcBef>
                <a:spcPts val="1200"/>
              </a:spcBef>
            </a:pPr>
            <a:r>
              <a:rPr lang="en-GB" sz="1800" dirty="0" err="1">
                <a:cs typeface="Times New Roman" pitchFamily="18" charset="0"/>
              </a:rPr>
              <a:t>Hirst</a:t>
            </a:r>
            <a:r>
              <a:rPr lang="en-GB" sz="1800" dirty="0">
                <a:cs typeface="Times New Roman" pitchFamily="18" charset="0"/>
              </a:rPr>
              <a:t>, M. and </a:t>
            </a:r>
            <a:r>
              <a:rPr lang="en-GB" sz="1800" dirty="0" err="1">
                <a:cs typeface="Times New Roman" pitchFamily="18" charset="0"/>
              </a:rPr>
              <a:t>Corden</a:t>
            </a:r>
            <a:r>
              <a:rPr lang="en-GB" sz="1800" dirty="0">
                <a:cs typeface="Times New Roman" pitchFamily="18" charset="0"/>
              </a:rPr>
              <a:t>, A. 2010 ‘Change in living arrangements following death of a partner in England and Wales, 1971-2001’ </a:t>
            </a:r>
            <a:r>
              <a:rPr lang="en-GB" sz="1800" i="1" dirty="0">
                <a:cs typeface="Times New Roman" pitchFamily="18" charset="0"/>
              </a:rPr>
              <a:t>Population Trends</a:t>
            </a:r>
            <a:r>
              <a:rPr lang="en-GB" sz="1800" b="1" dirty="0">
                <a:cs typeface="Times New Roman" pitchFamily="18" charset="0"/>
              </a:rPr>
              <a:t>, </a:t>
            </a:r>
            <a:r>
              <a:rPr lang="en-GB" sz="1800" dirty="0">
                <a:cs typeface="Times New Roman" pitchFamily="18" charset="0"/>
              </a:rPr>
              <a:t>nr 141 Autumn. Available at </a:t>
            </a:r>
            <a:r>
              <a:rPr lang="en-GB" sz="1800" dirty="0">
                <a:cs typeface="Times New Roman" pitchFamily="18" charset="0"/>
                <a:hlinkClick r:id="rId4"/>
              </a:rPr>
              <a:t>http://www.statistics.gov.uk/articles/population_trends/11-poptrends141-hirst.pdf</a:t>
            </a:r>
            <a:r>
              <a:rPr lang="en-GB" sz="1800" dirty="0">
                <a:cs typeface="Times New Roman" pitchFamily="18" charset="0"/>
              </a:rPr>
              <a:t> Accessed on 22</a:t>
            </a:r>
            <a:r>
              <a:rPr lang="en-GB" sz="1800" baseline="30000" dirty="0">
                <a:cs typeface="Times New Roman" pitchFamily="18" charset="0"/>
              </a:rPr>
              <a:t>nd</a:t>
            </a:r>
            <a:r>
              <a:rPr lang="en-GB" sz="1800" dirty="0">
                <a:cs typeface="Times New Roman" pitchFamily="18" charset="0"/>
              </a:rPr>
              <a:t> April 2011, 12.25pm</a:t>
            </a:r>
            <a:r>
              <a:rPr lang="en-GB" sz="1800" dirty="0" smtClean="0">
                <a:cs typeface="Times New Roman" pitchFamily="18" charset="0"/>
              </a:rPr>
              <a:t>.</a:t>
            </a:r>
            <a:endParaRPr lang="en-GB" sz="1800" dirty="0">
              <a:cs typeface="Times New Roman" pitchFamily="18" charset="0"/>
            </a:endParaRPr>
          </a:p>
          <a:p>
            <a:pPr>
              <a:lnSpc>
                <a:spcPct val="80000"/>
              </a:lnSpc>
              <a:spcBef>
                <a:spcPts val="1200"/>
              </a:spcBef>
            </a:pPr>
            <a:r>
              <a:rPr lang="en-GB" sz="1800" dirty="0" err="1" smtClean="0">
                <a:cs typeface="Times New Roman" pitchFamily="18" charset="0"/>
              </a:rPr>
              <a:t>Momtaz</a:t>
            </a:r>
            <a:r>
              <a:rPr lang="en-GB" sz="1800" dirty="0">
                <a:cs typeface="Times New Roman" pitchFamily="18" charset="0"/>
              </a:rPr>
              <a:t>, Y., Hamid, T., </a:t>
            </a:r>
            <a:r>
              <a:rPr lang="en-GB" sz="1800" dirty="0" err="1">
                <a:cs typeface="Times New Roman" pitchFamily="18" charset="0"/>
              </a:rPr>
              <a:t>Yahaya</a:t>
            </a:r>
            <a:r>
              <a:rPr lang="en-GB" sz="1800" dirty="0">
                <a:cs typeface="Times New Roman" pitchFamily="18" charset="0"/>
              </a:rPr>
              <a:t>, N. and Ibrahim, R. 2009. ‘Widowhood and psychological well-being among older Malaysians: mediating effect of social network’ </a:t>
            </a:r>
            <a:r>
              <a:rPr lang="en-GB" sz="1800" i="1" dirty="0">
                <a:cs typeface="Times New Roman" pitchFamily="18" charset="0"/>
              </a:rPr>
              <a:t>Indian Journal of Social Work, </a:t>
            </a:r>
            <a:r>
              <a:rPr lang="en-GB" sz="1800" dirty="0">
                <a:cs typeface="Times New Roman" pitchFamily="18" charset="0"/>
              </a:rPr>
              <a:t>70, 3, 375-390</a:t>
            </a:r>
            <a:r>
              <a:rPr lang="en-GB" sz="1800" dirty="0" smtClean="0">
                <a:cs typeface="Times New Roman" pitchFamily="18" charset="0"/>
              </a:rPr>
              <a:t>.</a:t>
            </a:r>
            <a:r>
              <a:rPr lang="en-GB" sz="1800" dirty="0" smtClean="0"/>
              <a:t> </a:t>
            </a:r>
            <a:endParaRPr lang="en-GB" sz="1800" dirty="0" smtClean="0"/>
          </a:p>
          <a:p>
            <a:pPr marL="0" indent="0" eaLnBrk="1" hangingPunct="1">
              <a:lnSpc>
                <a:spcPct val="80000"/>
              </a:lnSpc>
              <a:spcBef>
                <a:spcPts val="1200"/>
              </a:spcBef>
              <a:buNone/>
              <a:defRPr/>
            </a:pPr>
            <a:endParaRPr lang="en-GB" sz="1800" dirty="0" smtClean="0">
              <a:cs typeface="Times New Roman" pitchFamily="18" charset="0"/>
            </a:endParaRPr>
          </a:p>
          <a:p>
            <a:pPr eaLnBrk="1" hangingPunct="1">
              <a:lnSpc>
                <a:spcPct val="80000"/>
              </a:lnSpc>
              <a:spcBef>
                <a:spcPts val="1200"/>
              </a:spcBef>
              <a:defRPr/>
            </a:pPr>
            <a:endParaRPr lang="en-GB" sz="1800" dirty="0" smtClean="0"/>
          </a:p>
          <a:p>
            <a:pPr eaLnBrk="1" hangingPunct="1">
              <a:spcBef>
                <a:spcPts val="1200"/>
              </a:spcBef>
              <a:defRPr/>
            </a:pPr>
            <a:endParaRPr lang="en-GB" sz="1800" dirty="0" smtClean="0"/>
          </a:p>
        </p:txBody>
      </p:sp>
    </p:spTree>
    <p:extLst>
      <p:ext uri="{BB962C8B-B14F-4D97-AF65-F5344CB8AC3E}">
        <p14:creationId xmlns:p14="http://schemas.microsoft.com/office/powerpoint/2010/main" val="8217577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5727700"/>
            <a:ext cx="9132887"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8"/>
          <p:cNvSpPr>
            <a:spLocks noChangeArrowheads="1"/>
          </p:cNvSpPr>
          <p:nvPr/>
        </p:nvSpPr>
        <p:spPr bwMode="auto">
          <a:xfrm>
            <a:off x="297531" y="2060848"/>
            <a:ext cx="85344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1800"/>
              </a:spcAft>
            </a:pPr>
            <a:r>
              <a:rPr lang="en-GB" sz="5500" b="1" dirty="0" smtClean="0"/>
              <a:t>Tina </a:t>
            </a:r>
            <a:r>
              <a:rPr lang="en-GB" sz="5500" b="1" dirty="0" err="1" smtClean="0"/>
              <a:t>Varns</a:t>
            </a:r>
            <a:endParaRPr lang="en-GB" sz="5500" b="1" dirty="0" smtClean="0"/>
          </a:p>
          <a:p>
            <a:pPr algn="ctr">
              <a:spcAft>
                <a:spcPts val="1800"/>
              </a:spcAft>
            </a:pPr>
            <a:r>
              <a:rPr lang="en-GB" sz="5500" b="1" i="1" dirty="0" smtClean="0"/>
              <a:t>Waitrose</a:t>
            </a:r>
            <a:endParaRPr lang="en-GB" sz="5500" b="1" dirty="0" smtClean="0"/>
          </a:p>
        </p:txBody>
      </p:sp>
      <p:pic>
        <p:nvPicPr>
          <p:cNvPr id="10" name="Picture 2" descr="S:\PROGRAMMES\FULFILLING POTENTIAL\Campaign to End Loneliness\CtEL - all files\COMMUNICATIONS\Logos and Design\Campaign partner logos\Independent age\IA logo Nov 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37" y="260648"/>
            <a:ext cx="3567531"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CELlogo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116294"/>
            <a:ext cx="2171699" cy="132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9512" y="6077406"/>
            <a:ext cx="6984056" cy="430887"/>
          </a:xfrm>
          <a:prstGeom prst="rect">
            <a:avLst/>
          </a:prstGeom>
          <a:noFill/>
        </p:spPr>
        <p:txBody>
          <a:bodyPr wrap="square" rtlCol="0">
            <a:spAutoFit/>
          </a:bodyPr>
          <a:lstStyle/>
          <a:p>
            <a:r>
              <a:rPr lang="en-GB" sz="2200" dirty="0" smtClean="0">
                <a:latin typeface="LayarBahtera Doomsday Condensed" pitchFamily="34" charset="0"/>
              </a:rPr>
              <a:t>#</a:t>
            </a:r>
            <a:r>
              <a:rPr lang="en-GB" sz="2200" dirty="0" err="1" smtClean="0">
                <a:latin typeface="LayarBahtera Doomsday Condensed" pitchFamily="34" charset="0"/>
              </a:rPr>
              <a:t>ChristmasAlone</a:t>
            </a:r>
            <a:r>
              <a:rPr lang="en-GB" sz="2200" dirty="0" smtClean="0">
                <a:latin typeface="LayarBahtera Doomsday Condensed" pitchFamily="34" charset="0"/>
              </a:rPr>
              <a:t> / @</a:t>
            </a:r>
            <a:r>
              <a:rPr lang="en-GB" sz="2200" dirty="0" err="1" smtClean="0">
                <a:latin typeface="LayarBahtera Doomsday Condensed" pitchFamily="34" charset="0"/>
              </a:rPr>
              <a:t>EndLonelinessUK</a:t>
            </a:r>
            <a:r>
              <a:rPr lang="en-GB" sz="2200" dirty="0" smtClean="0">
                <a:latin typeface="LayarBahtera Doomsday Condensed" pitchFamily="34" charset="0"/>
              </a:rPr>
              <a:t> / @</a:t>
            </a:r>
            <a:r>
              <a:rPr lang="en-GB" sz="2200" dirty="0" err="1" smtClean="0">
                <a:latin typeface="LayarBahtera Doomsday Condensed" pitchFamily="34" charset="0"/>
              </a:rPr>
              <a:t>IndependentAge</a:t>
            </a:r>
            <a:endParaRPr lang="en-GB" sz="2200" dirty="0">
              <a:latin typeface="LayarBahtera Doomsday Condensed" pitchFamily="34" charset="0"/>
            </a:endParaRPr>
          </a:p>
        </p:txBody>
      </p:sp>
    </p:spTree>
    <p:extLst>
      <p:ext uri="{BB962C8B-B14F-4D97-AF65-F5344CB8AC3E}">
        <p14:creationId xmlns:p14="http://schemas.microsoft.com/office/powerpoint/2010/main" val="5161032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5727700"/>
            <a:ext cx="9132887"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8"/>
          <p:cNvSpPr>
            <a:spLocks noChangeArrowheads="1"/>
          </p:cNvSpPr>
          <p:nvPr/>
        </p:nvSpPr>
        <p:spPr bwMode="auto">
          <a:xfrm>
            <a:off x="277811" y="1195372"/>
            <a:ext cx="85344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3000"/>
              </a:spcAft>
            </a:pPr>
            <a:r>
              <a:rPr lang="en-GB" sz="4800" b="1" dirty="0" smtClean="0"/>
              <a:t>Table Discussion</a:t>
            </a:r>
          </a:p>
          <a:p>
            <a:pPr marL="514350" indent="-514350">
              <a:spcAft>
                <a:spcPts val="3000"/>
              </a:spcAft>
              <a:buFont typeface="+mj-lt"/>
              <a:buAutoNum type="arabicPeriod"/>
            </a:pPr>
            <a:r>
              <a:rPr lang="en-GB" sz="2700" dirty="0" smtClean="0"/>
              <a:t>Who </a:t>
            </a:r>
            <a:r>
              <a:rPr lang="en-GB" sz="2700" dirty="0"/>
              <a:t>could I collaborate with during Christmas </a:t>
            </a:r>
            <a:r>
              <a:rPr lang="en-GB" sz="2700" dirty="0" smtClean="0"/>
              <a:t>2014?</a:t>
            </a:r>
          </a:p>
          <a:p>
            <a:pPr marL="514350" indent="-514350">
              <a:spcAft>
                <a:spcPts val="3000"/>
              </a:spcAft>
              <a:buFont typeface="+mj-lt"/>
              <a:buAutoNum type="arabicPeriod"/>
            </a:pPr>
            <a:r>
              <a:rPr lang="en-GB" sz="2700" dirty="0" smtClean="0"/>
              <a:t>How </a:t>
            </a:r>
            <a:r>
              <a:rPr lang="en-GB" sz="2700" dirty="0"/>
              <a:t>can I ensure that Christmas can be used to improve my year-round </a:t>
            </a:r>
            <a:r>
              <a:rPr lang="en-GB" sz="2700" dirty="0" smtClean="0"/>
              <a:t>services?</a:t>
            </a:r>
          </a:p>
          <a:p>
            <a:pPr marL="514350" indent="-514350">
              <a:spcAft>
                <a:spcPts val="3000"/>
              </a:spcAft>
              <a:buFont typeface="+mj-lt"/>
              <a:buAutoNum type="arabicPeriod"/>
            </a:pPr>
            <a:r>
              <a:rPr lang="en-GB" sz="2700" dirty="0" smtClean="0"/>
              <a:t>How </a:t>
            </a:r>
            <a:r>
              <a:rPr lang="en-GB" sz="2700" dirty="0"/>
              <a:t>will I know if we’ve been successful at reducing loneliness at Christmas, and beyond?</a:t>
            </a:r>
          </a:p>
        </p:txBody>
      </p:sp>
      <p:pic>
        <p:nvPicPr>
          <p:cNvPr id="8" name="Picture 26" descr="CELlog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0374" y="116294"/>
            <a:ext cx="1721557" cy="105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S:\PROGRAMMES\FULFILLING POTENTIAL\Campaign to End Loneliness\CtEL - all files\COMMUNICATIONS\Logos and Design\Campaign partner logos\Independent age\IA logo Nov 20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38" y="260648"/>
            <a:ext cx="2520280" cy="7630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9512" y="6077406"/>
            <a:ext cx="6984056" cy="430887"/>
          </a:xfrm>
          <a:prstGeom prst="rect">
            <a:avLst/>
          </a:prstGeom>
          <a:noFill/>
        </p:spPr>
        <p:txBody>
          <a:bodyPr wrap="square" rtlCol="0">
            <a:spAutoFit/>
          </a:bodyPr>
          <a:lstStyle/>
          <a:p>
            <a:r>
              <a:rPr lang="en-GB" sz="2200" dirty="0" smtClean="0">
                <a:latin typeface="LayarBahtera Doomsday Condensed" pitchFamily="34" charset="0"/>
              </a:rPr>
              <a:t>#</a:t>
            </a:r>
            <a:r>
              <a:rPr lang="en-GB" sz="2200" dirty="0" err="1" smtClean="0">
                <a:latin typeface="LayarBahtera Doomsday Condensed" pitchFamily="34" charset="0"/>
              </a:rPr>
              <a:t>ChristmasAlone</a:t>
            </a:r>
            <a:r>
              <a:rPr lang="en-GB" sz="2200" dirty="0" smtClean="0">
                <a:latin typeface="LayarBahtera Doomsday Condensed" pitchFamily="34" charset="0"/>
              </a:rPr>
              <a:t> / @</a:t>
            </a:r>
            <a:r>
              <a:rPr lang="en-GB" sz="2200" dirty="0" err="1" smtClean="0">
                <a:latin typeface="LayarBahtera Doomsday Condensed" pitchFamily="34" charset="0"/>
              </a:rPr>
              <a:t>EndLonelinessUK</a:t>
            </a:r>
            <a:r>
              <a:rPr lang="en-GB" sz="2200" dirty="0" smtClean="0">
                <a:latin typeface="LayarBahtera Doomsday Condensed" pitchFamily="34" charset="0"/>
              </a:rPr>
              <a:t> / @</a:t>
            </a:r>
            <a:r>
              <a:rPr lang="en-GB" sz="2200" dirty="0" err="1" smtClean="0">
                <a:latin typeface="LayarBahtera Doomsday Condensed" pitchFamily="34" charset="0"/>
              </a:rPr>
              <a:t>IndependentAge</a:t>
            </a:r>
            <a:endParaRPr lang="en-GB" sz="2200" dirty="0">
              <a:latin typeface="LayarBahtera Doomsday Condensed" pitchFamily="34" charset="0"/>
            </a:endParaRPr>
          </a:p>
        </p:txBody>
      </p:sp>
    </p:spTree>
    <p:extLst>
      <p:ext uri="{BB962C8B-B14F-4D97-AF65-F5344CB8AC3E}">
        <p14:creationId xmlns:p14="http://schemas.microsoft.com/office/powerpoint/2010/main" val="1608131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5729288"/>
            <a:ext cx="9123362"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itle 6"/>
          <p:cNvSpPr>
            <a:spLocks noGrp="1"/>
          </p:cNvSpPr>
          <p:nvPr>
            <p:ph type="title"/>
          </p:nvPr>
        </p:nvSpPr>
        <p:spPr/>
        <p:txBody>
          <a:bodyPr/>
          <a:lstStyle/>
          <a:p>
            <a:pPr algn="l"/>
            <a:r>
              <a:rPr lang="en-GB" sz="2800" b="1" smtClean="0"/>
              <a:t>Loneliness and health: The evidence</a:t>
            </a:r>
          </a:p>
        </p:txBody>
      </p:sp>
      <p:sp>
        <p:nvSpPr>
          <p:cNvPr id="10244" name="Content Placeholder 7"/>
          <p:cNvSpPr>
            <a:spLocks noGrp="1"/>
          </p:cNvSpPr>
          <p:nvPr>
            <p:ph sz="half" idx="1"/>
          </p:nvPr>
        </p:nvSpPr>
        <p:spPr>
          <a:xfrm>
            <a:off x="506413" y="1219200"/>
            <a:ext cx="8153400" cy="4510088"/>
          </a:xfrm>
        </p:spPr>
        <p:txBody>
          <a:bodyPr/>
          <a:lstStyle/>
          <a:p>
            <a:pPr marL="0" indent="0">
              <a:buFont typeface="Arial" charset="0"/>
              <a:buNone/>
              <a:defRPr/>
            </a:pPr>
            <a:r>
              <a:rPr lang="en-GB" sz="2000" b="1" dirty="0" smtClean="0"/>
              <a:t>Loneliness and isolation contribute to harmful health </a:t>
            </a:r>
          </a:p>
          <a:p>
            <a:pPr marL="0" indent="0">
              <a:buFont typeface="Arial" charset="0"/>
              <a:buNone/>
              <a:defRPr/>
            </a:pPr>
            <a:r>
              <a:rPr lang="en-GB" sz="2000" b="1" dirty="0"/>
              <a:t>b</a:t>
            </a:r>
            <a:r>
              <a:rPr lang="en-GB" sz="2000" b="1" dirty="0" smtClean="0"/>
              <a:t>ehaviours. </a:t>
            </a:r>
            <a:r>
              <a:rPr lang="en-GB" sz="2000" b="1" dirty="0" smtClean="0"/>
              <a:t>Lonely people</a:t>
            </a:r>
            <a:r>
              <a:rPr lang="en-GB" sz="2000" b="1" dirty="0" smtClean="0"/>
              <a:t>:</a:t>
            </a:r>
            <a:endParaRPr lang="en-GB" sz="2000" dirty="0" smtClean="0"/>
          </a:p>
          <a:p>
            <a:pPr>
              <a:spcBef>
                <a:spcPts val="1200"/>
              </a:spcBef>
              <a:buFont typeface="Arial" charset="0"/>
              <a:buChar char="•"/>
              <a:defRPr/>
            </a:pPr>
            <a:r>
              <a:rPr lang="en-GB" sz="2000" dirty="0" smtClean="0"/>
              <a:t>Can be uniquely vulnerable to alcohol problems (Wadd et al., 2011)</a:t>
            </a:r>
          </a:p>
          <a:p>
            <a:pPr>
              <a:spcBef>
                <a:spcPts val="1200"/>
              </a:spcBef>
              <a:buFont typeface="Arial" charset="0"/>
              <a:buChar char="•"/>
              <a:defRPr/>
            </a:pPr>
            <a:r>
              <a:rPr lang="en-GB" sz="2000" dirty="0" smtClean="0"/>
              <a:t>Eat less well: Older adults who live alone and have infrequent contact with friends eat fewer vegetables each day. (Conklin et al., 2013)</a:t>
            </a:r>
          </a:p>
          <a:p>
            <a:pPr>
              <a:spcBef>
                <a:spcPts val="1200"/>
              </a:spcBef>
              <a:buFont typeface="Arial" charset="0"/>
              <a:buChar char="•"/>
              <a:defRPr/>
            </a:pPr>
            <a:r>
              <a:rPr lang="en-GB" sz="2000" dirty="0" smtClean="0"/>
              <a:t>Are more </a:t>
            </a:r>
            <a:r>
              <a:rPr lang="en-GB" sz="2000" dirty="0"/>
              <a:t>likely to be smokers and more likely to be overweight (Lauder et al., 2006.) </a:t>
            </a:r>
          </a:p>
          <a:p>
            <a:pPr>
              <a:spcBef>
                <a:spcPts val="1200"/>
              </a:spcBef>
              <a:buFont typeface="Arial" charset="0"/>
              <a:buChar char="•"/>
              <a:defRPr/>
            </a:pPr>
            <a:r>
              <a:rPr lang="en-GB" sz="2000" dirty="0" smtClean="0"/>
              <a:t>Are </a:t>
            </a:r>
            <a:r>
              <a:rPr lang="en-GB" sz="2000" dirty="0"/>
              <a:t>less likely to engage in physical activity and exercise (Hawkley et al., 2009; Newall, et al.,2013)</a:t>
            </a:r>
          </a:p>
          <a:p>
            <a:pPr>
              <a:buFont typeface="Arial" charset="0"/>
              <a:buChar char="•"/>
              <a:defRPr/>
            </a:pPr>
            <a:endParaRPr lang="en-GB" sz="2000" dirty="0" smtClean="0"/>
          </a:p>
          <a:p>
            <a:pPr>
              <a:buFont typeface="Arial" charset="0"/>
              <a:buChar char="•"/>
              <a:defRPr/>
            </a:pPr>
            <a:endParaRPr lang="en-GB" sz="900" dirty="0" smtClean="0"/>
          </a:p>
        </p:txBody>
      </p:sp>
      <p:pic>
        <p:nvPicPr>
          <p:cNvPr id="9221" name="Picture 2" descr="https://encrypted-tbn1.gstatic.com/images?q=tbn:ANd9GcQgsHjH4QmiOwEbmz7WyjTtATh4Yud2S8tsE06-vYlpbKpmoZZeTA"/>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477000" y="152400"/>
            <a:ext cx="2223436" cy="1764432"/>
          </a:xfrm>
        </p:spPr>
      </p:pic>
    </p:spTree>
    <p:extLst>
      <p:ext uri="{BB962C8B-B14F-4D97-AF65-F5344CB8AC3E}">
        <p14:creationId xmlns:p14="http://schemas.microsoft.com/office/powerpoint/2010/main" val="925218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5729288"/>
            <a:ext cx="9123362"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Title 6"/>
          <p:cNvSpPr>
            <a:spLocks noGrp="1"/>
          </p:cNvSpPr>
          <p:nvPr>
            <p:ph type="title" idx="4294967295"/>
          </p:nvPr>
        </p:nvSpPr>
        <p:spPr>
          <a:xfrm>
            <a:off x="468313" y="304800"/>
            <a:ext cx="8229600" cy="1143000"/>
          </a:xfrm>
        </p:spPr>
        <p:txBody>
          <a:bodyPr/>
          <a:lstStyle/>
          <a:p>
            <a:pPr algn="l"/>
            <a:r>
              <a:rPr lang="en-GB" sz="2800" b="1" smtClean="0"/>
              <a:t>Loneliness is a public health issue</a:t>
            </a:r>
          </a:p>
        </p:txBody>
      </p:sp>
      <p:sp>
        <p:nvSpPr>
          <p:cNvPr id="40964" name="Content Placeholder 7"/>
          <p:cNvSpPr>
            <a:spLocks noGrp="1"/>
          </p:cNvSpPr>
          <p:nvPr>
            <p:ph idx="4294967295"/>
          </p:nvPr>
        </p:nvSpPr>
        <p:spPr>
          <a:xfrm>
            <a:off x="468313" y="1295400"/>
            <a:ext cx="8229600" cy="4191000"/>
          </a:xfrm>
        </p:spPr>
        <p:txBody>
          <a:bodyPr>
            <a:normAutofit lnSpcReduction="10000"/>
          </a:bodyPr>
          <a:lstStyle/>
          <a:p>
            <a:pPr>
              <a:spcBef>
                <a:spcPts val="1200"/>
              </a:spcBef>
            </a:pPr>
            <a:r>
              <a:rPr lang="en-GB" sz="2000" dirty="0" smtClean="0"/>
              <a:t>Department of Health: </a:t>
            </a:r>
            <a:r>
              <a:rPr lang="en-GB" sz="2000" i="1" dirty="0" smtClean="0"/>
              <a:t>“Public health is about helping people to stay healthy, and protecting them from threats to their health”</a:t>
            </a:r>
          </a:p>
          <a:p>
            <a:pPr>
              <a:spcBef>
                <a:spcPts val="1200"/>
              </a:spcBef>
            </a:pPr>
            <a:r>
              <a:rPr lang="en-GB" sz="2000" dirty="0" smtClean="0"/>
              <a:t>Faculty of Public </a:t>
            </a:r>
            <a:r>
              <a:rPr lang="en-GB" sz="2000" dirty="0" smtClean="0"/>
              <a:t>Health: </a:t>
            </a:r>
            <a:r>
              <a:rPr lang="en-GB" sz="2000" i="1" dirty="0" smtClean="0"/>
              <a:t>"The </a:t>
            </a:r>
            <a:r>
              <a:rPr lang="en-GB" sz="2000" i="1" dirty="0" smtClean="0"/>
              <a:t>science and art of promoting and protecting health and well-being, preventing ill-health and prolonging life through the organised efforts of society”.</a:t>
            </a:r>
          </a:p>
          <a:p>
            <a:pPr>
              <a:spcBef>
                <a:spcPts val="1200"/>
              </a:spcBef>
              <a:buFont typeface="Arial" pitchFamily="34" charset="0"/>
              <a:buNone/>
            </a:pPr>
            <a:r>
              <a:rPr lang="en-GB" sz="2000" b="1" dirty="0" smtClean="0"/>
              <a:t>Loneliness fits the bill…</a:t>
            </a:r>
          </a:p>
          <a:p>
            <a:pPr>
              <a:spcBef>
                <a:spcPts val="1200"/>
              </a:spcBef>
            </a:pPr>
            <a:r>
              <a:rPr lang="en-GB" sz="2000" dirty="0" smtClean="0"/>
              <a:t>It’s a threat to health</a:t>
            </a:r>
          </a:p>
          <a:p>
            <a:pPr>
              <a:spcBef>
                <a:spcPts val="1200"/>
              </a:spcBef>
            </a:pPr>
            <a:r>
              <a:rPr lang="en-GB" sz="2000" dirty="0" smtClean="0"/>
              <a:t>Lonely people struggle to make healthy choices</a:t>
            </a:r>
          </a:p>
          <a:p>
            <a:pPr>
              <a:spcBef>
                <a:spcPts val="1200"/>
              </a:spcBef>
            </a:pPr>
            <a:r>
              <a:rPr lang="en-GB" sz="2000" dirty="0" smtClean="0"/>
              <a:t>It requires a whole society response</a:t>
            </a:r>
          </a:p>
          <a:p>
            <a:pPr>
              <a:spcBef>
                <a:spcPts val="1200"/>
              </a:spcBef>
            </a:pPr>
            <a:r>
              <a:rPr lang="en-GB" sz="2000" dirty="0" smtClean="0"/>
              <a:t>Linked to a range of other recognised public health issues – e.g. alcohol, healthy eating </a:t>
            </a:r>
            <a:r>
              <a:rPr lang="en-GB" sz="2000" dirty="0" smtClean="0"/>
              <a:t>etc.</a:t>
            </a:r>
            <a:endParaRPr lang="en-GB" sz="2000" dirty="0" smtClean="0"/>
          </a:p>
          <a:p>
            <a:endParaRPr lang="en-GB" sz="2000" dirty="0" smtClean="0"/>
          </a:p>
        </p:txBody>
      </p:sp>
    </p:spTree>
    <p:extLst>
      <p:ext uri="{BB962C8B-B14F-4D97-AF65-F5344CB8AC3E}">
        <p14:creationId xmlns:p14="http://schemas.microsoft.com/office/powerpoint/2010/main" val="166195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5729288"/>
            <a:ext cx="9123362"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1" name="Title 6"/>
          <p:cNvSpPr>
            <a:spLocks noGrp="1"/>
          </p:cNvSpPr>
          <p:nvPr>
            <p:ph type="title" idx="4294967295"/>
          </p:nvPr>
        </p:nvSpPr>
        <p:spPr>
          <a:xfrm>
            <a:off x="468313" y="76200"/>
            <a:ext cx="8229600" cy="1143000"/>
          </a:xfrm>
        </p:spPr>
        <p:txBody>
          <a:bodyPr/>
          <a:lstStyle/>
          <a:p>
            <a:pPr algn="l"/>
            <a:r>
              <a:rPr lang="en-GB" sz="2800" b="1" dirty="0" smtClean="0"/>
              <a:t>Why Christmas?</a:t>
            </a:r>
          </a:p>
        </p:txBody>
      </p:sp>
      <p:sp>
        <p:nvSpPr>
          <p:cNvPr id="12292" name="Content Placeholder 7"/>
          <p:cNvSpPr>
            <a:spLocks noGrp="1"/>
          </p:cNvSpPr>
          <p:nvPr>
            <p:ph sz="half" idx="4294967295"/>
          </p:nvPr>
        </p:nvSpPr>
        <p:spPr>
          <a:xfrm>
            <a:off x="609600" y="1219200"/>
            <a:ext cx="7924800" cy="3824288"/>
          </a:xfrm>
        </p:spPr>
        <p:txBody>
          <a:bodyPr>
            <a:normAutofit/>
          </a:bodyPr>
          <a:lstStyle/>
          <a:p>
            <a:r>
              <a:rPr lang="en-GB" sz="2800" dirty="0" smtClean="0"/>
              <a:t>Many day-to-day services shut down</a:t>
            </a:r>
          </a:p>
          <a:p>
            <a:endParaRPr lang="en-GB" sz="2800" dirty="0" smtClean="0"/>
          </a:p>
          <a:p>
            <a:r>
              <a:rPr lang="en-GB" sz="2800" dirty="0" smtClean="0"/>
              <a:t>Greater public consciousness leads to more ad hoc services, and increased willingness to help</a:t>
            </a:r>
          </a:p>
          <a:p>
            <a:endParaRPr lang="en-GB" sz="2800" dirty="0" smtClean="0"/>
          </a:p>
          <a:p>
            <a:r>
              <a:rPr lang="en-GB" sz="2800" dirty="0" smtClean="0"/>
              <a:t>Perception that loneliness is more </a:t>
            </a:r>
            <a:r>
              <a:rPr lang="en-GB" sz="2800" dirty="0" smtClean="0"/>
              <a:t>acute…and </a:t>
            </a:r>
            <a:r>
              <a:rPr lang="en-GB" sz="2800" dirty="0" smtClean="0"/>
              <a:t>some good reasons this may be true</a:t>
            </a:r>
          </a:p>
        </p:txBody>
      </p:sp>
    </p:spTree>
    <p:extLst>
      <p:ext uri="{BB962C8B-B14F-4D97-AF65-F5344CB8AC3E}">
        <p14:creationId xmlns:p14="http://schemas.microsoft.com/office/powerpoint/2010/main" val="758612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5729288"/>
            <a:ext cx="9123362"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6"/>
          <p:cNvSpPr>
            <a:spLocks noGrp="1"/>
          </p:cNvSpPr>
          <p:nvPr>
            <p:ph type="title"/>
          </p:nvPr>
        </p:nvSpPr>
        <p:spPr>
          <a:xfrm>
            <a:off x="468313" y="228600"/>
            <a:ext cx="8229600" cy="1143000"/>
          </a:xfrm>
        </p:spPr>
        <p:txBody>
          <a:bodyPr/>
          <a:lstStyle/>
          <a:p>
            <a:pPr algn="l"/>
            <a:r>
              <a:rPr lang="en-GB" sz="2800" b="1" smtClean="0"/>
              <a:t>Risk factors for loneliness</a:t>
            </a:r>
          </a:p>
        </p:txBody>
      </p:sp>
      <p:sp>
        <p:nvSpPr>
          <p:cNvPr id="10244" name="Content Placeholder 7"/>
          <p:cNvSpPr>
            <a:spLocks noGrp="1"/>
          </p:cNvSpPr>
          <p:nvPr>
            <p:ph sz="half" idx="1"/>
          </p:nvPr>
        </p:nvSpPr>
        <p:spPr>
          <a:xfrm>
            <a:off x="1066800" y="1828800"/>
            <a:ext cx="3200400" cy="2895600"/>
          </a:xfrm>
        </p:spPr>
        <p:txBody>
          <a:bodyPr>
            <a:normAutofit lnSpcReduction="10000"/>
          </a:bodyPr>
          <a:lstStyle/>
          <a:p>
            <a:pPr marL="0" indent="0">
              <a:buClr>
                <a:srgbClr val="68B133"/>
              </a:buClr>
              <a:buFontTx/>
              <a:buNone/>
            </a:pPr>
            <a:r>
              <a:rPr lang="en-US" sz="2000" b="1" dirty="0" smtClean="0"/>
              <a:t>Wider society:</a:t>
            </a:r>
          </a:p>
          <a:p>
            <a:pPr marL="0" indent="0">
              <a:buClr>
                <a:srgbClr val="68B133"/>
              </a:buClr>
            </a:pPr>
            <a:r>
              <a:rPr lang="en-US" sz="2000" dirty="0" smtClean="0"/>
              <a:t> Transport</a:t>
            </a:r>
            <a:r>
              <a:rPr lang="en-GB" sz="2000" dirty="0" smtClean="0">
                <a:hlinkClick r:id="rId4"/>
              </a:rPr>
              <a:t>  </a:t>
            </a:r>
            <a:endParaRPr lang="en-US" sz="2000" dirty="0" smtClean="0"/>
          </a:p>
          <a:p>
            <a:pPr marL="0" indent="0">
              <a:buClr>
                <a:srgbClr val="68B133"/>
              </a:buClr>
            </a:pPr>
            <a:r>
              <a:rPr lang="en-US" sz="2000" dirty="0" smtClean="0"/>
              <a:t> Physical </a:t>
            </a:r>
            <a:r>
              <a:rPr lang="en-US" sz="2000" dirty="0" smtClean="0"/>
              <a:t>environment </a:t>
            </a:r>
          </a:p>
          <a:p>
            <a:pPr marL="0" indent="0">
              <a:buClr>
                <a:srgbClr val="68B133"/>
              </a:buClr>
            </a:pPr>
            <a:r>
              <a:rPr lang="en-US" sz="2000" dirty="0" smtClean="0"/>
              <a:t> Community</a:t>
            </a:r>
            <a:endParaRPr lang="en-US" sz="2000" dirty="0" smtClean="0"/>
          </a:p>
          <a:p>
            <a:pPr marL="0" indent="0">
              <a:buClr>
                <a:srgbClr val="68B133"/>
              </a:buClr>
            </a:pPr>
            <a:r>
              <a:rPr lang="en-US" sz="2000" dirty="0" smtClean="0"/>
              <a:t> Housing </a:t>
            </a:r>
            <a:endParaRPr lang="en-US" sz="2000" dirty="0" smtClean="0"/>
          </a:p>
          <a:p>
            <a:pPr marL="0" indent="0">
              <a:buClr>
                <a:srgbClr val="68B133"/>
              </a:buClr>
            </a:pPr>
            <a:r>
              <a:rPr lang="en-US" sz="2000" dirty="0" smtClean="0"/>
              <a:t> Technology </a:t>
            </a:r>
            <a:endParaRPr lang="en-US" sz="2000" dirty="0" smtClean="0"/>
          </a:p>
          <a:p>
            <a:pPr marL="0" indent="0">
              <a:buClr>
                <a:srgbClr val="68B133"/>
              </a:buClr>
            </a:pPr>
            <a:r>
              <a:rPr lang="en-US" sz="2000" dirty="0" smtClean="0"/>
              <a:t> Crime</a:t>
            </a:r>
            <a:endParaRPr lang="en-US" sz="2000" dirty="0" smtClean="0"/>
          </a:p>
          <a:p>
            <a:pPr marL="0" indent="0">
              <a:buClr>
                <a:srgbClr val="68B133"/>
              </a:buClr>
            </a:pPr>
            <a:r>
              <a:rPr lang="en-US" sz="2000" dirty="0" smtClean="0"/>
              <a:t> Population </a:t>
            </a:r>
            <a:r>
              <a:rPr lang="en-US" sz="2000" dirty="0" smtClean="0"/>
              <a:t>changes</a:t>
            </a:r>
          </a:p>
          <a:p>
            <a:pPr marL="0" indent="0">
              <a:spcBef>
                <a:spcPct val="0"/>
              </a:spcBef>
            </a:pPr>
            <a:endParaRPr lang="en-GB" sz="2000" dirty="0" smtClean="0"/>
          </a:p>
        </p:txBody>
      </p:sp>
      <p:sp>
        <p:nvSpPr>
          <p:cNvPr id="10245" name="Content Placeholder 1"/>
          <p:cNvSpPr>
            <a:spLocks noGrp="1"/>
          </p:cNvSpPr>
          <p:nvPr>
            <p:ph sz="half" idx="2"/>
          </p:nvPr>
        </p:nvSpPr>
        <p:spPr>
          <a:xfrm>
            <a:off x="4932040" y="1835588"/>
            <a:ext cx="3048000" cy="3352800"/>
          </a:xfrm>
        </p:spPr>
        <p:txBody>
          <a:bodyPr>
            <a:normAutofit lnSpcReduction="10000"/>
          </a:bodyPr>
          <a:lstStyle/>
          <a:p>
            <a:pPr marL="0" indent="0" eaLnBrk="1" hangingPunct="1">
              <a:buClr>
                <a:srgbClr val="68B133"/>
              </a:buClr>
              <a:buFontTx/>
              <a:buNone/>
            </a:pPr>
            <a:r>
              <a:rPr lang="en-US" sz="2000" b="1" dirty="0" smtClean="0"/>
              <a:t>Personal:</a:t>
            </a:r>
          </a:p>
          <a:p>
            <a:pPr marL="0" indent="0" eaLnBrk="1" hangingPunct="1">
              <a:buClr>
                <a:srgbClr val="68B133"/>
              </a:buClr>
            </a:pPr>
            <a:r>
              <a:rPr lang="en-US" sz="2000" dirty="0" smtClean="0"/>
              <a:t> Poor </a:t>
            </a:r>
            <a:r>
              <a:rPr lang="en-US" sz="2000" dirty="0" smtClean="0"/>
              <a:t>health</a:t>
            </a:r>
          </a:p>
          <a:p>
            <a:pPr marL="0" indent="0" eaLnBrk="1" hangingPunct="1">
              <a:buClr>
                <a:srgbClr val="68B133"/>
              </a:buClr>
            </a:pPr>
            <a:r>
              <a:rPr lang="en-US" sz="2000" dirty="0" smtClean="0"/>
              <a:t> Sensory </a:t>
            </a:r>
            <a:r>
              <a:rPr lang="en-US" sz="2000" dirty="0" smtClean="0"/>
              <a:t>loss</a:t>
            </a:r>
          </a:p>
          <a:p>
            <a:pPr marL="0" indent="0" eaLnBrk="1" hangingPunct="1">
              <a:buClr>
                <a:srgbClr val="68B133"/>
              </a:buClr>
            </a:pPr>
            <a:r>
              <a:rPr lang="en-US" sz="2000" dirty="0" smtClean="0"/>
              <a:t> Loss </a:t>
            </a:r>
            <a:r>
              <a:rPr lang="en-US" sz="2000" dirty="0" smtClean="0"/>
              <a:t>of mobility</a:t>
            </a:r>
          </a:p>
          <a:p>
            <a:pPr marL="0" indent="0" eaLnBrk="1" hangingPunct="1">
              <a:buClr>
                <a:srgbClr val="68B133"/>
              </a:buClr>
            </a:pPr>
            <a:r>
              <a:rPr lang="en-US" sz="2000" dirty="0" smtClean="0"/>
              <a:t> Less </a:t>
            </a:r>
            <a:r>
              <a:rPr lang="en-US" sz="2000" dirty="0" smtClean="0"/>
              <a:t>income</a:t>
            </a:r>
          </a:p>
          <a:p>
            <a:pPr marL="0" indent="0" eaLnBrk="1" hangingPunct="1">
              <a:buClr>
                <a:srgbClr val="68B133"/>
              </a:buClr>
            </a:pPr>
            <a:r>
              <a:rPr lang="en-US" sz="2000" dirty="0" smtClean="0"/>
              <a:t> Bereavement</a:t>
            </a:r>
            <a:endParaRPr lang="en-US" sz="2000" dirty="0" smtClean="0"/>
          </a:p>
          <a:p>
            <a:pPr marL="0" indent="0" eaLnBrk="1" hangingPunct="1">
              <a:buClr>
                <a:srgbClr val="68B133"/>
              </a:buClr>
            </a:pPr>
            <a:r>
              <a:rPr lang="en-US" sz="2000" dirty="0" smtClean="0"/>
              <a:t> Retirement</a:t>
            </a:r>
            <a:endParaRPr lang="en-US" sz="2000" dirty="0" smtClean="0"/>
          </a:p>
          <a:p>
            <a:pPr marL="0" indent="0" eaLnBrk="1" hangingPunct="1">
              <a:buClr>
                <a:srgbClr val="68B133"/>
              </a:buClr>
            </a:pPr>
            <a:r>
              <a:rPr lang="en-US" sz="2000" dirty="0" smtClean="0"/>
              <a:t> Other </a:t>
            </a:r>
            <a:r>
              <a:rPr lang="en-US" sz="2000" dirty="0" smtClean="0"/>
              <a:t>change, e.g. giving </a:t>
            </a:r>
            <a:r>
              <a:rPr lang="en-US" sz="2000" dirty="0" smtClean="0"/>
              <a:t> up </a:t>
            </a:r>
            <a:r>
              <a:rPr lang="en-US" sz="2000" dirty="0" smtClean="0"/>
              <a:t>driving</a:t>
            </a:r>
          </a:p>
        </p:txBody>
      </p:sp>
      <p:sp>
        <p:nvSpPr>
          <p:cNvPr id="10246" name="Rectangle 9"/>
          <p:cNvSpPr>
            <a:spLocks noChangeArrowheads="1"/>
          </p:cNvSpPr>
          <p:nvPr/>
        </p:nvSpPr>
        <p:spPr bwMode="auto">
          <a:xfrm>
            <a:off x="392112" y="1228725"/>
            <a:ext cx="8893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dirty="0"/>
              <a:t>A range of factors increase our vulnerability to loneliness:</a:t>
            </a:r>
          </a:p>
          <a:p>
            <a:endParaRPr lang="en-GB" sz="2000" dirty="0"/>
          </a:p>
        </p:txBody>
      </p:sp>
      <p:sp>
        <p:nvSpPr>
          <p:cNvPr id="10247" name="TextBox 11"/>
          <p:cNvSpPr txBox="1">
            <a:spLocks noChangeArrowheads="1"/>
          </p:cNvSpPr>
          <p:nvPr/>
        </p:nvSpPr>
        <p:spPr bwMode="auto">
          <a:xfrm>
            <a:off x="392112" y="5085184"/>
            <a:ext cx="8380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sz="2000" dirty="0"/>
              <a:t>Loneliness can happen at any age, but risk factors increase as we get older.</a:t>
            </a:r>
          </a:p>
        </p:txBody>
      </p:sp>
      <p:pic>
        <p:nvPicPr>
          <p:cNvPr id="10248" name="Picture 8" descr="C:\Users\Rob\Documents\DATA\Kate\holly_corner_lar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684" y="2177580"/>
            <a:ext cx="457200" cy="415925"/>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C:\Users\Rob\Documents\DATA\Kate\holly_corner_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768" y="2871859"/>
            <a:ext cx="438150" cy="398463"/>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descr="C:\Users\Rob\Documents\DATA\Kate\holly_corner_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8891" y="3501880"/>
            <a:ext cx="438150" cy="398463"/>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C:\Users\Rob\Documents\DATA\Kate\holly_corner_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9198" y="4241264"/>
            <a:ext cx="438150" cy="398463"/>
          </a:xfrm>
          <a:prstGeom prst="rect">
            <a:avLst/>
          </a:prstGeom>
          <a:noFill/>
          <a:extLst>
            <a:ext uri="{909E8E84-426E-40DD-AFC4-6F175D3DCCD1}">
              <a14:hiddenFill xmlns:a14="http://schemas.microsoft.com/office/drawing/2010/main">
                <a:solidFill>
                  <a:srgbClr val="FFFFFF"/>
                </a:solidFill>
              </a14:hiddenFill>
            </a:ext>
          </a:extLst>
        </p:spPr>
      </p:pic>
      <p:pic>
        <p:nvPicPr>
          <p:cNvPr id="10253" name="Picture 13" descr="C:\Users\Rob\Documents\DATA\Kate\holly_corner_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9198" y="3143321"/>
            <a:ext cx="438150" cy="398463"/>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C:\Users\Rob\Documents\DATA\Kate\holly_corner_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768" y="4185197"/>
            <a:ext cx="438150" cy="39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014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2555</Words>
  <Application>Microsoft Office PowerPoint</Application>
  <PresentationFormat>On-screen Show (4:3)</PresentationFormat>
  <Paragraphs>311</Paragraphs>
  <Slides>54</Slides>
  <Notes>17</Notes>
  <HiddenSlides>0</HiddenSlides>
  <MMClips>1</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PowerPoint Presentation</vt:lpstr>
      <vt:lpstr>What is loneliness?</vt:lpstr>
      <vt:lpstr>Loneliness in the UK</vt:lpstr>
      <vt:lpstr>Loneliness and health: The evidence</vt:lpstr>
      <vt:lpstr>Loneliness and health: The evidence</vt:lpstr>
      <vt:lpstr>Loneliness is a public health issue</vt:lpstr>
      <vt:lpstr>Why Christmas?</vt:lpstr>
      <vt:lpstr>Risk factors for loneliness</vt:lpstr>
      <vt:lpstr>What is the Campaign to End Loneliness?</vt:lpstr>
      <vt:lpstr>What does the Campaign to End Loneliness do?</vt:lpstr>
      <vt:lpstr>Sharing resources: Our Learning Network</vt:lpstr>
      <vt:lpstr>Today’s challenge</vt:lpstr>
      <vt:lpstr>PowerPoint Presentation</vt:lpstr>
      <vt:lpstr>PowerPoint Presentation</vt:lpstr>
      <vt:lpstr>The reality</vt:lpstr>
      <vt:lpstr>Personal background</vt:lpstr>
      <vt:lpstr>PowerPoint Presentation</vt:lpstr>
      <vt:lpstr>What do we do?</vt:lpstr>
      <vt:lpstr>What works well</vt:lpstr>
      <vt:lpstr>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Amanda and Barbara said....</vt:lpstr>
      <vt:lpstr>PowerPoint Presentation</vt:lpstr>
      <vt:lpstr>PowerPoint Presentation</vt:lpstr>
      <vt:lpstr>PowerPoint Presentation</vt:lpstr>
      <vt:lpstr>PowerPoint Presentation</vt:lpstr>
      <vt:lpstr>PowerPoint Presentation</vt:lpstr>
      <vt:lpstr>Context of the study</vt:lpstr>
      <vt:lpstr>Context of the study</vt:lpstr>
      <vt:lpstr>Study design</vt:lpstr>
      <vt:lpstr>Positive experiences of Christmas</vt:lpstr>
      <vt:lpstr>Family and friends</vt:lpstr>
      <vt:lpstr>Organisations  </vt:lpstr>
      <vt:lpstr>Personal continuity and activation</vt:lpstr>
      <vt:lpstr>Christmas as a catalyst for change</vt:lpstr>
      <vt:lpstr>Negative experiences of Christmas</vt:lpstr>
      <vt:lpstr>Social exclusion</vt:lpstr>
      <vt:lpstr>Cultural exclusion</vt:lpstr>
      <vt:lpstr>Implications for future Christmas events</vt:lpstr>
      <vt:lpstr>Implications for future Christmas events</vt:lpstr>
      <vt:lpstr>PowerPoint Presentation</vt:lpstr>
      <vt:lpstr>PowerPoint Presentation</vt:lpstr>
      <vt:lpstr>PowerPoint Presentation</vt:lpstr>
      <vt:lpstr>Further research </vt:lpstr>
      <vt:lpstr>References </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Goodman - Campaign to End Loneliness</dc:creator>
  <cp:lastModifiedBy>Anna Goodman - Campaign to End Loneliness</cp:lastModifiedBy>
  <cp:revision>31</cp:revision>
  <dcterms:created xsi:type="dcterms:W3CDTF">2014-02-21T14:28:00Z</dcterms:created>
  <dcterms:modified xsi:type="dcterms:W3CDTF">2014-02-24T15:53:43Z</dcterms:modified>
</cp:coreProperties>
</file>